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9" r:id="rId3"/>
    <p:sldId id="261" r:id="rId4"/>
    <p:sldId id="262" r:id="rId5"/>
    <p:sldId id="263" r:id="rId6"/>
    <p:sldId id="257" r:id="rId7"/>
    <p:sldId id="258" r:id="rId8"/>
    <p:sldId id="268" r:id="rId9"/>
    <p:sldId id="266" r:id="rId10"/>
    <p:sldId id="264" r:id="rId11"/>
    <p:sldId id="265" r:id="rId12"/>
    <p:sldId id="267" r:id="rId13"/>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3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9118B7C1-5A45-41FD-8DB0-7F400E35728A}"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394287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9118B7C1-5A45-41FD-8DB0-7F400E35728A}"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4996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9118B7C1-5A45-41FD-8DB0-7F400E35728A}"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1702060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9118B7C1-5A45-41FD-8DB0-7F400E35728A}"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1131343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18B7C1-5A45-41FD-8DB0-7F400E35728A}" type="datetimeFigureOut">
              <a:rPr lang="ar-EG" smtClean="0"/>
              <a:t>29/04/1446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2583988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9118B7C1-5A45-41FD-8DB0-7F400E35728A}" type="datetimeFigureOut">
              <a:rPr lang="ar-EG" smtClean="0"/>
              <a:t>29/04/1446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2947773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9118B7C1-5A45-41FD-8DB0-7F400E35728A}" type="datetimeFigureOut">
              <a:rPr lang="ar-EG" smtClean="0"/>
              <a:t>29/04/1446</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3849033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9118B7C1-5A45-41FD-8DB0-7F400E35728A}" type="datetimeFigureOut">
              <a:rPr lang="ar-EG" smtClean="0"/>
              <a:t>29/04/1446</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2387653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18B7C1-5A45-41FD-8DB0-7F400E35728A}" type="datetimeFigureOut">
              <a:rPr lang="ar-EG" smtClean="0"/>
              <a:t>29/04/1446</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1679027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18B7C1-5A45-41FD-8DB0-7F400E35728A}" type="datetimeFigureOut">
              <a:rPr lang="ar-EG" smtClean="0"/>
              <a:t>29/04/1446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2080233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18B7C1-5A45-41FD-8DB0-7F400E35728A}" type="datetimeFigureOut">
              <a:rPr lang="ar-EG" smtClean="0"/>
              <a:t>29/04/1446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7724809E-AE3B-4EBD-95BD-673B2949A79B}" type="slidenum">
              <a:rPr lang="ar-EG" smtClean="0"/>
              <a:t>‹#›</a:t>
            </a:fld>
            <a:endParaRPr lang="ar-EG"/>
          </a:p>
        </p:txBody>
      </p:sp>
    </p:spTree>
    <p:extLst>
      <p:ext uri="{BB962C8B-B14F-4D97-AF65-F5344CB8AC3E}">
        <p14:creationId xmlns:p14="http://schemas.microsoft.com/office/powerpoint/2010/main" val="2106654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118B7C1-5A45-41FD-8DB0-7F400E35728A}" type="datetimeFigureOut">
              <a:rPr lang="ar-EG" smtClean="0"/>
              <a:t>29/04/1446</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724809E-AE3B-4EBD-95BD-673B2949A79B}" type="slidenum">
              <a:rPr lang="ar-EG" smtClean="0"/>
              <a:t>‹#›</a:t>
            </a:fld>
            <a:endParaRPr lang="ar-EG"/>
          </a:p>
        </p:txBody>
      </p:sp>
    </p:spTree>
    <p:extLst>
      <p:ext uri="{BB962C8B-B14F-4D97-AF65-F5344CB8AC3E}">
        <p14:creationId xmlns:p14="http://schemas.microsoft.com/office/powerpoint/2010/main" val="2682277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Kesucian</a:t>
            </a:r>
            <a:r>
              <a:rPr lang="en-US" dirty="0" smtClean="0"/>
              <a:t> (</a:t>
            </a:r>
            <a:r>
              <a:rPr lang="en-US" dirty="0" err="1" smtClean="0"/>
              <a:t>kebersihan</a:t>
            </a:r>
            <a:r>
              <a:rPr lang="en-US" dirty="0" smtClean="0"/>
              <a:t>) </a:t>
            </a:r>
            <a:r>
              <a:rPr lang="en-US" dirty="0" err="1" smtClean="0"/>
              <a:t>Bathin</a:t>
            </a:r>
            <a:endParaRPr lang="ar-EG" dirty="0"/>
          </a:p>
        </p:txBody>
      </p:sp>
      <p:sp>
        <p:nvSpPr>
          <p:cNvPr id="3" name="Content Placeholder 2"/>
          <p:cNvSpPr>
            <a:spLocks noGrp="1"/>
          </p:cNvSpPr>
          <p:nvPr>
            <p:ph idx="1"/>
          </p:nvPr>
        </p:nvSpPr>
        <p:spPr/>
        <p:txBody>
          <a:bodyPr>
            <a:normAutofit fontScale="85000" lnSpcReduction="10000"/>
          </a:bodyPr>
          <a:lstStyle/>
          <a:p>
            <a:pPr marL="0" indent="0" rtl="0">
              <a:buNone/>
            </a:pPr>
            <a:r>
              <a:rPr lang="ar-EG" dirty="0">
                <a:solidFill>
                  <a:srgbClr val="616161"/>
                </a:solidFill>
                <a:latin typeface="Roboto"/>
              </a:rPr>
              <a:t>يَوْمَ لَا يَنْفَعُ مَالٌ وَّلَا بَنُوْنَ ۙ</a:t>
            </a:r>
            <a:r>
              <a:rPr lang="ar-EG" dirty="0"/>
              <a:t/>
            </a:r>
            <a:br>
              <a:rPr lang="ar-EG" dirty="0"/>
            </a:br>
            <a:r>
              <a:rPr lang="ar-EG" dirty="0" smtClean="0">
                <a:solidFill>
                  <a:srgbClr val="616161"/>
                </a:solidFill>
                <a:latin typeface="Roboto"/>
              </a:rPr>
              <a:t>اِلَّا </a:t>
            </a:r>
            <a:r>
              <a:rPr lang="ar-EG" dirty="0">
                <a:solidFill>
                  <a:srgbClr val="616161"/>
                </a:solidFill>
                <a:latin typeface="Roboto"/>
              </a:rPr>
              <a:t>مَنْ اَتَى اللّٰهَ بِقَلْبٍ سَلِيْمٍ </a:t>
            </a:r>
            <a:r>
              <a:rPr lang="ar-EG" dirty="0" smtClean="0">
                <a:solidFill>
                  <a:srgbClr val="616161"/>
                </a:solidFill>
                <a:latin typeface="Roboto"/>
              </a:rPr>
              <a:t>ؕ</a:t>
            </a:r>
            <a:endParaRPr lang="en-US" dirty="0" smtClean="0">
              <a:solidFill>
                <a:srgbClr val="616161"/>
              </a:solidFill>
              <a:latin typeface="Roboto"/>
            </a:endParaRPr>
          </a:p>
          <a:p>
            <a:pPr marL="0" indent="0" rtl="0">
              <a:buNone/>
            </a:pPr>
            <a:r>
              <a:rPr lang="en-US" dirty="0" smtClean="0"/>
              <a:t>Qs. </a:t>
            </a:r>
            <a:r>
              <a:rPr lang="en-US" dirty="0" err="1" smtClean="0"/>
              <a:t>Asyu’ara</a:t>
            </a:r>
            <a:r>
              <a:rPr lang="en-US" dirty="0" smtClean="0"/>
              <a:t>: </a:t>
            </a:r>
            <a:r>
              <a:rPr lang="en-US" dirty="0" err="1" smtClean="0"/>
              <a:t>ayat</a:t>
            </a:r>
            <a:r>
              <a:rPr lang="en-US" dirty="0" smtClean="0"/>
              <a:t> 88-89</a:t>
            </a:r>
            <a:r>
              <a:rPr lang="ar-EG" dirty="0"/>
              <a:t/>
            </a:r>
            <a:br>
              <a:rPr lang="ar-EG" dirty="0"/>
            </a:br>
            <a:r>
              <a:rPr lang="ar-EG" dirty="0"/>
              <a:t>وَلِلَّهِ مَا فِى ٱلسَّمَٰوَٰتِ وَمَا فِى ٱلْأَرْضِ لِيَجْزِىَ ٱلَّذِينَ أَسَٰٓـُٔوا۟ بِمَا عَمِلُوا۟ وَيَجْزِىَ ٱلَّذِينَ أَحْسَنُوا۟ </a:t>
            </a:r>
            <a:r>
              <a:rPr lang="ar-EG" dirty="0" smtClean="0"/>
              <a:t>بِٱلْحُسْنَى</a:t>
            </a:r>
            <a:endParaRPr lang="en-US" dirty="0"/>
          </a:p>
          <a:p>
            <a:pPr marL="0" indent="0" algn="just" rtl="0">
              <a:buNone/>
            </a:pPr>
            <a:r>
              <a:rPr lang="en-US" dirty="0" err="1"/>
              <a:t>Artinya</a:t>
            </a:r>
            <a:r>
              <a:rPr lang="en-US" dirty="0"/>
              <a:t>: Dan </a:t>
            </a:r>
            <a:r>
              <a:rPr lang="en-US" dirty="0" err="1"/>
              <a:t>hanya</a:t>
            </a:r>
            <a:r>
              <a:rPr lang="en-US" dirty="0"/>
              <a:t> </a:t>
            </a:r>
            <a:r>
              <a:rPr lang="en-US" dirty="0" err="1"/>
              <a:t>kepunyaan</a:t>
            </a:r>
            <a:r>
              <a:rPr lang="en-US" dirty="0"/>
              <a:t> Allah-</a:t>
            </a:r>
            <a:r>
              <a:rPr lang="en-US" dirty="0" err="1"/>
              <a:t>lah</a:t>
            </a:r>
            <a:r>
              <a:rPr lang="en-US" dirty="0"/>
              <a:t> </a:t>
            </a:r>
            <a:r>
              <a:rPr lang="en-US" dirty="0" err="1"/>
              <a:t>apa</a:t>
            </a:r>
            <a:r>
              <a:rPr lang="en-US" dirty="0"/>
              <a:t> yang </a:t>
            </a:r>
            <a:r>
              <a:rPr lang="en-US" dirty="0" err="1"/>
              <a:t>ada</a:t>
            </a:r>
            <a:r>
              <a:rPr lang="en-US" dirty="0"/>
              <a:t> di </a:t>
            </a:r>
            <a:r>
              <a:rPr lang="en-US" dirty="0" err="1"/>
              <a:t>langit</a:t>
            </a:r>
            <a:r>
              <a:rPr lang="en-US" dirty="0"/>
              <a:t> </a:t>
            </a:r>
            <a:r>
              <a:rPr lang="en-US" dirty="0" err="1"/>
              <a:t>dan</a:t>
            </a:r>
            <a:r>
              <a:rPr lang="en-US" dirty="0"/>
              <a:t> </a:t>
            </a:r>
            <a:r>
              <a:rPr lang="en-US" dirty="0" err="1"/>
              <a:t>apa</a:t>
            </a:r>
            <a:r>
              <a:rPr lang="en-US" dirty="0"/>
              <a:t> yang </a:t>
            </a:r>
            <a:r>
              <a:rPr lang="en-US" dirty="0" err="1"/>
              <a:t>ada</a:t>
            </a:r>
            <a:r>
              <a:rPr lang="en-US" dirty="0"/>
              <a:t> di </a:t>
            </a:r>
            <a:r>
              <a:rPr lang="en-US" dirty="0" err="1"/>
              <a:t>bumi</a:t>
            </a:r>
            <a:r>
              <a:rPr lang="en-US" dirty="0"/>
              <a:t> </a:t>
            </a:r>
            <a:r>
              <a:rPr lang="en-US" dirty="0" err="1"/>
              <a:t>supaya</a:t>
            </a:r>
            <a:r>
              <a:rPr lang="en-US" dirty="0"/>
              <a:t> </a:t>
            </a:r>
            <a:r>
              <a:rPr lang="en-US" dirty="0" err="1"/>
              <a:t>Dia</a:t>
            </a:r>
            <a:r>
              <a:rPr lang="en-US" dirty="0"/>
              <a:t> </a:t>
            </a:r>
            <a:r>
              <a:rPr lang="en-US" dirty="0" err="1"/>
              <a:t>memberi</a:t>
            </a:r>
            <a:r>
              <a:rPr lang="en-US" dirty="0"/>
              <a:t> </a:t>
            </a:r>
            <a:r>
              <a:rPr lang="en-US" dirty="0" err="1"/>
              <a:t>balasan</a:t>
            </a:r>
            <a:r>
              <a:rPr lang="en-US" dirty="0"/>
              <a:t> </a:t>
            </a:r>
            <a:r>
              <a:rPr lang="en-US" dirty="0" err="1"/>
              <a:t>kepada</a:t>
            </a:r>
            <a:r>
              <a:rPr lang="en-US" dirty="0"/>
              <a:t> orang-orang yang </a:t>
            </a:r>
            <a:r>
              <a:rPr lang="en-US" dirty="0" err="1"/>
              <a:t>berbuat</a:t>
            </a:r>
            <a:r>
              <a:rPr lang="en-US" dirty="0"/>
              <a:t> </a:t>
            </a:r>
            <a:r>
              <a:rPr lang="en-US" dirty="0" err="1"/>
              <a:t>jahat</a:t>
            </a:r>
            <a:r>
              <a:rPr lang="en-US" dirty="0"/>
              <a:t> </a:t>
            </a:r>
            <a:r>
              <a:rPr lang="en-US" dirty="0" err="1"/>
              <a:t>terhadap</a:t>
            </a:r>
            <a:r>
              <a:rPr lang="en-US" dirty="0"/>
              <a:t> </a:t>
            </a:r>
            <a:r>
              <a:rPr lang="en-US" dirty="0" err="1"/>
              <a:t>apa</a:t>
            </a:r>
            <a:r>
              <a:rPr lang="en-US" dirty="0"/>
              <a:t> yang </a:t>
            </a:r>
            <a:r>
              <a:rPr lang="en-US" dirty="0" err="1"/>
              <a:t>telah</a:t>
            </a:r>
            <a:r>
              <a:rPr lang="en-US" dirty="0"/>
              <a:t> </a:t>
            </a:r>
            <a:r>
              <a:rPr lang="en-US" dirty="0" err="1"/>
              <a:t>mereka</a:t>
            </a:r>
            <a:r>
              <a:rPr lang="en-US" dirty="0"/>
              <a:t> </a:t>
            </a:r>
            <a:r>
              <a:rPr lang="en-US" dirty="0" err="1"/>
              <a:t>kerjakan</a:t>
            </a:r>
            <a:r>
              <a:rPr lang="en-US" dirty="0"/>
              <a:t> </a:t>
            </a:r>
            <a:r>
              <a:rPr lang="en-US" dirty="0" err="1"/>
              <a:t>dan</a:t>
            </a:r>
            <a:r>
              <a:rPr lang="en-US" dirty="0"/>
              <a:t> </a:t>
            </a:r>
            <a:r>
              <a:rPr lang="en-US" dirty="0" err="1"/>
              <a:t>memberi</a:t>
            </a:r>
            <a:r>
              <a:rPr lang="en-US" dirty="0"/>
              <a:t> </a:t>
            </a:r>
            <a:r>
              <a:rPr lang="en-US" dirty="0" err="1"/>
              <a:t>balasan</a:t>
            </a:r>
            <a:r>
              <a:rPr lang="en-US" dirty="0"/>
              <a:t> </a:t>
            </a:r>
            <a:r>
              <a:rPr lang="en-US" dirty="0" err="1"/>
              <a:t>kepada</a:t>
            </a:r>
            <a:r>
              <a:rPr lang="en-US" dirty="0"/>
              <a:t> </a:t>
            </a:r>
            <a:r>
              <a:rPr lang="en-US" dirty="0" smtClean="0"/>
              <a:t>orang-orang yang </a:t>
            </a:r>
            <a:r>
              <a:rPr lang="en-US" dirty="0" err="1"/>
              <a:t>berbuat</a:t>
            </a:r>
            <a:r>
              <a:rPr lang="en-US" dirty="0"/>
              <a:t> </a:t>
            </a:r>
            <a:r>
              <a:rPr lang="en-US" dirty="0" err="1"/>
              <a:t>baik</a:t>
            </a:r>
            <a:r>
              <a:rPr lang="en-US" dirty="0"/>
              <a:t> </a:t>
            </a:r>
            <a:r>
              <a:rPr lang="en-US" dirty="0" err="1"/>
              <a:t>dengan</a:t>
            </a:r>
            <a:r>
              <a:rPr lang="en-US" dirty="0"/>
              <a:t> </a:t>
            </a:r>
            <a:r>
              <a:rPr lang="en-US" dirty="0" err="1"/>
              <a:t>pahala</a:t>
            </a:r>
            <a:r>
              <a:rPr lang="en-US" dirty="0"/>
              <a:t> yang </a:t>
            </a:r>
            <a:r>
              <a:rPr lang="en-US" dirty="0" err="1"/>
              <a:t>lebih</a:t>
            </a:r>
            <a:r>
              <a:rPr lang="en-US" dirty="0"/>
              <a:t> </a:t>
            </a:r>
            <a:r>
              <a:rPr lang="en-US" dirty="0" err="1"/>
              <a:t>baik</a:t>
            </a:r>
            <a:r>
              <a:rPr lang="en-US" dirty="0"/>
              <a:t> (</a:t>
            </a:r>
            <a:r>
              <a:rPr lang="en-US" dirty="0" err="1"/>
              <a:t>surga</a:t>
            </a:r>
            <a:r>
              <a:rPr lang="en-US" dirty="0" smtClean="0"/>
              <a:t>). Qs. An-</a:t>
            </a:r>
            <a:r>
              <a:rPr lang="en-US" dirty="0" err="1" smtClean="0"/>
              <a:t>Najm</a:t>
            </a:r>
            <a:r>
              <a:rPr lang="en-US" dirty="0" smtClean="0"/>
              <a:t> </a:t>
            </a:r>
            <a:r>
              <a:rPr lang="en-US" dirty="0" err="1" smtClean="0"/>
              <a:t>ayat</a:t>
            </a:r>
            <a:r>
              <a:rPr lang="en-US" dirty="0" smtClean="0"/>
              <a:t> 31</a:t>
            </a:r>
            <a:endParaRPr lang="ar-EG" dirty="0"/>
          </a:p>
        </p:txBody>
      </p:sp>
    </p:spTree>
    <p:extLst>
      <p:ext uri="{BB962C8B-B14F-4D97-AF65-F5344CB8AC3E}">
        <p14:creationId xmlns:p14="http://schemas.microsoft.com/office/powerpoint/2010/main" val="3626305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20000"/>
          </a:bodyPr>
          <a:lstStyle/>
          <a:p>
            <a:pPr marL="0" indent="0" algn="l">
              <a:buNone/>
            </a:pPr>
            <a:r>
              <a:rPr lang="en-US" dirty="0" err="1" smtClean="0">
                <a:ea typeface="Times New Roman"/>
                <a:cs typeface="Arial"/>
              </a:rPr>
              <a:t>Menurut</a:t>
            </a:r>
            <a:r>
              <a:rPr lang="en-US" dirty="0" smtClean="0">
                <a:ea typeface="Times New Roman"/>
                <a:cs typeface="Arial"/>
              </a:rPr>
              <a:t> </a:t>
            </a:r>
            <a:r>
              <a:rPr lang="id-ID" dirty="0" smtClean="0">
                <a:ea typeface="Times New Roman"/>
                <a:cs typeface="Arial"/>
              </a:rPr>
              <a:t>al-Qur’an</a:t>
            </a:r>
            <a:r>
              <a:rPr lang="id-ID" dirty="0">
                <a:ea typeface="Times New Roman"/>
                <a:cs typeface="Arial"/>
              </a:rPr>
              <a:t>, shalat bermakna yang dapat melahirkan transformasi moral adalah shalat yang </a:t>
            </a:r>
            <a:r>
              <a:rPr lang="id-ID" b="1" dirty="0">
                <a:ea typeface="Times New Roman"/>
                <a:cs typeface="Arial"/>
              </a:rPr>
              <a:t>iqamah (dilaksanakan sepenuh hati), khusyu’ (penuh kesadaran dan kehadiran hati dan pikiran), muhafazhah (betul-betul dijaga, dirawat agar tidak sampai kelewat), dan daim (terus-menerus, sepanjang hayat). Jika dilakukan seperti nasehat al-Qur’an, shalat niscaya dapat (a) membangun keseimbangan emosional dan mental, (b) mengembangkan energi baru dan gairah hidup yang positif, sehingga melahirkan perilaku yang berakhlak mulia, (c) meningkatkan kualitas spiritual, sehingga berusaha untuk terus meningkatkan kualitas diri, (d)</a:t>
            </a:r>
            <a:endParaRPr lang="ar-EG" dirty="0"/>
          </a:p>
        </p:txBody>
      </p:sp>
    </p:spTree>
    <p:extLst>
      <p:ext uri="{BB962C8B-B14F-4D97-AF65-F5344CB8AC3E}">
        <p14:creationId xmlns:p14="http://schemas.microsoft.com/office/powerpoint/2010/main" val="2421040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7500" lnSpcReduction="20000"/>
          </a:bodyPr>
          <a:lstStyle/>
          <a:p>
            <a:pPr marL="0" indent="0" algn="l">
              <a:buNone/>
            </a:pPr>
            <a:r>
              <a:rPr lang="id-ID" b="1" dirty="0">
                <a:ea typeface="Times New Roman"/>
                <a:cs typeface="Arial"/>
              </a:rPr>
              <a:t>mendisiplinkan diri dan disiplin waktu, sehingga perjalanan hidupnya penuh makna, (e) melatih diri penuh konsentrasi dan tekun, sehingga fokus dalam melaksanakan tugas dan pekerjaan, dan (f) membentuk pribadi yang lebih sabar dan teruji dalam menghadapi segala persoalan.</a:t>
            </a:r>
            <a:br>
              <a:rPr lang="id-ID" b="1" dirty="0">
                <a:ea typeface="Times New Roman"/>
                <a:cs typeface="Arial"/>
              </a:rPr>
            </a:br>
            <a:r>
              <a:rPr lang="id-ID" b="1" dirty="0">
                <a:ea typeface="Times New Roman"/>
                <a:cs typeface="Arial"/>
              </a:rPr>
              <a:t>Umat Islam, tentu, perlu belajar shalat transformatif agar shalat kita menjadi lebih bermakna, tidak sekedar menggugurkan kewajiban. Artinya, jika ada orang yang mengaku sudah shalat tetapi masih hobi korupsi, terus-menerus berbohong, dan melakukan perilaku amoral lainnya, berarti shalatnya belum khusyu’, belum transformatif, baru sekedar shalat legal-formal (menjalankan kewajiban). </a:t>
            </a:r>
            <a:br>
              <a:rPr lang="id-ID" b="1" dirty="0">
                <a:ea typeface="Times New Roman"/>
                <a:cs typeface="Arial"/>
              </a:rPr>
            </a:br>
            <a:endParaRPr lang="ar-EG" dirty="0"/>
          </a:p>
        </p:txBody>
      </p:sp>
    </p:spTree>
    <p:extLst>
      <p:ext uri="{BB962C8B-B14F-4D97-AF65-F5344CB8AC3E}">
        <p14:creationId xmlns:p14="http://schemas.microsoft.com/office/powerpoint/2010/main" val="1723876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55000" lnSpcReduction="20000"/>
          </a:bodyPr>
          <a:lstStyle/>
          <a:p>
            <a:pPr marL="0" indent="0" algn="l">
              <a:buNone/>
            </a:pPr>
            <a:r>
              <a:rPr lang="id-ID" b="1" dirty="0" smtClean="0">
                <a:ea typeface="Times New Roman"/>
                <a:cs typeface="Arial"/>
              </a:rPr>
              <a:t>Imam </a:t>
            </a:r>
            <a:r>
              <a:rPr lang="id-ID" b="1" dirty="0">
                <a:ea typeface="Times New Roman"/>
                <a:cs typeface="Arial"/>
              </a:rPr>
              <a:t>al-Ghazali (w. 1111 M) memberikan kiat-kiat agar kita dapat merasakan nikmatnya shalat khusyu’, shalat yang memberi dampak transformasi moral sosial. </a:t>
            </a:r>
            <a:endParaRPr lang="en-US" b="1" dirty="0" smtClean="0">
              <a:ea typeface="Times New Roman"/>
              <a:cs typeface="Arial"/>
            </a:endParaRPr>
          </a:p>
          <a:p>
            <a:pPr marL="0" indent="0" algn="l">
              <a:buNone/>
            </a:pPr>
            <a:r>
              <a:rPr lang="id-ID" b="1" dirty="0" smtClean="0">
                <a:ea typeface="Times New Roman"/>
                <a:cs typeface="Arial"/>
              </a:rPr>
              <a:t>Pertama</a:t>
            </a:r>
            <a:r>
              <a:rPr lang="id-ID" b="1" dirty="0">
                <a:ea typeface="Times New Roman"/>
                <a:cs typeface="Arial"/>
              </a:rPr>
              <a:t>, bersihkan hati, pikiran, dan anggota badan agar jiwa siap menghadap dan mendekat kepada Yang Mahasuci. </a:t>
            </a:r>
            <a:endParaRPr lang="en-US" b="1" dirty="0" smtClean="0">
              <a:ea typeface="Times New Roman"/>
              <a:cs typeface="Arial"/>
            </a:endParaRPr>
          </a:p>
          <a:p>
            <a:pPr marL="0" indent="0" algn="l">
              <a:buNone/>
            </a:pPr>
            <a:r>
              <a:rPr lang="id-ID" b="1" dirty="0" smtClean="0">
                <a:ea typeface="Times New Roman"/>
                <a:cs typeface="Arial"/>
              </a:rPr>
              <a:t>Kedua</a:t>
            </a:r>
            <a:r>
              <a:rPr lang="id-ID" b="1" dirty="0">
                <a:ea typeface="Times New Roman"/>
                <a:cs typeface="Arial"/>
              </a:rPr>
              <a:t>, agungkan dan hanya ingat Allah dan ingat mati selama shalat.</a:t>
            </a:r>
            <a:br>
              <a:rPr lang="id-ID" b="1" dirty="0">
                <a:ea typeface="Times New Roman"/>
                <a:cs typeface="Arial"/>
              </a:rPr>
            </a:br>
            <a:r>
              <a:rPr lang="id-ID" b="1" dirty="0">
                <a:ea typeface="Times New Roman"/>
                <a:cs typeface="Arial"/>
              </a:rPr>
              <a:t>Ketiga, konsentrasi dan pahami makna semua bacaan dan gerak-gerik shalat. Karena semua bacaan dan gerakan shalat itu penuh makna, dan merupakan sebuah “dinamika kehidupan”. </a:t>
            </a:r>
            <a:endParaRPr lang="en-US" b="1" dirty="0" smtClean="0">
              <a:ea typeface="Times New Roman"/>
              <a:cs typeface="Arial"/>
            </a:endParaRPr>
          </a:p>
          <a:p>
            <a:pPr marL="0" indent="0" algn="l">
              <a:buNone/>
            </a:pPr>
            <a:r>
              <a:rPr lang="id-ID" b="1" dirty="0" smtClean="0">
                <a:ea typeface="Times New Roman"/>
                <a:cs typeface="Arial"/>
              </a:rPr>
              <a:t>Keempat</a:t>
            </a:r>
            <a:r>
              <a:rPr lang="id-ID" b="1" dirty="0">
                <a:ea typeface="Times New Roman"/>
                <a:cs typeface="Arial"/>
              </a:rPr>
              <a:t>, takut dan malulah kepada Allah jika shalat yang dilaksanakan tidak sempurna, apalagi tidak diterima</a:t>
            </a:r>
            <a:r>
              <a:rPr lang="id-ID" b="1" dirty="0" smtClean="0">
                <a:ea typeface="Times New Roman"/>
                <a:cs typeface="Arial"/>
              </a:rPr>
              <a:t>.</a:t>
            </a:r>
            <a:endParaRPr lang="en-US" b="1" dirty="0" smtClean="0">
              <a:ea typeface="Times New Roman"/>
              <a:cs typeface="Arial"/>
            </a:endParaRPr>
          </a:p>
          <a:p>
            <a:pPr marL="0" indent="0" algn="l">
              <a:buNone/>
            </a:pPr>
            <a:r>
              <a:rPr lang="id-ID" b="1" dirty="0" smtClean="0">
                <a:ea typeface="Times New Roman"/>
                <a:cs typeface="Arial"/>
              </a:rPr>
              <a:t>Kelima</a:t>
            </a:r>
            <a:r>
              <a:rPr lang="id-ID" b="1" dirty="0">
                <a:ea typeface="Times New Roman"/>
                <a:cs typeface="Arial"/>
              </a:rPr>
              <a:t>, penuh harap dan rindulah untuk selalu mendapat ampunan dari-Nya. </a:t>
            </a:r>
            <a:endParaRPr lang="en-US" b="1" dirty="0" smtClean="0">
              <a:ea typeface="Times New Roman"/>
              <a:cs typeface="Arial"/>
            </a:endParaRPr>
          </a:p>
          <a:p>
            <a:pPr marL="0" indent="0" algn="l">
              <a:buNone/>
            </a:pPr>
            <a:r>
              <a:rPr lang="id-ID" b="1" dirty="0" smtClean="0">
                <a:ea typeface="Times New Roman"/>
                <a:cs typeface="Arial"/>
              </a:rPr>
              <a:t>Keenam</a:t>
            </a:r>
            <a:r>
              <a:rPr lang="id-ID" b="1" dirty="0">
                <a:ea typeface="Times New Roman"/>
                <a:cs typeface="Arial"/>
              </a:rPr>
              <a:t>, tanamkan perasaan bahwa shalat kali ini jangan-jangan merupakan shalat terakhir. </a:t>
            </a:r>
            <a:br>
              <a:rPr lang="id-ID" b="1" dirty="0">
                <a:ea typeface="Times New Roman"/>
                <a:cs typeface="Arial"/>
              </a:rPr>
            </a:br>
            <a:endParaRPr lang="en-US" b="1" dirty="0">
              <a:ea typeface="Times New Roman"/>
              <a:cs typeface="Arial"/>
            </a:endParaRPr>
          </a:p>
          <a:p>
            <a:pPr marL="0" indent="0" algn="ctr">
              <a:buNone/>
            </a:pPr>
            <a:r>
              <a:rPr lang="id-ID" b="1" dirty="0" smtClean="0">
                <a:ea typeface="Times New Roman"/>
                <a:cs typeface="Arial"/>
              </a:rPr>
              <a:t>shalat </a:t>
            </a:r>
            <a:r>
              <a:rPr lang="id-ID" b="1" dirty="0">
                <a:ea typeface="Times New Roman"/>
                <a:cs typeface="Arial"/>
              </a:rPr>
              <a:t>transformatif adalah shalat yang menyadarkan dan mengingatkan kita akan dekatnya kematian</a:t>
            </a:r>
            <a:endParaRPr lang="ar-EG" dirty="0"/>
          </a:p>
        </p:txBody>
      </p:sp>
    </p:spTree>
    <p:extLst>
      <p:ext uri="{BB962C8B-B14F-4D97-AF65-F5344CB8AC3E}">
        <p14:creationId xmlns:p14="http://schemas.microsoft.com/office/powerpoint/2010/main" val="51731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dirty="0"/>
          </a:p>
        </p:txBody>
      </p:sp>
      <p:sp>
        <p:nvSpPr>
          <p:cNvPr id="3" name="Content Placeholder 2"/>
          <p:cNvSpPr>
            <a:spLocks noGrp="1"/>
          </p:cNvSpPr>
          <p:nvPr>
            <p:ph idx="1"/>
          </p:nvPr>
        </p:nvSpPr>
        <p:spPr/>
        <p:txBody>
          <a:bodyPr/>
          <a:lstStyle/>
          <a:p>
            <a:pPr marL="0" lvl="0" indent="0" rtl="0">
              <a:buNone/>
            </a:pPr>
            <a:r>
              <a:rPr lang="ar-EG" sz="2200" dirty="0">
                <a:solidFill>
                  <a:srgbClr val="111827"/>
                </a:solidFill>
                <a:latin typeface="__omar_6952f9"/>
              </a:rPr>
              <a:t>وَيَسْـَٔلُوْنَكَ عَنِ الْمَحِيْضِۗ قُلْ هُوَ اَذًىۙ فَاعْتَزِلُوا النِّسَاۤءَ فِى الْمَحِيْضِۙ وَلَا تَقْرَبُوْهُنَّ حَتّٰى يَطْهُرْنَۚ فَاِذَا تَطَهَّرْنَ فَأْتُوْهُنَّ مِنْ حَيْثُ اَمَرَكُمُ اللّٰهُۗ </a:t>
            </a:r>
            <a:r>
              <a:rPr lang="ar-EG" sz="2200" b="1" dirty="0">
                <a:solidFill>
                  <a:srgbClr val="111827"/>
                </a:solidFill>
                <a:latin typeface="__omar_6952f9"/>
              </a:rPr>
              <a:t>اِنَّ اللّٰهَ يُحِبُّ التَّوَّابِيْنَ وَيُحِبُّ الْمُتَطَهِّرِيْن</a:t>
            </a:r>
            <a:r>
              <a:rPr lang="ar-EG" sz="2200" dirty="0">
                <a:solidFill>
                  <a:srgbClr val="111827"/>
                </a:solidFill>
                <a:latin typeface="__omar_6952f9"/>
              </a:rPr>
              <a:t>َ ۝٢٢٢</a:t>
            </a:r>
            <a:r>
              <a:rPr lang="ar-EG" sz="2200" dirty="0">
                <a:solidFill>
                  <a:prstClr val="black"/>
                </a:solidFill>
              </a:rPr>
              <a:t/>
            </a:r>
            <a:br>
              <a:rPr lang="ar-EG" sz="2200" dirty="0">
                <a:solidFill>
                  <a:prstClr val="black"/>
                </a:solidFill>
              </a:rPr>
            </a:br>
            <a:endParaRPr lang="en-US" sz="2200" dirty="0">
              <a:solidFill>
                <a:prstClr val="black"/>
              </a:solidFill>
            </a:endParaRPr>
          </a:p>
          <a:p>
            <a:pPr lvl="0" algn="l"/>
            <a:r>
              <a:rPr lang="en-US" sz="2200" dirty="0" err="1">
                <a:solidFill>
                  <a:srgbClr val="111827"/>
                </a:solidFill>
                <a:latin typeface="__Inter_36bd41"/>
              </a:rPr>
              <a:t>Mereka</a:t>
            </a:r>
            <a:r>
              <a:rPr lang="en-US" sz="2200" dirty="0">
                <a:solidFill>
                  <a:srgbClr val="111827"/>
                </a:solidFill>
                <a:latin typeface="__Inter_36bd41"/>
              </a:rPr>
              <a:t> </a:t>
            </a:r>
            <a:r>
              <a:rPr lang="en-US" sz="2200" dirty="0" err="1">
                <a:solidFill>
                  <a:srgbClr val="111827"/>
                </a:solidFill>
                <a:latin typeface="__Inter_36bd41"/>
              </a:rPr>
              <a:t>bertanya</a:t>
            </a:r>
            <a:r>
              <a:rPr lang="en-US" sz="2200" dirty="0">
                <a:solidFill>
                  <a:srgbClr val="111827"/>
                </a:solidFill>
                <a:latin typeface="__Inter_36bd41"/>
              </a:rPr>
              <a:t> </a:t>
            </a:r>
            <a:r>
              <a:rPr lang="en-US" sz="2200" dirty="0" err="1">
                <a:solidFill>
                  <a:srgbClr val="111827"/>
                </a:solidFill>
                <a:latin typeface="__Inter_36bd41"/>
              </a:rPr>
              <a:t>kepadamu</a:t>
            </a:r>
            <a:r>
              <a:rPr lang="en-US" sz="2200" dirty="0">
                <a:solidFill>
                  <a:srgbClr val="111827"/>
                </a:solidFill>
                <a:latin typeface="__Inter_36bd41"/>
              </a:rPr>
              <a:t> (</a:t>
            </a:r>
            <a:r>
              <a:rPr lang="en-US" sz="2200" dirty="0" err="1">
                <a:solidFill>
                  <a:srgbClr val="111827"/>
                </a:solidFill>
                <a:latin typeface="__Inter_36bd41"/>
              </a:rPr>
              <a:t>Nabi</a:t>
            </a:r>
            <a:r>
              <a:rPr lang="en-US" sz="2200" dirty="0">
                <a:solidFill>
                  <a:srgbClr val="111827"/>
                </a:solidFill>
                <a:latin typeface="__Inter_36bd41"/>
              </a:rPr>
              <a:t> Muhammad) </a:t>
            </a:r>
            <a:r>
              <a:rPr lang="en-US" sz="2200" dirty="0" err="1">
                <a:solidFill>
                  <a:srgbClr val="111827"/>
                </a:solidFill>
                <a:latin typeface="__Inter_36bd41"/>
              </a:rPr>
              <a:t>tentang</a:t>
            </a:r>
            <a:r>
              <a:rPr lang="en-US" sz="2200" dirty="0">
                <a:solidFill>
                  <a:srgbClr val="111827"/>
                </a:solidFill>
                <a:latin typeface="__Inter_36bd41"/>
              </a:rPr>
              <a:t> </a:t>
            </a:r>
            <a:r>
              <a:rPr lang="en-US" sz="2200" dirty="0" err="1">
                <a:solidFill>
                  <a:srgbClr val="111827"/>
                </a:solidFill>
                <a:latin typeface="__Inter_36bd41"/>
              </a:rPr>
              <a:t>haid</a:t>
            </a:r>
            <a:r>
              <a:rPr lang="en-US" sz="2200" dirty="0">
                <a:solidFill>
                  <a:srgbClr val="111827"/>
                </a:solidFill>
                <a:latin typeface="__Inter_36bd41"/>
              </a:rPr>
              <a:t>. </a:t>
            </a:r>
            <a:r>
              <a:rPr lang="en-US" sz="2200" dirty="0" err="1">
                <a:solidFill>
                  <a:srgbClr val="111827"/>
                </a:solidFill>
                <a:latin typeface="__Inter_36bd41"/>
              </a:rPr>
              <a:t>Katakanlah</a:t>
            </a:r>
            <a:r>
              <a:rPr lang="en-US" sz="2200" dirty="0">
                <a:solidFill>
                  <a:srgbClr val="111827"/>
                </a:solidFill>
                <a:latin typeface="__Inter_36bd41"/>
              </a:rPr>
              <a:t>, “</a:t>
            </a:r>
            <a:r>
              <a:rPr lang="en-US" sz="2200" dirty="0" err="1">
                <a:solidFill>
                  <a:srgbClr val="111827"/>
                </a:solidFill>
                <a:latin typeface="__Inter_36bd41"/>
              </a:rPr>
              <a:t>Itu</a:t>
            </a:r>
            <a:r>
              <a:rPr lang="en-US" sz="2200" dirty="0">
                <a:solidFill>
                  <a:srgbClr val="111827"/>
                </a:solidFill>
                <a:latin typeface="__Inter_36bd41"/>
              </a:rPr>
              <a:t> </a:t>
            </a:r>
            <a:r>
              <a:rPr lang="en-US" sz="2200" dirty="0" err="1">
                <a:solidFill>
                  <a:srgbClr val="111827"/>
                </a:solidFill>
                <a:latin typeface="__Inter_36bd41"/>
              </a:rPr>
              <a:t>adalah</a:t>
            </a:r>
            <a:r>
              <a:rPr lang="en-US" sz="2200" dirty="0">
                <a:solidFill>
                  <a:srgbClr val="111827"/>
                </a:solidFill>
                <a:latin typeface="__Inter_36bd41"/>
              </a:rPr>
              <a:t> </a:t>
            </a:r>
            <a:r>
              <a:rPr lang="en-US" sz="2200" dirty="0" err="1">
                <a:solidFill>
                  <a:srgbClr val="111827"/>
                </a:solidFill>
                <a:latin typeface="__Inter_36bd41"/>
              </a:rPr>
              <a:t>suatu</a:t>
            </a:r>
            <a:r>
              <a:rPr lang="en-US" sz="2200" dirty="0">
                <a:solidFill>
                  <a:srgbClr val="111827"/>
                </a:solidFill>
                <a:latin typeface="__Inter_36bd41"/>
              </a:rPr>
              <a:t> </a:t>
            </a:r>
            <a:r>
              <a:rPr lang="en-US" sz="2200" dirty="0" err="1">
                <a:solidFill>
                  <a:srgbClr val="111827"/>
                </a:solidFill>
                <a:latin typeface="__Inter_36bd41"/>
              </a:rPr>
              <a:t>kotoran</a:t>
            </a:r>
            <a:r>
              <a:rPr lang="en-US" sz="2200" dirty="0">
                <a:solidFill>
                  <a:srgbClr val="111827"/>
                </a:solidFill>
                <a:latin typeface="__Inter_36bd41"/>
              </a:rPr>
              <a:t>.” </a:t>
            </a:r>
            <a:r>
              <a:rPr lang="en-US" sz="2200" dirty="0" err="1">
                <a:solidFill>
                  <a:srgbClr val="111827"/>
                </a:solidFill>
                <a:latin typeface="__Inter_36bd41"/>
              </a:rPr>
              <a:t>Maka</a:t>
            </a:r>
            <a:r>
              <a:rPr lang="en-US" sz="2200" dirty="0">
                <a:solidFill>
                  <a:srgbClr val="111827"/>
                </a:solidFill>
                <a:latin typeface="__Inter_36bd41"/>
              </a:rPr>
              <a:t>, </a:t>
            </a:r>
            <a:r>
              <a:rPr lang="en-US" sz="2200" dirty="0" err="1">
                <a:solidFill>
                  <a:srgbClr val="111827"/>
                </a:solidFill>
                <a:latin typeface="__Inter_36bd41"/>
              </a:rPr>
              <a:t>jauhilah</a:t>
            </a:r>
            <a:r>
              <a:rPr lang="en-US" sz="2200" dirty="0">
                <a:solidFill>
                  <a:srgbClr val="111827"/>
                </a:solidFill>
                <a:latin typeface="__Inter_36bd41"/>
              </a:rPr>
              <a:t> </a:t>
            </a:r>
            <a:r>
              <a:rPr lang="en-US" sz="2200" dirty="0" err="1">
                <a:solidFill>
                  <a:srgbClr val="111827"/>
                </a:solidFill>
                <a:latin typeface="__Inter_36bd41"/>
              </a:rPr>
              <a:t>para</a:t>
            </a:r>
            <a:r>
              <a:rPr lang="en-US" sz="2200" dirty="0">
                <a:solidFill>
                  <a:srgbClr val="111827"/>
                </a:solidFill>
                <a:latin typeface="__Inter_36bd41"/>
              </a:rPr>
              <a:t> </a:t>
            </a:r>
            <a:r>
              <a:rPr lang="en-US" sz="2200" dirty="0" err="1">
                <a:solidFill>
                  <a:srgbClr val="111827"/>
                </a:solidFill>
                <a:latin typeface="__Inter_36bd41"/>
              </a:rPr>
              <a:t>istri</a:t>
            </a:r>
            <a:r>
              <a:rPr lang="en-US" sz="2200" dirty="0">
                <a:solidFill>
                  <a:srgbClr val="111827"/>
                </a:solidFill>
                <a:latin typeface="__Inter_36bd41"/>
              </a:rPr>
              <a:t> (</a:t>
            </a:r>
            <a:r>
              <a:rPr lang="en-US" sz="2200" dirty="0" err="1">
                <a:solidFill>
                  <a:srgbClr val="111827"/>
                </a:solidFill>
                <a:latin typeface="__Inter_36bd41"/>
              </a:rPr>
              <a:t>dari</a:t>
            </a:r>
            <a:r>
              <a:rPr lang="en-US" sz="2200" dirty="0">
                <a:solidFill>
                  <a:srgbClr val="111827"/>
                </a:solidFill>
                <a:latin typeface="__Inter_36bd41"/>
              </a:rPr>
              <a:t> </a:t>
            </a:r>
            <a:r>
              <a:rPr lang="en-US" sz="2200" dirty="0" err="1">
                <a:solidFill>
                  <a:srgbClr val="111827"/>
                </a:solidFill>
                <a:latin typeface="__Inter_36bd41"/>
              </a:rPr>
              <a:t>melakukan</a:t>
            </a:r>
            <a:r>
              <a:rPr lang="en-US" sz="2200" dirty="0">
                <a:solidFill>
                  <a:srgbClr val="111827"/>
                </a:solidFill>
                <a:latin typeface="__Inter_36bd41"/>
              </a:rPr>
              <a:t> </a:t>
            </a:r>
            <a:r>
              <a:rPr lang="en-US" sz="2200" dirty="0" err="1">
                <a:solidFill>
                  <a:srgbClr val="111827"/>
                </a:solidFill>
                <a:latin typeface="__Inter_36bd41"/>
              </a:rPr>
              <a:t>hubungan</a:t>
            </a:r>
            <a:r>
              <a:rPr lang="en-US" sz="2200" dirty="0">
                <a:solidFill>
                  <a:srgbClr val="111827"/>
                </a:solidFill>
                <a:latin typeface="__Inter_36bd41"/>
              </a:rPr>
              <a:t> </a:t>
            </a:r>
            <a:r>
              <a:rPr lang="en-US" sz="2200" dirty="0" err="1">
                <a:solidFill>
                  <a:srgbClr val="111827"/>
                </a:solidFill>
                <a:latin typeface="__Inter_36bd41"/>
              </a:rPr>
              <a:t>intim</a:t>
            </a:r>
            <a:r>
              <a:rPr lang="en-US" sz="2200" dirty="0">
                <a:solidFill>
                  <a:srgbClr val="111827"/>
                </a:solidFill>
                <a:latin typeface="__Inter_36bd41"/>
              </a:rPr>
              <a:t>) </a:t>
            </a:r>
            <a:r>
              <a:rPr lang="en-US" sz="2200" dirty="0" err="1">
                <a:solidFill>
                  <a:srgbClr val="111827"/>
                </a:solidFill>
                <a:latin typeface="__Inter_36bd41"/>
              </a:rPr>
              <a:t>pada</a:t>
            </a:r>
            <a:r>
              <a:rPr lang="en-US" sz="2200" dirty="0">
                <a:solidFill>
                  <a:srgbClr val="111827"/>
                </a:solidFill>
                <a:latin typeface="__Inter_36bd41"/>
              </a:rPr>
              <a:t> </a:t>
            </a:r>
            <a:r>
              <a:rPr lang="en-US" sz="2200" dirty="0" err="1">
                <a:solidFill>
                  <a:srgbClr val="111827"/>
                </a:solidFill>
                <a:latin typeface="__Inter_36bd41"/>
              </a:rPr>
              <a:t>waktu</a:t>
            </a:r>
            <a:r>
              <a:rPr lang="en-US" sz="2200" dirty="0">
                <a:solidFill>
                  <a:srgbClr val="111827"/>
                </a:solidFill>
                <a:latin typeface="__Inter_36bd41"/>
              </a:rPr>
              <a:t> </a:t>
            </a:r>
            <a:r>
              <a:rPr lang="en-US" sz="2200" dirty="0" err="1">
                <a:solidFill>
                  <a:srgbClr val="111827"/>
                </a:solidFill>
                <a:latin typeface="__Inter_36bd41"/>
              </a:rPr>
              <a:t>haid</a:t>
            </a:r>
            <a:r>
              <a:rPr lang="en-US" sz="2200" dirty="0">
                <a:solidFill>
                  <a:srgbClr val="111827"/>
                </a:solidFill>
                <a:latin typeface="__Inter_36bd41"/>
              </a:rPr>
              <a:t> </a:t>
            </a:r>
            <a:r>
              <a:rPr lang="en-US" sz="2200" dirty="0" err="1">
                <a:solidFill>
                  <a:srgbClr val="111827"/>
                </a:solidFill>
                <a:latin typeface="__Inter_36bd41"/>
              </a:rPr>
              <a:t>dan</a:t>
            </a:r>
            <a:r>
              <a:rPr lang="en-US" sz="2200" dirty="0">
                <a:solidFill>
                  <a:srgbClr val="111827"/>
                </a:solidFill>
                <a:latin typeface="__Inter_36bd41"/>
              </a:rPr>
              <a:t> </a:t>
            </a:r>
            <a:r>
              <a:rPr lang="en-US" sz="2200" dirty="0" err="1">
                <a:solidFill>
                  <a:srgbClr val="111827"/>
                </a:solidFill>
                <a:latin typeface="__Inter_36bd41"/>
              </a:rPr>
              <a:t>jangan</a:t>
            </a:r>
            <a:r>
              <a:rPr lang="en-US" sz="2200" dirty="0">
                <a:solidFill>
                  <a:srgbClr val="111827"/>
                </a:solidFill>
                <a:latin typeface="__Inter_36bd41"/>
              </a:rPr>
              <a:t> </a:t>
            </a:r>
            <a:r>
              <a:rPr lang="en-US" sz="2200" dirty="0" err="1">
                <a:solidFill>
                  <a:srgbClr val="111827"/>
                </a:solidFill>
                <a:latin typeface="__Inter_36bd41"/>
              </a:rPr>
              <a:t>kamu</a:t>
            </a:r>
            <a:r>
              <a:rPr lang="en-US" sz="2200" dirty="0">
                <a:solidFill>
                  <a:srgbClr val="111827"/>
                </a:solidFill>
                <a:latin typeface="__Inter_36bd41"/>
              </a:rPr>
              <a:t> </a:t>
            </a:r>
            <a:r>
              <a:rPr lang="en-US" sz="2200" dirty="0" err="1">
                <a:solidFill>
                  <a:srgbClr val="111827"/>
                </a:solidFill>
                <a:latin typeface="__Inter_36bd41"/>
              </a:rPr>
              <a:t>dekati</a:t>
            </a:r>
            <a:r>
              <a:rPr lang="en-US" sz="2200" dirty="0">
                <a:solidFill>
                  <a:srgbClr val="111827"/>
                </a:solidFill>
                <a:latin typeface="__Inter_36bd41"/>
              </a:rPr>
              <a:t> </a:t>
            </a:r>
            <a:r>
              <a:rPr lang="en-US" sz="2200" dirty="0" err="1">
                <a:solidFill>
                  <a:srgbClr val="111827"/>
                </a:solidFill>
                <a:latin typeface="__Inter_36bd41"/>
              </a:rPr>
              <a:t>mereka</a:t>
            </a:r>
            <a:r>
              <a:rPr lang="en-US" sz="2200" dirty="0">
                <a:solidFill>
                  <a:srgbClr val="111827"/>
                </a:solidFill>
                <a:latin typeface="__Inter_36bd41"/>
              </a:rPr>
              <a:t> (</a:t>
            </a:r>
            <a:r>
              <a:rPr lang="en-US" sz="2200" dirty="0" err="1">
                <a:solidFill>
                  <a:srgbClr val="111827"/>
                </a:solidFill>
                <a:latin typeface="__Inter_36bd41"/>
              </a:rPr>
              <a:t>untuk</a:t>
            </a:r>
            <a:r>
              <a:rPr lang="en-US" sz="2200" dirty="0">
                <a:solidFill>
                  <a:srgbClr val="111827"/>
                </a:solidFill>
                <a:latin typeface="__Inter_36bd41"/>
              </a:rPr>
              <a:t> </a:t>
            </a:r>
            <a:r>
              <a:rPr lang="en-US" sz="2200" dirty="0" err="1">
                <a:solidFill>
                  <a:srgbClr val="111827"/>
                </a:solidFill>
                <a:latin typeface="__Inter_36bd41"/>
              </a:rPr>
              <a:t>melakukan</a:t>
            </a:r>
            <a:r>
              <a:rPr lang="en-US" sz="2200" dirty="0">
                <a:solidFill>
                  <a:srgbClr val="111827"/>
                </a:solidFill>
                <a:latin typeface="__Inter_36bd41"/>
              </a:rPr>
              <a:t> </a:t>
            </a:r>
            <a:r>
              <a:rPr lang="en-US" sz="2200" dirty="0" err="1">
                <a:solidFill>
                  <a:srgbClr val="111827"/>
                </a:solidFill>
                <a:latin typeface="__Inter_36bd41"/>
              </a:rPr>
              <a:t>hubungan</a:t>
            </a:r>
            <a:r>
              <a:rPr lang="en-US" sz="2200" dirty="0">
                <a:solidFill>
                  <a:srgbClr val="111827"/>
                </a:solidFill>
                <a:latin typeface="__Inter_36bd41"/>
              </a:rPr>
              <a:t> </a:t>
            </a:r>
            <a:r>
              <a:rPr lang="en-US" sz="2200" dirty="0" err="1">
                <a:solidFill>
                  <a:srgbClr val="111827"/>
                </a:solidFill>
                <a:latin typeface="__Inter_36bd41"/>
              </a:rPr>
              <a:t>intim</a:t>
            </a:r>
            <a:r>
              <a:rPr lang="en-US" sz="2200" dirty="0">
                <a:solidFill>
                  <a:srgbClr val="111827"/>
                </a:solidFill>
                <a:latin typeface="__Inter_36bd41"/>
              </a:rPr>
              <a:t>) </a:t>
            </a:r>
            <a:r>
              <a:rPr lang="en-US" sz="2200" dirty="0" err="1">
                <a:solidFill>
                  <a:srgbClr val="111827"/>
                </a:solidFill>
                <a:latin typeface="__Inter_36bd41"/>
              </a:rPr>
              <a:t>hingga</a:t>
            </a:r>
            <a:r>
              <a:rPr lang="en-US" sz="2200" dirty="0">
                <a:solidFill>
                  <a:srgbClr val="111827"/>
                </a:solidFill>
                <a:latin typeface="__Inter_36bd41"/>
              </a:rPr>
              <a:t> </a:t>
            </a:r>
            <a:r>
              <a:rPr lang="en-US" sz="2200" dirty="0" err="1">
                <a:solidFill>
                  <a:srgbClr val="111827"/>
                </a:solidFill>
                <a:latin typeface="__Inter_36bd41"/>
              </a:rPr>
              <a:t>mereka</a:t>
            </a:r>
            <a:r>
              <a:rPr lang="en-US" sz="2200" dirty="0">
                <a:solidFill>
                  <a:srgbClr val="111827"/>
                </a:solidFill>
                <a:latin typeface="__Inter_36bd41"/>
              </a:rPr>
              <a:t> </a:t>
            </a:r>
            <a:r>
              <a:rPr lang="en-US" sz="2200" dirty="0" err="1">
                <a:solidFill>
                  <a:srgbClr val="111827"/>
                </a:solidFill>
                <a:latin typeface="__Inter_36bd41"/>
              </a:rPr>
              <a:t>suci</a:t>
            </a:r>
            <a:r>
              <a:rPr lang="en-US" sz="2200" dirty="0">
                <a:solidFill>
                  <a:srgbClr val="111827"/>
                </a:solidFill>
                <a:latin typeface="__Inter_36bd41"/>
              </a:rPr>
              <a:t> (</a:t>
            </a:r>
            <a:r>
              <a:rPr lang="en-US" sz="2200" dirty="0" err="1">
                <a:solidFill>
                  <a:srgbClr val="111827"/>
                </a:solidFill>
                <a:latin typeface="__Inter_36bd41"/>
              </a:rPr>
              <a:t>habis</a:t>
            </a:r>
            <a:r>
              <a:rPr lang="en-US" sz="2200" dirty="0">
                <a:solidFill>
                  <a:srgbClr val="111827"/>
                </a:solidFill>
                <a:latin typeface="__Inter_36bd41"/>
              </a:rPr>
              <a:t> </a:t>
            </a:r>
            <a:r>
              <a:rPr lang="en-US" sz="2200" dirty="0" err="1">
                <a:solidFill>
                  <a:srgbClr val="111827"/>
                </a:solidFill>
                <a:latin typeface="__Inter_36bd41"/>
              </a:rPr>
              <a:t>masa</a:t>
            </a:r>
            <a:r>
              <a:rPr lang="en-US" sz="2200" dirty="0">
                <a:solidFill>
                  <a:srgbClr val="111827"/>
                </a:solidFill>
                <a:latin typeface="__Inter_36bd41"/>
              </a:rPr>
              <a:t> </a:t>
            </a:r>
            <a:r>
              <a:rPr lang="en-US" sz="2200" dirty="0" err="1">
                <a:solidFill>
                  <a:srgbClr val="111827"/>
                </a:solidFill>
                <a:latin typeface="__Inter_36bd41"/>
              </a:rPr>
              <a:t>haid</a:t>
            </a:r>
            <a:r>
              <a:rPr lang="en-US" sz="2200" dirty="0">
                <a:solidFill>
                  <a:srgbClr val="111827"/>
                </a:solidFill>
                <a:latin typeface="__Inter_36bd41"/>
              </a:rPr>
              <a:t>). </a:t>
            </a:r>
            <a:r>
              <a:rPr lang="en-US" sz="2200" dirty="0" err="1">
                <a:solidFill>
                  <a:srgbClr val="111827"/>
                </a:solidFill>
                <a:latin typeface="__Inter_36bd41"/>
              </a:rPr>
              <a:t>Apabila</a:t>
            </a:r>
            <a:r>
              <a:rPr lang="en-US" sz="2200" dirty="0">
                <a:solidFill>
                  <a:srgbClr val="111827"/>
                </a:solidFill>
                <a:latin typeface="__Inter_36bd41"/>
              </a:rPr>
              <a:t> </a:t>
            </a:r>
            <a:r>
              <a:rPr lang="en-US" sz="2200" dirty="0" err="1">
                <a:solidFill>
                  <a:srgbClr val="111827"/>
                </a:solidFill>
                <a:latin typeface="__Inter_36bd41"/>
              </a:rPr>
              <a:t>mereka</a:t>
            </a:r>
            <a:r>
              <a:rPr lang="en-US" sz="2200" dirty="0">
                <a:solidFill>
                  <a:srgbClr val="111827"/>
                </a:solidFill>
                <a:latin typeface="__Inter_36bd41"/>
              </a:rPr>
              <a:t> </a:t>
            </a:r>
            <a:r>
              <a:rPr lang="en-US" sz="2200" dirty="0" err="1">
                <a:solidFill>
                  <a:srgbClr val="111827"/>
                </a:solidFill>
                <a:latin typeface="__Inter_36bd41"/>
              </a:rPr>
              <a:t>benar-benar</a:t>
            </a:r>
            <a:r>
              <a:rPr lang="en-US" sz="2200" dirty="0">
                <a:solidFill>
                  <a:srgbClr val="111827"/>
                </a:solidFill>
                <a:latin typeface="__Inter_36bd41"/>
              </a:rPr>
              <a:t> </a:t>
            </a:r>
            <a:r>
              <a:rPr lang="en-US" sz="2200" dirty="0" err="1">
                <a:solidFill>
                  <a:srgbClr val="111827"/>
                </a:solidFill>
                <a:latin typeface="__Inter_36bd41"/>
              </a:rPr>
              <a:t>suci</a:t>
            </a:r>
            <a:r>
              <a:rPr lang="en-US" sz="2200" dirty="0">
                <a:solidFill>
                  <a:srgbClr val="111827"/>
                </a:solidFill>
                <a:latin typeface="__Inter_36bd41"/>
              </a:rPr>
              <a:t> (</a:t>
            </a:r>
            <a:r>
              <a:rPr lang="en-US" sz="2200" dirty="0" err="1">
                <a:solidFill>
                  <a:srgbClr val="111827"/>
                </a:solidFill>
                <a:latin typeface="__Inter_36bd41"/>
              </a:rPr>
              <a:t>setelah</a:t>
            </a:r>
            <a:r>
              <a:rPr lang="en-US" sz="2200" dirty="0">
                <a:solidFill>
                  <a:srgbClr val="111827"/>
                </a:solidFill>
                <a:latin typeface="__Inter_36bd41"/>
              </a:rPr>
              <a:t> </a:t>
            </a:r>
            <a:r>
              <a:rPr lang="en-US" sz="2200" dirty="0" err="1">
                <a:solidFill>
                  <a:srgbClr val="111827"/>
                </a:solidFill>
                <a:latin typeface="__Inter_36bd41"/>
              </a:rPr>
              <a:t>mandi</a:t>
            </a:r>
            <a:r>
              <a:rPr lang="en-US" sz="2200" dirty="0">
                <a:solidFill>
                  <a:srgbClr val="111827"/>
                </a:solidFill>
                <a:latin typeface="__Inter_36bd41"/>
              </a:rPr>
              <a:t> </a:t>
            </a:r>
            <a:r>
              <a:rPr lang="en-US" sz="2200" dirty="0" err="1">
                <a:solidFill>
                  <a:srgbClr val="111827"/>
                </a:solidFill>
                <a:latin typeface="__Inter_36bd41"/>
              </a:rPr>
              <a:t>wajib</a:t>
            </a:r>
            <a:r>
              <a:rPr lang="en-US" sz="2200" dirty="0">
                <a:solidFill>
                  <a:srgbClr val="111827"/>
                </a:solidFill>
                <a:latin typeface="__Inter_36bd41"/>
              </a:rPr>
              <a:t>), </a:t>
            </a:r>
            <a:r>
              <a:rPr lang="en-US" sz="2200" dirty="0" err="1">
                <a:solidFill>
                  <a:srgbClr val="111827"/>
                </a:solidFill>
                <a:latin typeface="__Inter_36bd41"/>
              </a:rPr>
              <a:t>campurilah</a:t>
            </a:r>
            <a:r>
              <a:rPr lang="en-US" sz="2200" dirty="0">
                <a:solidFill>
                  <a:srgbClr val="111827"/>
                </a:solidFill>
                <a:latin typeface="__Inter_36bd41"/>
              </a:rPr>
              <a:t> </a:t>
            </a:r>
            <a:r>
              <a:rPr lang="en-US" sz="2200" dirty="0" err="1">
                <a:solidFill>
                  <a:srgbClr val="111827"/>
                </a:solidFill>
                <a:latin typeface="__Inter_36bd41"/>
              </a:rPr>
              <a:t>mereka</a:t>
            </a:r>
            <a:r>
              <a:rPr lang="en-US" sz="2200" dirty="0">
                <a:solidFill>
                  <a:srgbClr val="111827"/>
                </a:solidFill>
                <a:latin typeface="__Inter_36bd41"/>
              </a:rPr>
              <a:t> </a:t>
            </a:r>
            <a:r>
              <a:rPr lang="en-US" sz="2200" dirty="0" err="1">
                <a:solidFill>
                  <a:srgbClr val="111827"/>
                </a:solidFill>
                <a:latin typeface="__Inter_36bd41"/>
              </a:rPr>
              <a:t>sesuai</a:t>
            </a:r>
            <a:r>
              <a:rPr lang="en-US" sz="2200" dirty="0">
                <a:solidFill>
                  <a:srgbClr val="111827"/>
                </a:solidFill>
                <a:latin typeface="__Inter_36bd41"/>
              </a:rPr>
              <a:t> </a:t>
            </a:r>
            <a:r>
              <a:rPr lang="en-US" sz="2200" dirty="0" err="1">
                <a:solidFill>
                  <a:srgbClr val="111827"/>
                </a:solidFill>
                <a:latin typeface="__Inter_36bd41"/>
              </a:rPr>
              <a:t>dengan</a:t>
            </a:r>
            <a:r>
              <a:rPr lang="en-US" sz="2200" dirty="0">
                <a:solidFill>
                  <a:srgbClr val="111827"/>
                </a:solidFill>
                <a:latin typeface="__Inter_36bd41"/>
              </a:rPr>
              <a:t> (</a:t>
            </a:r>
            <a:r>
              <a:rPr lang="en-US" sz="2200" dirty="0" err="1">
                <a:solidFill>
                  <a:srgbClr val="111827"/>
                </a:solidFill>
                <a:latin typeface="__Inter_36bd41"/>
              </a:rPr>
              <a:t>ketentuan</a:t>
            </a:r>
            <a:r>
              <a:rPr lang="en-US" sz="2200" dirty="0">
                <a:solidFill>
                  <a:srgbClr val="111827"/>
                </a:solidFill>
                <a:latin typeface="__Inter_36bd41"/>
              </a:rPr>
              <a:t>) yang </a:t>
            </a:r>
            <a:r>
              <a:rPr lang="en-US" sz="2200" dirty="0" err="1">
                <a:solidFill>
                  <a:srgbClr val="111827"/>
                </a:solidFill>
                <a:latin typeface="__Inter_36bd41"/>
              </a:rPr>
              <a:t>diperintahkan</a:t>
            </a:r>
            <a:r>
              <a:rPr lang="en-US" sz="2200" dirty="0">
                <a:solidFill>
                  <a:srgbClr val="111827"/>
                </a:solidFill>
                <a:latin typeface="__Inter_36bd41"/>
              </a:rPr>
              <a:t> Allah </a:t>
            </a:r>
            <a:r>
              <a:rPr lang="en-US" sz="2200" dirty="0" err="1">
                <a:solidFill>
                  <a:srgbClr val="111827"/>
                </a:solidFill>
                <a:latin typeface="__Inter_36bd41"/>
              </a:rPr>
              <a:t>kepadamu</a:t>
            </a:r>
            <a:r>
              <a:rPr lang="en-US" sz="2200" dirty="0">
                <a:solidFill>
                  <a:srgbClr val="111827"/>
                </a:solidFill>
                <a:latin typeface="__Inter_36bd41"/>
              </a:rPr>
              <a:t>. </a:t>
            </a:r>
            <a:r>
              <a:rPr lang="en-US" sz="2200" dirty="0" err="1">
                <a:solidFill>
                  <a:srgbClr val="111827"/>
                </a:solidFill>
                <a:latin typeface="__Inter_36bd41"/>
              </a:rPr>
              <a:t>Sesungguhnya</a:t>
            </a:r>
            <a:r>
              <a:rPr lang="en-US" sz="2200" dirty="0">
                <a:solidFill>
                  <a:srgbClr val="111827"/>
                </a:solidFill>
                <a:latin typeface="__Inter_36bd41"/>
              </a:rPr>
              <a:t> Allah </a:t>
            </a:r>
            <a:r>
              <a:rPr lang="en-US" sz="2200" dirty="0" err="1">
                <a:solidFill>
                  <a:srgbClr val="111827"/>
                </a:solidFill>
                <a:latin typeface="__Inter_36bd41"/>
              </a:rPr>
              <a:t>menyukai</a:t>
            </a:r>
            <a:r>
              <a:rPr lang="en-US" sz="2200" dirty="0">
                <a:solidFill>
                  <a:srgbClr val="111827"/>
                </a:solidFill>
                <a:latin typeface="__Inter_36bd41"/>
              </a:rPr>
              <a:t> orang-orang yang </a:t>
            </a:r>
            <a:r>
              <a:rPr lang="en-US" sz="2200" dirty="0" err="1">
                <a:solidFill>
                  <a:srgbClr val="111827"/>
                </a:solidFill>
                <a:latin typeface="__Inter_36bd41"/>
              </a:rPr>
              <a:t>bertobat</a:t>
            </a:r>
            <a:r>
              <a:rPr lang="en-US" sz="2200" dirty="0">
                <a:solidFill>
                  <a:srgbClr val="111827"/>
                </a:solidFill>
                <a:latin typeface="__Inter_36bd41"/>
              </a:rPr>
              <a:t> </a:t>
            </a:r>
            <a:r>
              <a:rPr lang="en-US" sz="2200" dirty="0" err="1">
                <a:solidFill>
                  <a:srgbClr val="111827"/>
                </a:solidFill>
                <a:latin typeface="__Inter_36bd41"/>
              </a:rPr>
              <a:t>dan</a:t>
            </a:r>
            <a:r>
              <a:rPr lang="en-US" sz="2200" dirty="0">
                <a:solidFill>
                  <a:srgbClr val="111827"/>
                </a:solidFill>
                <a:latin typeface="__Inter_36bd41"/>
              </a:rPr>
              <a:t> </a:t>
            </a:r>
            <a:r>
              <a:rPr lang="en-US" sz="2200" dirty="0" err="1">
                <a:solidFill>
                  <a:srgbClr val="111827"/>
                </a:solidFill>
                <a:latin typeface="__Inter_36bd41"/>
              </a:rPr>
              <a:t>menyukai</a:t>
            </a:r>
            <a:r>
              <a:rPr lang="en-US" sz="2200" dirty="0">
                <a:solidFill>
                  <a:srgbClr val="111827"/>
                </a:solidFill>
                <a:latin typeface="__Inter_36bd41"/>
              </a:rPr>
              <a:t> orang-orang yang </a:t>
            </a:r>
            <a:r>
              <a:rPr lang="en-US" sz="2200" dirty="0" err="1">
                <a:solidFill>
                  <a:srgbClr val="111827"/>
                </a:solidFill>
                <a:latin typeface="__Inter_36bd41"/>
              </a:rPr>
              <a:t>menyucikan</a:t>
            </a:r>
            <a:r>
              <a:rPr lang="en-US" sz="2200" dirty="0">
                <a:solidFill>
                  <a:srgbClr val="111827"/>
                </a:solidFill>
                <a:latin typeface="__Inter_36bd41"/>
              </a:rPr>
              <a:t> </a:t>
            </a:r>
            <a:r>
              <a:rPr lang="en-US" sz="2200" dirty="0" err="1">
                <a:solidFill>
                  <a:srgbClr val="111827"/>
                </a:solidFill>
                <a:latin typeface="__Inter_36bd41"/>
              </a:rPr>
              <a:t>diri</a:t>
            </a:r>
            <a:r>
              <a:rPr lang="en-US" sz="2200" dirty="0">
                <a:solidFill>
                  <a:srgbClr val="111827"/>
                </a:solidFill>
                <a:latin typeface="__Inter_36bd41"/>
              </a:rPr>
              <a:t>.</a:t>
            </a:r>
          </a:p>
          <a:p>
            <a:pPr marL="0" indent="0">
              <a:buNone/>
            </a:pPr>
            <a:endParaRPr lang="ar-EG" dirty="0"/>
          </a:p>
        </p:txBody>
      </p:sp>
    </p:spTree>
    <p:extLst>
      <p:ext uri="{BB962C8B-B14F-4D97-AF65-F5344CB8AC3E}">
        <p14:creationId xmlns:p14="http://schemas.microsoft.com/office/powerpoint/2010/main" val="63474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Qs. An-</a:t>
            </a:r>
            <a:r>
              <a:rPr lang="en-US" dirty="0" err="1" smtClean="0"/>
              <a:t>najm</a:t>
            </a:r>
            <a:r>
              <a:rPr lang="en-US" dirty="0" smtClean="0"/>
              <a:t> </a:t>
            </a:r>
            <a:r>
              <a:rPr lang="en-US" dirty="0" err="1" smtClean="0"/>
              <a:t>ayat</a:t>
            </a:r>
            <a:r>
              <a:rPr lang="en-US" dirty="0" smtClean="0"/>
              <a:t> 32</a:t>
            </a:r>
            <a:endParaRPr lang="ar-EG" dirty="0"/>
          </a:p>
        </p:txBody>
      </p:sp>
      <p:sp>
        <p:nvSpPr>
          <p:cNvPr id="3" name="Content Placeholder 2"/>
          <p:cNvSpPr>
            <a:spLocks noGrp="1"/>
          </p:cNvSpPr>
          <p:nvPr>
            <p:ph idx="1"/>
          </p:nvPr>
        </p:nvSpPr>
        <p:spPr/>
        <p:txBody>
          <a:bodyPr>
            <a:normAutofit fontScale="77500" lnSpcReduction="20000"/>
          </a:bodyPr>
          <a:lstStyle/>
          <a:p>
            <a:r>
              <a:rPr lang="ar-EG" dirty="0">
                <a:solidFill>
                  <a:srgbClr val="000000"/>
                </a:solidFill>
                <a:latin typeface="Lateef"/>
              </a:rPr>
              <a:t>اَلَّذِيْنَ يَجْتَنِبُوْنَ كَبٰۤىِٕرَ الْاِثْمِ وَالْفَوَاحِشَ اِلَّا اللَّمَمَۙ اِنَّ رَبَّكَ وَاسِعُ الْمَغْفِرَةِۗ هُوَ اَعْلَمُ بِكُمْ اِذْ اَنْشَاَكُمْ مِّنَ الْاَرْضِ وَاِذْ اَنْتُمْ اَجِنَّةٌ فِيْ بُطُوْنِ اُمَّهٰتِكُمْۗ فَلَا تُزَكُّوْٓا اَنْفُسَكُمْۗ هُوَ اَعْلَمُ بِمَنِ اتَّقٰى ࣖ</a:t>
            </a:r>
          </a:p>
          <a:p>
            <a:pPr algn="l"/>
            <a:r>
              <a:rPr lang="en-US" dirty="0" err="1" smtClean="0">
                <a:solidFill>
                  <a:srgbClr val="444444"/>
                </a:solidFill>
                <a:latin typeface="Inter"/>
              </a:rPr>
              <a:t>Yaitu</a:t>
            </a:r>
            <a:r>
              <a:rPr lang="en-US" dirty="0">
                <a:solidFill>
                  <a:srgbClr val="444444"/>
                </a:solidFill>
                <a:latin typeface="Inter"/>
              </a:rPr>
              <a:t>) </a:t>
            </a:r>
            <a:r>
              <a:rPr lang="en-US" dirty="0" err="1">
                <a:solidFill>
                  <a:srgbClr val="444444"/>
                </a:solidFill>
                <a:latin typeface="Inter"/>
              </a:rPr>
              <a:t>mereka</a:t>
            </a:r>
            <a:r>
              <a:rPr lang="en-US" dirty="0">
                <a:solidFill>
                  <a:srgbClr val="444444"/>
                </a:solidFill>
                <a:latin typeface="Inter"/>
              </a:rPr>
              <a:t> yang </a:t>
            </a:r>
            <a:r>
              <a:rPr lang="en-US" dirty="0" err="1">
                <a:solidFill>
                  <a:srgbClr val="444444"/>
                </a:solidFill>
                <a:latin typeface="Inter"/>
              </a:rPr>
              <a:t>menjauhi</a:t>
            </a:r>
            <a:r>
              <a:rPr lang="en-US" dirty="0">
                <a:solidFill>
                  <a:srgbClr val="444444"/>
                </a:solidFill>
                <a:latin typeface="Inter"/>
              </a:rPr>
              <a:t> </a:t>
            </a:r>
            <a:r>
              <a:rPr lang="en-US" dirty="0" err="1">
                <a:solidFill>
                  <a:srgbClr val="444444"/>
                </a:solidFill>
                <a:latin typeface="Inter"/>
              </a:rPr>
              <a:t>dosa-dosa</a:t>
            </a:r>
            <a:r>
              <a:rPr lang="en-US" dirty="0">
                <a:solidFill>
                  <a:srgbClr val="444444"/>
                </a:solidFill>
                <a:latin typeface="Inter"/>
              </a:rPr>
              <a:t> </a:t>
            </a:r>
            <a:r>
              <a:rPr lang="en-US" dirty="0" err="1">
                <a:solidFill>
                  <a:srgbClr val="444444"/>
                </a:solidFill>
                <a:latin typeface="Inter"/>
              </a:rPr>
              <a:t>besar</a:t>
            </a:r>
            <a:r>
              <a:rPr lang="en-US" dirty="0">
                <a:solidFill>
                  <a:srgbClr val="444444"/>
                </a:solidFill>
                <a:latin typeface="Inter"/>
              </a:rPr>
              <a:t> </a:t>
            </a:r>
            <a:r>
              <a:rPr lang="en-US" dirty="0" err="1">
                <a:solidFill>
                  <a:srgbClr val="444444"/>
                </a:solidFill>
                <a:latin typeface="Inter"/>
              </a:rPr>
              <a:t>dan</a:t>
            </a:r>
            <a:r>
              <a:rPr lang="en-US" dirty="0">
                <a:solidFill>
                  <a:srgbClr val="444444"/>
                </a:solidFill>
                <a:latin typeface="Inter"/>
              </a:rPr>
              <a:t> </a:t>
            </a:r>
            <a:r>
              <a:rPr lang="en-US" dirty="0" err="1">
                <a:solidFill>
                  <a:srgbClr val="444444"/>
                </a:solidFill>
                <a:latin typeface="Inter"/>
              </a:rPr>
              <a:t>perbuatan</a:t>
            </a:r>
            <a:r>
              <a:rPr lang="en-US" dirty="0">
                <a:solidFill>
                  <a:srgbClr val="444444"/>
                </a:solidFill>
                <a:latin typeface="Inter"/>
              </a:rPr>
              <a:t> </a:t>
            </a:r>
            <a:r>
              <a:rPr lang="en-US" dirty="0" err="1">
                <a:solidFill>
                  <a:srgbClr val="444444"/>
                </a:solidFill>
                <a:latin typeface="Inter"/>
              </a:rPr>
              <a:t>keji</a:t>
            </a:r>
            <a:r>
              <a:rPr lang="en-US" dirty="0">
                <a:solidFill>
                  <a:srgbClr val="444444"/>
                </a:solidFill>
                <a:latin typeface="Inter"/>
              </a:rPr>
              <a:t>, </a:t>
            </a:r>
            <a:r>
              <a:rPr lang="en-US" dirty="0" err="1">
                <a:solidFill>
                  <a:srgbClr val="444444"/>
                </a:solidFill>
                <a:latin typeface="Inter"/>
              </a:rPr>
              <a:t>kecuali</a:t>
            </a:r>
            <a:r>
              <a:rPr lang="en-US" dirty="0">
                <a:solidFill>
                  <a:srgbClr val="444444"/>
                </a:solidFill>
                <a:latin typeface="Inter"/>
              </a:rPr>
              <a:t> </a:t>
            </a:r>
            <a:r>
              <a:rPr lang="en-US" dirty="0" err="1">
                <a:solidFill>
                  <a:srgbClr val="444444"/>
                </a:solidFill>
                <a:latin typeface="Inter"/>
              </a:rPr>
              <a:t>kesalahan-kesalahan</a:t>
            </a:r>
            <a:r>
              <a:rPr lang="en-US" dirty="0">
                <a:solidFill>
                  <a:srgbClr val="444444"/>
                </a:solidFill>
                <a:latin typeface="Inter"/>
              </a:rPr>
              <a:t> </a:t>
            </a:r>
            <a:r>
              <a:rPr lang="en-US" dirty="0" err="1">
                <a:solidFill>
                  <a:srgbClr val="444444"/>
                </a:solidFill>
                <a:latin typeface="Inter"/>
              </a:rPr>
              <a:t>kecil</a:t>
            </a:r>
            <a:r>
              <a:rPr lang="en-US" dirty="0">
                <a:solidFill>
                  <a:srgbClr val="444444"/>
                </a:solidFill>
                <a:latin typeface="Inter"/>
              </a:rPr>
              <a:t>. </a:t>
            </a:r>
            <a:r>
              <a:rPr lang="en-US" dirty="0" err="1">
                <a:solidFill>
                  <a:srgbClr val="444444"/>
                </a:solidFill>
                <a:latin typeface="Inter"/>
              </a:rPr>
              <a:t>Sungguh</a:t>
            </a:r>
            <a:r>
              <a:rPr lang="en-US" dirty="0">
                <a:solidFill>
                  <a:srgbClr val="444444"/>
                </a:solidFill>
                <a:latin typeface="Inter"/>
              </a:rPr>
              <a:t>, </a:t>
            </a:r>
            <a:r>
              <a:rPr lang="en-US" dirty="0" err="1">
                <a:solidFill>
                  <a:srgbClr val="444444"/>
                </a:solidFill>
                <a:latin typeface="Inter"/>
              </a:rPr>
              <a:t>Tuhanmu</a:t>
            </a:r>
            <a:r>
              <a:rPr lang="en-US" dirty="0">
                <a:solidFill>
                  <a:srgbClr val="444444"/>
                </a:solidFill>
                <a:latin typeface="Inter"/>
              </a:rPr>
              <a:t> </a:t>
            </a:r>
            <a:r>
              <a:rPr lang="en-US" dirty="0" err="1">
                <a:solidFill>
                  <a:srgbClr val="444444"/>
                </a:solidFill>
                <a:latin typeface="Inter"/>
              </a:rPr>
              <a:t>Mahaluas</a:t>
            </a:r>
            <a:r>
              <a:rPr lang="en-US" dirty="0">
                <a:solidFill>
                  <a:srgbClr val="444444"/>
                </a:solidFill>
                <a:latin typeface="Inter"/>
              </a:rPr>
              <a:t> </a:t>
            </a:r>
            <a:r>
              <a:rPr lang="en-US" dirty="0" err="1">
                <a:solidFill>
                  <a:srgbClr val="444444"/>
                </a:solidFill>
                <a:latin typeface="Inter"/>
              </a:rPr>
              <a:t>ampunan-Nya</a:t>
            </a:r>
            <a:r>
              <a:rPr lang="en-US" dirty="0">
                <a:solidFill>
                  <a:srgbClr val="444444"/>
                </a:solidFill>
                <a:latin typeface="Inter"/>
              </a:rPr>
              <a:t>. </a:t>
            </a:r>
            <a:r>
              <a:rPr lang="en-US" dirty="0" err="1">
                <a:solidFill>
                  <a:srgbClr val="444444"/>
                </a:solidFill>
                <a:latin typeface="Inter"/>
              </a:rPr>
              <a:t>Dia</a:t>
            </a:r>
            <a:r>
              <a:rPr lang="en-US" dirty="0">
                <a:solidFill>
                  <a:srgbClr val="444444"/>
                </a:solidFill>
                <a:latin typeface="Inter"/>
              </a:rPr>
              <a:t> </a:t>
            </a:r>
            <a:r>
              <a:rPr lang="en-US" dirty="0" err="1">
                <a:solidFill>
                  <a:srgbClr val="444444"/>
                </a:solidFill>
                <a:latin typeface="Inter"/>
              </a:rPr>
              <a:t>mengetahui</a:t>
            </a:r>
            <a:r>
              <a:rPr lang="en-US" dirty="0">
                <a:solidFill>
                  <a:srgbClr val="444444"/>
                </a:solidFill>
                <a:latin typeface="Inter"/>
              </a:rPr>
              <a:t> </a:t>
            </a:r>
            <a:r>
              <a:rPr lang="en-US" dirty="0" err="1">
                <a:solidFill>
                  <a:srgbClr val="444444"/>
                </a:solidFill>
                <a:latin typeface="Inter"/>
              </a:rPr>
              <a:t>tentang</a:t>
            </a:r>
            <a:r>
              <a:rPr lang="en-US" dirty="0">
                <a:solidFill>
                  <a:srgbClr val="444444"/>
                </a:solidFill>
                <a:latin typeface="Inter"/>
              </a:rPr>
              <a:t> </a:t>
            </a:r>
            <a:r>
              <a:rPr lang="en-US" dirty="0" err="1">
                <a:solidFill>
                  <a:srgbClr val="444444"/>
                </a:solidFill>
                <a:latin typeface="Inter"/>
              </a:rPr>
              <a:t>kamu</a:t>
            </a:r>
            <a:r>
              <a:rPr lang="en-US" dirty="0">
                <a:solidFill>
                  <a:srgbClr val="444444"/>
                </a:solidFill>
                <a:latin typeface="Inter"/>
              </a:rPr>
              <a:t>, </a:t>
            </a:r>
            <a:r>
              <a:rPr lang="en-US" dirty="0" err="1">
                <a:solidFill>
                  <a:srgbClr val="444444"/>
                </a:solidFill>
                <a:latin typeface="Inter"/>
              </a:rPr>
              <a:t>sejak</a:t>
            </a:r>
            <a:r>
              <a:rPr lang="en-US" dirty="0">
                <a:solidFill>
                  <a:srgbClr val="444444"/>
                </a:solidFill>
                <a:latin typeface="Inter"/>
              </a:rPr>
              <a:t> </a:t>
            </a:r>
            <a:r>
              <a:rPr lang="en-US" dirty="0" err="1">
                <a:solidFill>
                  <a:srgbClr val="444444"/>
                </a:solidFill>
                <a:latin typeface="Inter"/>
              </a:rPr>
              <a:t>Dia</a:t>
            </a:r>
            <a:r>
              <a:rPr lang="en-US" dirty="0">
                <a:solidFill>
                  <a:srgbClr val="444444"/>
                </a:solidFill>
                <a:latin typeface="Inter"/>
              </a:rPr>
              <a:t> </a:t>
            </a:r>
            <a:r>
              <a:rPr lang="en-US" dirty="0" err="1">
                <a:solidFill>
                  <a:srgbClr val="444444"/>
                </a:solidFill>
                <a:latin typeface="Inter"/>
              </a:rPr>
              <a:t>menjadikan</a:t>
            </a:r>
            <a:r>
              <a:rPr lang="en-US" dirty="0">
                <a:solidFill>
                  <a:srgbClr val="444444"/>
                </a:solidFill>
                <a:latin typeface="Inter"/>
              </a:rPr>
              <a:t> </a:t>
            </a:r>
            <a:r>
              <a:rPr lang="en-US" dirty="0" err="1">
                <a:solidFill>
                  <a:srgbClr val="444444"/>
                </a:solidFill>
                <a:latin typeface="Inter"/>
              </a:rPr>
              <a:t>kamu</a:t>
            </a:r>
            <a:r>
              <a:rPr lang="en-US" dirty="0">
                <a:solidFill>
                  <a:srgbClr val="444444"/>
                </a:solidFill>
                <a:latin typeface="Inter"/>
              </a:rPr>
              <a:t> </a:t>
            </a:r>
            <a:r>
              <a:rPr lang="en-US" dirty="0" err="1">
                <a:solidFill>
                  <a:srgbClr val="444444"/>
                </a:solidFill>
                <a:latin typeface="Inter"/>
              </a:rPr>
              <a:t>dari</a:t>
            </a:r>
            <a:r>
              <a:rPr lang="en-US" dirty="0">
                <a:solidFill>
                  <a:srgbClr val="444444"/>
                </a:solidFill>
                <a:latin typeface="Inter"/>
              </a:rPr>
              <a:t> </a:t>
            </a:r>
            <a:r>
              <a:rPr lang="en-US" dirty="0" err="1">
                <a:solidFill>
                  <a:srgbClr val="444444"/>
                </a:solidFill>
                <a:latin typeface="Inter"/>
              </a:rPr>
              <a:t>tanah</a:t>
            </a:r>
            <a:r>
              <a:rPr lang="en-US" dirty="0">
                <a:solidFill>
                  <a:srgbClr val="444444"/>
                </a:solidFill>
                <a:latin typeface="Inter"/>
              </a:rPr>
              <a:t> </a:t>
            </a:r>
            <a:r>
              <a:rPr lang="en-US" dirty="0" err="1">
                <a:solidFill>
                  <a:srgbClr val="444444"/>
                </a:solidFill>
                <a:latin typeface="Inter"/>
              </a:rPr>
              <a:t>lalu</a:t>
            </a:r>
            <a:r>
              <a:rPr lang="en-US" dirty="0">
                <a:solidFill>
                  <a:srgbClr val="444444"/>
                </a:solidFill>
                <a:latin typeface="Inter"/>
              </a:rPr>
              <a:t> </a:t>
            </a:r>
            <a:r>
              <a:rPr lang="en-US" dirty="0" err="1">
                <a:solidFill>
                  <a:srgbClr val="444444"/>
                </a:solidFill>
                <a:latin typeface="Inter"/>
              </a:rPr>
              <a:t>ketika</a:t>
            </a:r>
            <a:r>
              <a:rPr lang="en-US" dirty="0">
                <a:solidFill>
                  <a:srgbClr val="444444"/>
                </a:solidFill>
                <a:latin typeface="Inter"/>
              </a:rPr>
              <a:t> </a:t>
            </a:r>
            <a:r>
              <a:rPr lang="en-US" dirty="0" err="1">
                <a:solidFill>
                  <a:srgbClr val="444444"/>
                </a:solidFill>
                <a:latin typeface="Inter"/>
              </a:rPr>
              <a:t>kamu</a:t>
            </a:r>
            <a:r>
              <a:rPr lang="en-US" dirty="0">
                <a:solidFill>
                  <a:srgbClr val="444444"/>
                </a:solidFill>
                <a:latin typeface="Inter"/>
              </a:rPr>
              <a:t> </a:t>
            </a:r>
            <a:r>
              <a:rPr lang="en-US" dirty="0" err="1">
                <a:solidFill>
                  <a:srgbClr val="444444"/>
                </a:solidFill>
                <a:latin typeface="Inter"/>
              </a:rPr>
              <a:t>masih</a:t>
            </a:r>
            <a:r>
              <a:rPr lang="en-US" dirty="0">
                <a:solidFill>
                  <a:srgbClr val="444444"/>
                </a:solidFill>
                <a:latin typeface="Inter"/>
              </a:rPr>
              <a:t> </a:t>
            </a:r>
            <a:r>
              <a:rPr lang="en-US" dirty="0" err="1">
                <a:solidFill>
                  <a:srgbClr val="444444"/>
                </a:solidFill>
                <a:latin typeface="Inter"/>
              </a:rPr>
              <a:t>janin</a:t>
            </a:r>
            <a:r>
              <a:rPr lang="en-US" dirty="0">
                <a:solidFill>
                  <a:srgbClr val="444444"/>
                </a:solidFill>
                <a:latin typeface="Inter"/>
              </a:rPr>
              <a:t> </a:t>
            </a:r>
            <a:r>
              <a:rPr lang="en-US" dirty="0" err="1">
                <a:solidFill>
                  <a:srgbClr val="444444"/>
                </a:solidFill>
                <a:latin typeface="Inter"/>
              </a:rPr>
              <a:t>dalam</a:t>
            </a:r>
            <a:r>
              <a:rPr lang="en-US" dirty="0">
                <a:solidFill>
                  <a:srgbClr val="444444"/>
                </a:solidFill>
                <a:latin typeface="Inter"/>
              </a:rPr>
              <a:t> </a:t>
            </a:r>
            <a:r>
              <a:rPr lang="en-US" dirty="0" err="1">
                <a:solidFill>
                  <a:srgbClr val="444444"/>
                </a:solidFill>
                <a:latin typeface="Inter"/>
              </a:rPr>
              <a:t>perut</a:t>
            </a:r>
            <a:r>
              <a:rPr lang="en-US" dirty="0">
                <a:solidFill>
                  <a:srgbClr val="444444"/>
                </a:solidFill>
                <a:latin typeface="Inter"/>
              </a:rPr>
              <a:t> </a:t>
            </a:r>
            <a:r>
              <a:rPr lang="en-US" dirty="0" err="1">
                <a:solidFill>
                  <a:srgbClr val="444444"/>
                </a:solidFill>
                <a:latin typeface="Inter"/>
              </a:rPr>
              <a:t>ibumu</a:t>
            </a:r>
            <a:r>
              <a:rPr lang="en-US" dirty="0">
                <a:solidFill>
                  <a:srgbClr val="444444"/>
                </a:solidFill>
                <a:latin typeface="Inter"/>
              </a:rPr>
              <a:t>. </a:t>
            </a:r>
            <a:r>
              <a:rPr lang="en-US" dirty="0" err="1">
                <a:solidFill>
                  <a:srgbClr val="444444"/>
                </a:solidFill>
                <a:latin typeface="Inter"/>
              </a:rPr>
              <a:t>Maka</a:t>
            </a:r>
            <a:r>
              <a:rPr lang="en-US" dirty="0">
                <a:solidFill>
                  <a:srgbClr val="444444"/>
                </a:solidFill>
                <a:latin typeface="Inter"/>
              </a:rPr>
              <a:t> </a:t>
            </a:r>
            <a:r>
              <a:rPr lang="en-US" dirty="0" err="1">
                <a:solidFill>
                  <a:srgbClr val="444444"/>
                </a:solidFill>
                <a:latin typeface="Inter"/>
              </a:rPr>
              <a:t>janganlah</a:t>
            </a:r>
            <a:r>
              <a:rPr lang="en-US" dirty="0">
                <a:solidFill>
                  <a:srgbClr val="444444"/>
                </a:solidFill>
                <a:latin typeface="Inter"/>
              </a:rPr>
              <a:t> </a:t>
            </a:r>
            <a:r>
              <a:rPr lang="en-US" dirty="0" err="1">
                <a:solidFill>
                  <a:srgbClr val="444444"/>
                </a:solidFill>
                <a:latin typeface="Inter"/>
              </a:rPr>
              <a:t>kamu</a:t>
            </a:r>
            <a:r>
              <a:rPr lang="en-US" dirty="0">
                <a:solidFill>
                  <a:srgbClr val="444444"/>
                </a:solidFill>
                <a:latin typeface="Inter"/>
              </a:rPr>
              <a:t> </a:t>
            </a:r>
            <a:r>
              <a:rPr lang="en-US" dirty="0" err="1">
                <a:solidFill>
                  <a:srgbClr val="444444"/>
                </a:solidFill>
                <a:latin typeface="Inter"/>
              </a:rPr>
              <a:t>menganggap</a:t>
            </a:r>
            <a:r>
              <a:rPr lang="en-US" dirty="0">
                <a:solidFill>
                  <a:srgbClr val="444444"/>
                </a:solidFill>
                <a:latin typeface="Inter"/>
              </a:rPr>
              <a:t> </a:t>
            </a:r>
            <a:r>
              <a:rPr lang="en-US" dirty="0" err="1">
                <a:solidFill>
                  <a:srgbClr val="444444"/>
                </a:solidFill>
                <a:latin typeface="Inter"/>
              </a:rPr>
              <a:t>dirimu</a:t>
            </a:r>
            <a:r>
              <a:rPr lang="en-US" dirty="0">
                <a:solidFill>
                  <a:srgbClr val="444444"/>
                </a:solidFill>
                <a:latin typeface="Inter"/>
              </a:rPr>
              <a:t> </a:t>
            </a:r>
            <a:r>
              <a:rPr lang="en-US" dirty="0" err="1">
                <a:solidFill>
                  <a:srgbClr val="444444"/>
                </a:solidFill>
                <a:latin typeface="Inter"/>
              </a:rPr>
              <a:t>suci</a:t>
            </a:r>
            <a:r>
              <a:rPr lang="en-US" dirty="0">
                <a:solidFill>
                  <a:srgbClr val="444444"/>
                </a:solidFill>
                <a:latin typeface="Inter"/>
              </a:rPr>
              <a:t>. </a:t>
            </a:r>
            <a:r>
              <a:rPr lang="en-US" dirty="0" err="1">
                <a:solidFill>
                  <a:srgbClr val="444444"/>
                </a:solidFill>
                <a:latin typeface="Inter"/>
              </a:rPr>
              <a:t>Dia</a:t>
            </a:r>
            <a:r>
              <a:rPr lang="en-US" dirty="0">
                <a:solidFill>
                  <a:srgbClr val="444444"/>
                </a:solidFill>
                <a:latin typeface="Inter"/>
              </a:rPr>
              <a:t> </a:t>
            </a:r>
            <a:r>
              <a:rPr lang="en-US" dirty="0" err="1">
                <a:solidFill>
                  <a:srgbClr val="444444"/>
                </a:solidFill>
                <a:latin typeface="Inter"/>
              </a:rPr>
              <a:t>mengetahui</a:t>
            </a:r>
            <a:r>
              <a:rPr lang="en-US" dirty="0">
                <a:solidFill>
                  <a:srgbClr val="444444"/>
                </a:solidFill>
                <a:latin typeface="Inter"/>
              </a:rPr>
              <a:t> </a:t>
            </a:r>
            <a:r>
              <a:rPr lang="en-US" dirty="0" err="1">
                <a:solidFill>
                  <a:srgbClr val="444444"/>
                </a:solidFill>
                <a:latin typeface="Inter"/>
              </a:rPr>
              <a:t>tentang</a:t>
            </a:r>
            <a:r>
              <a:rPr lang="en-US" dirty="0">
                <a:solidFill>
                  <a:srgbClr val="444444"/>
                </a:solidFill>
                <a:latin typeface="Inter"/>
              </a:rPr>
              <a:t> orang yang </a:t>
            </a:r>
            <a:r>
              <a:rPr lang="en-US" dirty="0" err="1">
                <a:solidFill>
                  <a:srgbClr val="444444"/>
                </a:solidFill>
                <a:latin typeface="Inter"/>
              </a:rPr>
              <a:t>bertakwa</a:t>
            </a:r>
            <a:r>
              <a:rPr lang="en-US" dirty="0">
                <a:solidFill>
                  <a:srgbClr val="444444"/>
                </a:solidFill>
                <a:latin typeface="Inter"/>
              </a:rPr>
              <a:t>.</a:t>
            </a:r>
          </a:p>
          <a:p>
            <a:r>
              <a:rPr lang="en-US" dirty="0">
                <a:solidFill>
                  <a:srgbClr val="666666"/>
                </a:solidFill>
                <a:latin typeface="Inter"/>
              </a:rPr>
              <a:t/>
            </a:r>
            <a:br>
              <a:rPr lang="en-US" dirty="0">
                <a:solidFill>
                  <a:srgbClr val="666666"/>
                </a:solidFill>
                <a:latin typeface="Inter"/>
              </a:rPr>
            </a:br>
            <a:endParaRPr lang="ar-EG" dirty="0"/>
          </a:p>
        </p:txBody>
      </p:sp>
    </p:spTree>
    <p:extLst>
      <p:ext uri="{BB962C8B-B14F-4D97-AF65-F5344CB8AC3E}">
        <p14:creationId xmlns:p14="http://schemas.microsoft.com/office/powerpoint/2010/main" val="3232913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Kesucian</a:t>
            </a:r>
            <a:r>
              <a:rPr lang="en-US" dirty="0" smtClean="0"/>
              <a:t> </a:t>
            </a:r>
            <a:r>
              <a:rPr lang="en-US" dirty="0" err="1" smtClean="0"/>
              <a:t>lahir</a:t>
            </a:r>
            <a:r>
              <a:rPr lang="en-US" dirty="0" smtClean="0"/>
              <a:t/>
            </a:r>
            <a:br>
              <a:rPr lang="en-US" dirty="0" smtClean="0"/>
            </a:br>
            <a:r>
              <a:rPr lang="en-US" dirty="0" smtClean="0"/>
              <a:t>Qs. Al-</a:t>
            </a:r>
            <a:r>
              <a:rPr lang="en-US" dirty="0" err="1" smtClean="0"/>
              <a:t>Maidah</a:t>
            </a:r>
            <a:r>
              <a:rPr lang="en-US" dirty="0" smtClean="0"/>
              <a:t> </a:t>
            </a:r>
            <a:r>
              <a:rPr lang="en-US" dirty="0" err="1" smtClean="0"/>
              <a:t>ayat</a:t>
            </a:r>
            <a:r>
              <a:rPr lang="en-US" dirty="0" smtClean="0"/>
              <a:t> 6</a:t>
            </a:r>
            <a:endParaRPr lang="ar-EG" dirty="0"/>
          </a:p>
        </p:txBody>
      </p:sp>
      <p:sp>
        <p:nvSpPr>
          <p:cNvPr id="3" name="Content Placeholder 2"/>
          <p:cNvSpPr>
            <a:spLocks noGrp="1"/>
          </p:cNvSpPr>
          <p:nvPr>
            <p:ph idx="1"/>
          </p:nvPr>
        </p:nvSpPr>
        <p:spPr/>
        <p:txBody>
          <a:bodyPr/>
          <a:lstStyle/>
          <a:p>
            <a:pPr marL="0" indent="0" algn="l">
              <a:buNone/>
            </a:pPr>
            <a:r>
              <a:rPr lang="ar-EG" dirty="0">
                <a:solidFill>
                  <a:srgbClr val="111827"/>
                </a:solidFill>
                <a:latin typeface="__omar_6952f9"/>
              </a:rPr>
              <a:t>يٰٓاَيُّهَا الَّذِيْنَ اٰمَنُوْٓا اِذَا قُمْتُمْ اِلَى الصَّلٰوةِ فَاغْسِلُوْا وُجُوْهَكُمْ وَاَيْدِيَكُمْ اِلَى الْمَرَافِقِ وَامْسَحُوْا بِرُءُوْسِكُمْ وَاَرْجُلَكُمْ اِلَى الْكَعْبَيْنِۗ وَاِنْ كُنْتُمْ جُنُبًا فَاطَّهَّرُوْاۗ وَاِنْ كُنْتُمْ مَّرْضٰٓى اَوْ عَلٰى سَفَرٍ اَوْ جَاۤءَ اَحَدٌ مِّنْكُمْ مِّنَ الْغَاۤىِٕطِ اَوْ لٰمَسْتُمُ النِّسَاۤءَ فَلَمْ تَجِدُوْا مَاۤءً فَتَيَمَّمُوْا صَعِيْدًا طَيِّبًا فَامْسَحُوْا بِوُجُوْهِكُمْ وَاَيْدِيْكُمْ مِّنْهُۗ مَا يُرِيْدُ اللّٰهُ لِيَجْعَلَ عَلَيْكُمْ مِّنْ حَرَجٍ وَّلٰكِنْ يُّرِيْدُ لِيُطَهِّرَكُمْ وَلِيُتِمَّ نِعْمَتَهٗ عَلَيْكُمْ لَعَلَّكُمْ تَشْكُرُوْنَ ۝٦</a:t>
            </a:r>
            <a:r>
              <a:rPr lang="ar-EG" dirty="0"/>
              <a:t/>
            </a:r>
            <a:br>
              <a:rPr lang="ar-EG" dirty="0"/>
            </a:br>
            <a:endParaRPr lang="ar-EG" dirty="0"/>
          </a:p>
        </p:txBody>
      </p:sp>
    </p:spTree>
    <p:extLst>
      <p:ext uri="{BB962C8B-B14F-4D97-AF65-F5344CB8AC3E}">
        <p14:creationId xmlns:p14="http://schemas.microsoft.com/office/powerpoint/2010/main" val="250008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92500" lnSpcReduction="20000"/>
          </a:bodyPr>
          <a:lstStyle/>
          <a:p>
            <a:pPr marL="0" indent="0" algn="r" rtl="0">
              <a:buNone/>
            </a:pPr>
            <a:r>
              <a:rPr lang="ar-EG" dirty="0">
                <a:solidFill>
                  <a:srgbClr val="333333"/>
                </a:solidFill>
                <a:latin typeface="Verdana"/>
              </a:rPr>
              <a:t>عَنْ أَبِي هُرَيْرَةَ أَنَّ رَسُولَ اللَّهِ صَلَّى اللَّهُ عَلَيْهِ وَسَلَّمَ قَالَ أَلَا أَدُلُّكُمْ عَلَى مَا يَمْحُو اللَّهُ بِهِ الْخَطَايَا وَيَرْفَعُ بِهِ الدَّرَجَاتِ قَالُوا بَلَى يَا رَسُولَ اللَّهِ قَالَ إِسْبَاغُ الْوُضُوءِ عَلَى الْمَكَارِهِ وَكَثْرَةُ الْخُطَا إِلَى الْمَسَاجِدِ وَانْتِظَارُ الصَّلَاةِ بَعْدَ الصَّلَاةِ فَذَلِكُمْ الرِّبَاطُ</a:t>
            </a:r>
            <a:r>
              <a:rPr lang="ar-EG" dirty="0"/>
              <a:t/>
            </a:r>
            <a:br>
              <a:rPr lang="ar-EG" dirty="0"/>
            </a:br>
            <a:endParaRPr lang="ar-SA" sz="2300" dirty="0" smtClean="0">
              <a:solidFill>
                <a:srgbClr val="333333"/>
              </a:solidFill>
              <a:latin typeface="Verdana"/>
            </a:endParaRPr>
          </a:p>
          <a:p>
            <a:pPr marL="0" indent="0" algn="just">
              <a:buNone/>
            </a:pPr>
            <a:r>
              <a:rPr lang="en-US" sz="2300" dirty="0" smtClean="0">
                <a:solidFill>
                  <a:srgbClr val="333333"/>
                </a:solidFill>
                <a:latin typeface="Verdana"/>
              </a:rPr>
              <a:t>“</a:t>
            </a:r>
            <a:r>
              <a:rPr lang="en-US" sz="2300" dirty="0" err="1" smtClean="0">
                <a:solidFill>
                  <a:srgbClr val="333333"/>
                </a:solidFill>
                <a:latin typeface="Verdana"/>
              </a:rPr>
              <a:t>Maukah</a:t>
            </a:r>
            <a:r>
              <a:rPr lang="en-US" sz="2300" dirty="0" smtClean="0">
                <a:solidFill>
                  <a:srgbClr val="333333"/>
                </a:solidFill>
                <a:latin typeface="Verdana"/>
              </a:rPr>
              <a:t> </a:t>
            </a:r>
            <a:r>
              <a:rPr lang="en-US" sz="2300" dirty="0">
                <a:solidFill>
                  <a:srgbClr val="333333"/>
                </a:solidFill>
                <a:latin typeface="Verdana"/>
              </a:rPr>
              <a:t>kalian </a:t>
            </a:r>
            <a:r>
              <a:rPr lang="en-US" sz="2300" dirty="0" err="1">
                <a:solidFill>
                  <a:srgbClr val="333333"/>
                </a:solidFill>
                <a:latin typeface="Verdana"/>
              </a:rPr>
              <a:t>aku</a:t>
            </a:r>
            <a:r>
              <a:rPr lang="en-US" sz="2300" dirty="0">
                <a:solidFill>
                  <a:srgbClr val="333333"/>
                </a:solidFill>
                <a:latin typeface="Verdana"/>
              </a:rPr>
              <a:t> </a:t>
            </a:r>
            <a:r>
              <a:rPr lang="en-US" sz="2300" dirty="0" err="1">
                <a:solidFill>
                  <a:srgbClr val="333333"/>
                </a:solidFill>
                <a:latin typeface="Verdana"/>
              </a:rPr>
              <a:t>tunjukkan</a:t>
            </a:r>
            <a:r>
              <a:rPr lang="en-US" sz="2300" dirty="0">
                <a:solidFill>
                  <a:srgbClr val="333333"/>
                </a:solidFill>
                <a:latin typeface="Verdana"/>
              </a:rPr>
              <a:t> </a:t>
            </a:r>
            <a:r>
              <a:rPr lang="en-US" sz="2300" dirty="0" err="1">
                <a:solidFill>
                  <a:srgbClr val="333333"/>
                </a:solidFill>
                <a:latin typeface="Verdana"/>
              </a:rPr>
              <a:t>tentang</a:t>
            </a:r>
            <a:r>
              <a:rPr lang="en-US" sz="2300" dirty="0">
                <a:solidFill>
                  <a:srgbClr val="333333"/>
                </a:solidFill>
                <a:latin typeface="Verdana"/>
              </a:rPr>
              <a:t> </a:t>
            </a:r>
            <a:r>
              <a:rPr lang="en-US" sz="2300" dirty="0" err="1">
                <a:solidFill>
                  <a:srgbClr val="333333"/>
                </a:solidFill>
                <a:latin typeface="Verdana"/>
              </a:rPr>
              <a:t>sesuatu</a:t>
            </a:r>
            <a:r>
              <a:rPr lang="en-US" sz="2300" dirty="0">
                <a:solidFill>
                  <a:srgbClr val="333333"/>
                </a:solidFill>
                <a:latin typeface="Verdana"/>
              </a:rPr>
              <a:t> (</a:t>
            </a:r>
            <a:r>
              <a:rPr lang="en-US" sz="2300" dirty="0" err="1">
                <a:solidFill>
                  <a:srgbClr val="333333"/>
                </a:solidFill>
                <a:latin typeface="Verdana"/>
              </a:rPr>
              <a:t>amalan</a:t>
            </a:r>
            <a:r>
              <a:rPr lang="en-US" sz="2300" dirty="0">
                <a:solidFill>
                  <a:srgbClr val="333333"/>
                </a:solidFill>
                <a:latin typeface="Verdana"/>
              </a:rPr>
              <a:t>) yang </a:t>
            </a:r>
            <a:r>
              <a:rPr lang="en-US" sz="2300" dirty="0" err="1">
                <a:solidFill>
                  <a:srgbClr val="333333"/>
                </a:solidFill>
                <a:latin typeface="Verdana"/>
              </a:rPr>
              <a:t>dengannya</a:t>
            </a:r>
            <a:r>
              <a:rPr lang="en-US" sz="2300" dirty="0">
                <a:solidFill>
                  <a:srgbClr val="333333"/>
                </a:solidFill>
                <a:latin typeface="Verdana"/>
              </a:rPr>
              <a:t> Allah </a:t>
            </a:r>
            <a:r>
              <a:rPr lang="en-US" sz="2300" dirty="0" err="1">
                <a:solidFill>
                  <a:srgbClr val="333333"/>
                </a:solidFill>
                <a:latin typeface="Verdana"/>
              </a:rPr>
              <a:t>menghapuskan</a:t>
            </a:r>
            <a:r>
              <a:rPr lang="en-US" sz="2300" dirty="0">
                <a:solidFill>
                  <a:srgbClr val="333333"/>
                </a:solidFill>
                <a:latin typeface="Verdana"/>
              </a:rPr>
              <a:t> </a:t>
            </a:r>
            <a:r>
              <a:rPr lang="en-US" sz="2300" dirty="0" err="1">
                <a:solidFill>
                  <a:srgbClr val="333333"/>
                </a:solidFill>
                <a:latin typeface="Verdana"/>
              </a:rPr>
              <a:t>dosa-dosa</a:t>
            </a:r>
            <a:r>
              <a:rPr lang="en-US" sz="2300" dirty="0">
                <a:solidFill>
                  <a:srgbClr val="333333"/>
                </a:solidFill>
                <a:latin typeface="Verdana"/>
              </a:rPr>
              <a:t>, </a:t>
            </a:r>
            <a:r>
              <a:rPr lang="en-US" sz="2300" dirty="0" err="1">
                <a:solidFill>
                  <a:srgbClr val="333333"/>
                </a:solidFill>
                <a:latin typeface="Verdana"/>
              </a:rPr>
              <a:t>dan</a:t>
            </a:r>
            <a:r>
              <a:rPr lang="en-US" sz="2300" dirty="0">
                <a:solidFill>
                  <a:srgbClr val="333333"/>
                </a:solidFill>
                <a:latin typeface="Verdana"/>
              </a:rPr>
              <a:t> </a:t>
            </a:r>
            <a:r>
              <a:rPr lang="en-US" sz="2300" dirty="0" err="1">
                <a:solidFill>
                  <a:srgbClr val="333333"/>
                </a:solidFill>
                <a:latin typeface="Verdana"/>
              </a:rPr>
              <a:t>mengangkat</a:t>
            </a:r>
            <a:r>
              <a:rPr lang="en-US" sz="2300" dirty="0">
                <a:solidFill>
                  <a:srgbClr val="333333"/>
                </a:solidFill>
                <a:latin typeface="Verdana"/>
              </a:rPr>
              <a:t> </a:t>
            </a:r>
            <a:r>
              <a:rPr lang="en-US" sz="2300" dirty="0" err="1">
                <a:solidFill>
                  <a:srgbClr val="333333"/>
                </a:solidFill>
                <a:latin typeface="Verdana"/>
              </a:rPr>
              <a:t>derajat-derajat</a:t>
            </a:r>
            <a:r>
              <a:rPr lang="en-US" sz="2300" dirty="0">
                <a:solidFill>
                  <a:srgbClr val="333333"/>
                </a:solidFill>
                <a:latin typeface="Verdana"/>
              </a:rPr>
              <a:t>?” </a:t>
            </a:r>
            <a:r>
              <a:rPr lang="en-US" sz="2300" dirty="0" err="1">
                <a:solidFill>
                  <a:srgbClr val="333333"/>
                </a:solidFill>
                <a:latin typeface="Verdana"/>
              </a:rPr>
              <a:t>Mereka</a:t>
            </a:r>
            <a:r>
              <a:rPr lang="en-US" sz="2300" dirty="0">
                <a:solidFill>
                  <a:srgbClr val="333333"/>
                </a:solidFill>
                <a:latin typeface="Verdana"/>
              </a:rPr>
              <a:t> </a:t>
            </a:r>
            <a:r>
              <a:rPr lang="en-US" sz="2300" dirty="0" err="1">
                <a:solidFill>
                  <a:srgbClr val="333333"/>
                </a:solidFill>
                <a:latin typeface="Verdana"/>
              </a:rPr>
              <a:t>berkata</a:t>
            </a:r>
            <a:r>
              <a:rPr lang="en-US" sz="2300" dirty="0">
                <a:solidFill>
                  <a:srgbClr val="333333"/>
                </a:solidFill>
                <a:latin typeface="Verdana"/>
              </a:rPr>
              <a:t>, “Mau, </a:t>
            </a:r>
            <a:r>
              <a:rPr lang="en-US" sz="2300" dirty="0" err="1">
                <a:solidFill>
                  <a:srgbClr val="333333"/>
                </a:solidFill>
                <a:latin typeface="Verdana"/>
              </a:rPr>
              <a:t>wahai</a:t>
            </a:r>
            <a:r>
              <a:rPr lang="en-US" sz="2300" dirty="0">
                <a:solidFill>
                  <a:srgbClr val="333333"/>
                </a:solidFill>
                <a:latin typeface="Verdana"/>
              </a:rPr>
              <a:t> </a:t>
            </a:r>
            <a:r>
              <a:rPr lang="en-US" sz="2300" dirty="0" err="1">
                <a:solidFill>
                  <a:srgbClr val="333333"/>
                </a:solidFill>
                <a:latin typeface="Verdana"/>
              </a:rPr>
              <a:t>Rasulullah</a:t>
            </a:r>
            <a:r>
              <a:rPr lang="en-US" sz="2300" dirty="0">
                <a:solidFill>
                  <a:srgbClr val="333333"/>
                </a:solidFill>
                <a:latin typeface="Verdana"/>
              </a:rPr>
              <a:t>!!” </a:t>
            </a:r>
            <a:r>
              <a:rPr lang="en-US" sz="2300" dirty="0" err="1">
                <a:solidFill>
                  <a:srgbClr val="333333"/>
                </a:solidFill>
                <a:latin typeface="Verdana"/>
              </a:rPr>
              <a:t>Beliau</a:t>
            </a:r>
            <a:r>
              <a:rPr lang="en-US" sz="2300" dirty="0">
                <a:solidFill>
                  <a:srgbClr val="333333"/>
                </a:solidFill>
                <a:latin typeface="Verdana"/>
              </a:rPr>
              <a:t> </a:t>
            </a:r>
            <a:r>
              <a:rPr lang="en-US" sz="2300" dirty="0" err="1">
                <a:solidFill>
                  <a:srgbClr val="333333"/>
                </a:solidFill>
                <a:latin typeface="Verdana"/>
              </a:rPr>
              <a:t>bersabda</a:t>
            </a:r>
            <a:r>
              <a:rPr lang="en-US" sz="2300" dirty="0">
                <a:solidFill>
                  <a:srgbClr val="333333"/>
                </a:solidFill>
                <a:latin typeface="Verdana"/>
              </a:rPr>
              <a:t>, “(</a:t>
            </a:r>
            <a:r>
              <a:rPr lang="en-US" sz="2300" dirty="0" err="1">
                <a:solidFill>
                  <a:srgbClr val="333333"/>
                </a:solidFill>
                <a:latin typeface="Verdana"/>
              </a:rPr>
              <a:t>Amalan</a:t>
            </a:r>
            <a:r>
              <a:rPr lang="en-US" sz="2300" dirty="0">
                <a:solidFill>
                  <a:srgbClr val="333333"/>
                </a:solidFill>
                <a:latin typeface="Verdana"/>
              </a:rPr>
              <a:t> </a:t>
            </a:r>
            <a:r>
              <a:rPr lang="en-US" sz="2300" dirty="0" err="1">
                <a:solidFill>
                  <a:srgbClr val="333333"/>
                </a:solidFill>
                <a:latin typeface="Verdana"/>
              </a:rPr>
              <a:t>itu</a:t>
            </a:r>
            <a:r>
              <a:rPr lang="en-US" sz="2300" dirty="0">
                <a:solidFill>
                  <a:srgbClr val="333333"/>
                </a:solidFill>
                <a:latin typeface="Verdana"/>
              </a:rPr>
              <a:t>) </a:t>
            </a:r>
            <a:r>
              <a:rPr lang="en-US" sz="2300" dirty="0" err="1">
                <a:solidFill>
                  <a:srgbClr val="333333"/>
                </a:solidFill>
                <a:latin typeface="Verdana"/>
              </a:rPr>
              <a:t>adalah</a:t>
            </a:r>
            <a:r>
              <a:rPr lang="en-US" sz="2300" dirty="0">
                <a:solidFill>
                  <a:srgbClr val="333333"/>
                </a:solidFill>
                <a:latin typeface="Verdana"/>
              </a:rPr>
              <a:t> </a:t>
            </a:r>
            <a:r>
              <a:rPr lang="en-US" sz="2300" dirty="0" err="1">
                <a:solidFill>
                  <a:srgbClr val="333333"/>
                </a:solidFill>
                <a:latin typeface="Verdana"/>
              </a:rPr>
              <a:t>menyempurnakan</a:t>
            </a:r>
            <a:r>
              <a:rPr lang="en-US" sz="2300" dirty="0">
                <a:solidFill>
                  <a:srgbClr val="333333"/>
                </a:solidFill>
                <a:latin typeface="Verdana"/>
              </a:rPr>
              <a:t> </a:t>
            </a:r>
            <a:r>
              <a:rPr lang="en-US" sz="2300" dirty="0" err="1">
                <a:solidFill>
                  <a:srgbClr val="333333"/>
                </a:solidFill>
                <a:latin typeface="Verdana"/>
              </a:rPr>
              <a:t>wudhu</a:t>
            </a:r>
            <a:r>
              <a:rPr lang="en-US" sz="2300" dirty="0">
                <a:solidFill>
                  <a:srgbClr val="333333"/>
                </a:solidFill>
                <a:latin typeface="Verdana"/>
              </a:rPr>
              <a:t>’ di </a:t>
            </a:r>
            <a:r>
              <a:rPr lang="en-US" sz="2300" dirty="0" err="1">
                <a:solidFill>
                  <a:srgbClr val="333333"/>
                </a:solidFill>
                <a:latin typeface="Verdana"/>
              </a:rPr>
              <a:t>waktu</a:t>
            </a:r>
            <a:r>
              <a:rPr lang="en-US" sz="2300" dirty="0">
                <a:solidFill>
                  <a:srgbClr val="333333"/>
                </a:solidFill>
                <a:latin typeface="Verdana"/>
              </a:rPr>
              <a:t> yang </a:t>
            </a:r>
            <a:r>
              <a:rPr lang="en-US" sz="2300" dirty="0" err="1">
                <a:solidFill>
                  <a:srgbClr val="333333"/>
                </a:solidFill>
                <a:latin typeface="Verdana"/>
              </a:rPr>
              <a:t>tak</a:t>
            </a:r>
            <a:r>
              <a:rPr lang="en-US" sz="2300" dirty="0">
                <a:solidFill>
                  <a:srgbClr val="333333"/>
                </a:solidFill>
                <a:latin typeface="Verdana"/>
              </a:rPr>
              <a:t> </a:t>
            </a:r>
            <a:r>
              <a:rPr lang="en-US" sz="2300" dirty="0" err="1">
                <a:solidFill>
                  <a:srgbClr val="333333"/>
                </a:solidFill>
                <a:latin typeface="Verdana"/>
              </a:rPr>
              <a:t>menyenangkan</a:t>
            </a:r>
            <a:r>
              <a:rPr lang="en-US" sz="2300" dirty="0">
                <a:solidFill>
                  <a:srgbClr val="333333"/>
                </a:solidFill>
                <a:latin typeface="Verdana"/>
              </a:rPr>
              <a:t>, </a:t>
            </a:r>
            <a:r>
              <a:rPr lang="en-US" sz="2300" dirty="0" err="1">
                <a:solidFill>
                  <a:srgbClr val="333333"/>
                </a:solidFill>
                <a:latin typeface="Verdana"/>
              </a:rPr>
              <a:t>banyaknya</a:t>
            </a:r>
            <a:r>
              <a:rPr lang="en-US" sz="2300" dirty="0">
                <a:solidFill>
                  <a:srgbClr val="333333"/>
                </a:solidFill>
                <a:latin typeface="Verdana"/>
              </a:rPr>
              <a:t> </a:t>
            </a:r>
            <a:r>
              <a:rPr lang="en-US" sz="2300" dirty="0" err="1">
                <a:solidFill>
                  <a:srgbClr val="333333"/>
                </a:solidFill>
                <a:latin typeface="Verdana"/>
              </a:rPr>
              <a:t>langkah</a:t>
            </a:r>
            <a:r>
              <a:rPr lang="en-US" sz="2300" dirty="0">
                <a:solidFill>
                  <a:srgbClr val="333333"/>
                </a:solidFill>
                <a:latin typeface="Verdana"/>
              </a:rPr>
              <a:t> </a:t>
            </a:r>
            <a:r>
              <a:rPr lang="en-US" sz="2300" dirty="0" err="1">
                <a:solidFill>
                  <a:srgbClr val="333333"/>
                </a:solidFill>
                <a:latin typeface="Verdana"/>
              </a:rPr>
              <a:t>menuju</a:t>
            </a:r>
            <a:r>
              <a:rPr lang="en-US" sz="2300" dirty="0">
                <a:solidFill>
                  <a:srgbClr val="333333"/>
                </a:solidFill>
                <a:latin typeface="Verdana"/>
              </a:rPr>
              <a:t> masjid, </a:t>
            </a:r>
            <a:r>
              <a:rPr lang="en-US" sz="2300" dirty="0" err="1">
                <a:solidFill>
                  <a:srgbClr val="333333"/>
                </a:solidFill>
                <a:latin typeface="Verdana"/>
              </a:rPr>
              <a:t>dan</a:t>
            </a:r>
            <a:r>
              <a:rPr lang="en-US" sz="2300" dirty="0">
                <a:solidFill>
                  <a:srgbClr val="333333"/>
                </a:solidFill>
                <a:latin typeface="Verdana"/>
              </a:rPr>
              <a:t> </a:t>
            </a:r>
            <a:r>
              <a:rPr lang="en-US" sz="2300" dirty="0" err="1">
                <a:solidFill>
                  <a:srgbClr val="333333"/>
                </a:solidFill>
                <a:latin typeface="Verdana"/>
              </a:rPr>
              <a:t>menunggu</a:t>
            </a:r>
            <a:r>
              <a:rPr lang="en-US" sz="2300" dirty="0">
                <a:solidFill>
                  <a:srgbClr val="333333"/>
                </a:solidFill>
                <a:latin typeface="Verdana"/>
              </a:rPr>
              <a:t> </a:t>
            </a:r>
            <a:r>
              <a:rPr lang="en-US" sz="2300" dirty="0" err="1">
                <a:solidFill>
                  <a:srgbClr val="333333"/>
                </a:solidFill>
                <a:latin typeface="Verdana"/>
              </a:rPr>
              <a:t>sholat</a:t>
            </a:r>
            <a:r>
              <a:rPr lang="en-US" sz="2300" dirty="0">
                <a:solidFill>
                  <a:srgbClr val="333333"/>
                </a:solidFill>
                <a:latin typeface="Verdana"/>
              </a:rPr>
              <a:t> </a:t>
            </a:r>
            <a:r>
              <a:rPr lang="en-US" sz="2300" dirty="0" err="1">
                <a:solidFill>
                  <a:srgbClr val="333333"/>
                </a:solidFill>
                <a:latin typeface="Verdana"/>
              </a:rPr>
              <a:t>setelah</a:t>
            </a:r>
            <a:r>
              <a:rPr lang="en-US" sz="2300" dirty="0">
                <a:solidFill>
                  <a:srgbClr val="333333"/>
                </a:solidFill>
                <a:latin typeface="Verdana"/>
              </a:rPr>
              <a:t> </a:t>
            </a:r>
            <a:r>
              <a:rPr lang="en-US" sz="2300" dirty="0" err="1">
                <a:solidFill>
                  <a:srgbClr val="333333"/>
                </a:solidFill>
                <a:latin typeface="Verdana"/>
              </a:rPr>
              <a:t>menunaikan</a:t>
            </a:r>
            <a:r>
              <a:rPr lang="en-US" sz="2300" dirty="0">
                <a:solidFill>
                  <a:srgbClr val="333333"/>
                </a:solidFill>
                <a:latin typeface="Verdana"/>
              </a:rPr>
              <a:t> </a:t>
            </a:r>
            <a:r>
              <a:rPr lang="en-US" sz="2300" dirty="0" err="1">
                <a:solidFill>
                  <a:srgbClr val="333333"/>
                </a:solidFill>
                <a:latin typeface="Verdana"/>
              </a:rPr>
              <a:t>sholat</a:t>
            </a:r>
            <a:r>
              <a:rPr lang="en-US" sz="2300" dirty="0">
                <a:solidFill>
                  <a:srgbClr val="333333"/>
                </a:solidFill>
                <a:latin typeface="Verdana"/>
              </a:rPr>
              <a:t>. </a:t>
            </a:r>
            <a:r>
              <a:rPr lang="en-US" sz="2300" dirty="0" err="1">
                <a:solidFill>
                  <a:srgbClr val="333333"/>
                </a:solidFill>
                <a:latin typeface="Verdana"/>
              </a:rPr>
              <a:t>Itulah</a:t>
            </a:r>
            <a:r>
              <a:rPr lang="en-US" sz="2300" dirty="0">
                <a:solidFill>
                  <a:srgbClr val="333333"/>
                </a:solidFill>
                <a:latin typeface="Verdana"/>
              </a:rPr>
              <a:t> </a:t>
            </a:r>
            <a:r>
              <a:rPr lang="en-US" sz="2300" dirty="0" err="1">
                <a:solidFill>
                  <a:srgbClr val="333333"/>
                </a:solidFill>
                <a:latin typeface="Verdana"/>
              </a:rPr>
              <a:t>pos</a:t>
            </a:r>
            <a:r>
              <a:rPr lang="en-US" sz="2300" dirty="0">
                <a:solidFill>
                  <a:srgbClr val="333333"/>
                </a:solidFill>
                <a:latin typeface="Verdana"/>
              </a:rPr>
              <a:t> </a:t>
            </a:r>
            <a:r>
              <a:rPr lang="en-US" sz="2300" dirty="0" err="1">
                <a:solidFill>
                  <a:srgbClr val="333333"/>
                </a:solidFill>
                <a:latin typeface="Verdana"/>
              </a:rPr>
              <a:t>penjagaan</a:t>
            </a:r>
            <a:r>
              <a:rPr lang="en-US" sz="2300" dirty="0">
                <a:solidFill>
                  <a:srgbClr val="333333"/>
                </a:solidFill>
                <a:latin typeface="Verdana"/>
              </a:rPr>
              <a:t>”. [HR. Muslim (586)]</a:t>
            </a:r>
            <a:r>
              <a:rPr lang="en-US" sz="2300" dirty="0"/>
              <a:t/>
            </a:r>
            <a:br>
              <a:rPr lang="en-US" sz="2300" dirty="0"/>
            </a:br>
            <a:endParaRPr lang="ar-EG" sz="2300" dirty="0"/>
          </a:p>
        </p:txBody>
      </p:sp>
    </p:spTree>
    <p:extLst>
      <p:ext uri="{BB962C8B-B14F-4D97-AF65-F5344CB8AC3E}">
        <p14:creationId xmlns:p14="http://schemas.microsoft.com/office/powerpoint/2010/main" val="2878552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lstStyle/>
          <a:p>
            <a:pPr marL="0" indent="0" algn="l">
              <a:buNone/>
            </a:pPr>
            <a:r>
              <a:rPr lang="en-US" dirty="0" smtClean="0"/>
              <a:t>Akan </a:t>
            </a:r>
            <a:r>
              <a:rPr lang="en-US" dirty="0" err="1" smtClean="0"/>
              <a:t>diperlihatkan</a:t>
            </a:r>
            <a:r>
              <a:rPr lang="en-US" dirty="0" smtClean="0"/>
              <a:t> </a:t>
            </a:r>
            <a:r>
              <a:rPr lang="en-US" dirty="0" err="1" smtClean="0"/>
              <a:t>bagi</a:t>
            </a:r>
            <a:r>
              <a:rPr lang="en-US" dirty="0" smtClean="0"/>
              <a:t> </a:t>
            </a:r>
            <a:r>
              <a:rPr lang="en-US" dirty="0" err="1" smtClean="0"/>
              <a:t>tiap</a:t>
            </a:r>
            <a:r>
              <a:rPr lang="en-US" dirty="0" smtClean="0"/>
              <a:t> </a:t>
            </a:r>
            <a:r>
              <a:rPr lang="en-US" dirty="0" err="1" smtClean="0"/>
              <a:t>hamba</a:t>
            </a:r>
            <a:r>
              <a:rPr lang="en-US" dirty="0" smtClean="0"/>
              <a:t> </a:t>
            </a:r>
            <a:r>
              <a:rPr lang="en-US" dirty="0" err="1" smtClean="0"/>
              <a:t>dalam</a:t>
            </a:r>
            <a:r>
              <a:rPr lang="en-US" dirty="0" smtClean="0"/>
              <a:t> </a:t>
            </a:r>
            <a:r>
              <a:rPr lang="en-US" dirty="0" err="1" smtClean="0"/>
              <a:t>hal</a:t>
            </a:r>
            <a:r>
              <a:rPr lang="en-US" dirty="0" smtClean="0"/>
              <a:t> </a:t>
            </a:r>
            <a:r>
              <a:rPr lang="en-US" dirty="0" err="1" smtClean="0"/>
              <a:t>ihwal</a:t>
            </a:r>
            <a:r>
              <a:rPr lang="en-US" dirty="0" smtClean="0"/>
              <a:t> </a:t>
            </a:r>
            <a:r>
              <a:rPr lang="en-US" dirty="0" err="1" smtClean="0"/>
              <a:t>gerak</a:t>
            </a:r>
            <a:r>
              <a:rPr lang="en-US" dirty="0" smtClean="0"/>
              <a:t> </a:t>
            </a:r>
            <a:r>
              <a:rPr lang="en-US" dirty="0" err="1" smtClean="0"/>
              <a:t>tindaknya</a:t>
            </a:r>
            <a:r>
              <a:rPr lang="en-US" dirty="0" smtClean="0"/>
              <a:t> </a:t>
            </a:r>
            <a:r>
              <a:rPr lang="en-US" dirty="0" err="1" smtClean="0"/>
              <a:t>sekalipun</a:t>
            </a:r>
            <a:r>
              <a:rPr lang="en-US" dirty="0" smtClean="0"/>
              <a:t> </a:t>
            </a:r>
            <a:r>
              <a:rPr lang="en-US" dirty="0" err="1" smtClean="0"/>
              <a:t>kecil</a:t>
            </a:r>
            <a:endParaRPr lang="en-US" dirty="0" smtClean="0"/>
          </a:p>
          <a:p>
            <a:pPr marL="514350" indent="-514350" algn="l" rtl="0">
              <a:buAutoNum type="arabicPeriod"/>
            </a:pPr>
            <a:r>
              <a:rPr lang="en-US" dirty="0" err="1" smtClean="0"/>
              <a:t>Mengapa</a:t>
            </a:r>
            <a:r>
              <a:rPr lang="en-US" dirty="0" smtClean="0"/>
              <a:t> </a:t>
            </a:r>
            <a:r>
              <a:rPr lang="en-US" dirty="0" err="1" smtClean="0"/>
              <a:t>diamalkan</a:t>
            </a:r>
            <a:r>
              <a:rPr lang="en-US" dirty="0" smtClean="0"/>
              <a:t>?</a:t>
            </a:r>
          </a:p>
          <a:p>
            <a:pPr marL="514350" indent="-514350" algn="l" rtl="0">
              <a:buAutoNum type="arabicPeriod"/>
            </a:pPr>
            <a:r>
              <a:rPr lang="en-US" dirty="0" err="1" smtClean="0"/>
              <a:t>Bagaimana</a:t>
            </a:r>
            <a:r>
              <a:rPr lang="en-US" dirty="0" smtClean="0"/>
              <a:t> </a:t>
            </a:r>
            <a:r>
              <a:rPr lang="en-US" dirty="0" err="1" smtClean="0"/>
              <a:t>pelaksanaannya</a:t>
            </a:r>
            <a:endParaRPr lang="en-US" dirty="0" smtClean="0"/>
          </a:p>
          <a:p>
            <a:pPr marL="514350" indent="-514350" algn="l" rtl="0">
              <a:buAutoNum type="arabicPeriod"/>
            </a:pPr>
            <a:r>
              <a:rPr lang="en-US" dirty="0" err="1" smtClean="0"/>
              <a:t>Untuk</a:t>
            </a:r>
            <a:r>
              <a:rPr lang="en-US" dirty="0" smtClean="0"/>
              <a:t> </a:t>
            </a:r>
            <a:r>
              <a:rPr lang="en-US" dirty="0" err="1" smtClean="0"/>
              <a:t>apa</a:t>
            </a:r>
            <a:r>
              <a:rPr lang="en-US" dirty="0" smtClean="0"/>
              <a:t>?</a:t>
            </a:r>
          </a:p>
          <a:p>
            <a:pPr marL="0" indent="0" algn="l" rtl="0">
              <a:buNone/>
            </a:pPr>
            <a:r>
              <a:rPr lang="en-US" dirty="0" err="1" smtClean="0"/>
              <a:t>Niyat</a:t>
            </a:r>
            <a:r>
              <a:rPr lang="en-US" dirty="0" smtClean="0"/>
              <a:t> al-</a:t>
            </a:r>
            <a:r>
              <a:rPr lang="en-US" dirty="0" err="1" smtClean="0"/>
              <a:t>mu’min</a:t>
            </a:r>
            <a:r>
              <a:rPr lang="en-US" dirty="0" smtClean="0"/>
              <a:t> </a:t>
            </a:r>
            <a:r>
              <a:rPr lang="en-US" dirty="0" err="1" smtClean="0"/>
              <a:t>khayrun</a:t>
            </a:r>
            <a:r>
              <a:rPr lang="en-US" dirty="0" smtClean="0"/>
              <a:t> min </a:t>
            </a:r>
            <a:r>
              <a:rPr lang="en-US" dirty="0" err="1" smtClean="0"/>
              <a:t>amalihi</a:t>
            </a:r>
            <a:r>
              <a:rPr lang="en-US" dirty="0" smtClean="0"/>
              <a:t> ( </a:t>
            </a:r>
            <a:r>
              <a:rPr lang="en-US" dirty="0" err="1" smtClean="0"/>
              <a:t>niat</a:t>
            </a:r>
            <a:r>
              <a:rPr lang="en-US" dirty="0" smtClean="0"/>
              <a:t> </a:t>
            </a:r>
            <a:r>
              <a:rPr lang="en-US" dirty="0" err="1" smtClean="0"/>
              <a:t>seorang</a:t>
            </a:r>
            <a:r>
              <a:rPr lang="en-US" dirty="0" smtClean="0"/>
              <a:t> yang </a:t>
            </a:r>
            <a:r>
              <a:rPr lang="en-US" dirty="0" err="1" smtClean="0"/>
              <a:t>beriman</a:t>
            </a:r>
            <a:r>
              <a:rPr lang="en-US" dirty="0" smtClean="0"/>
              <a:t> </a:t>
            </a:r>
            <a:r>
              <a:rPr lang="en-US" dirty="0" err="1" smtClean="0"/>
              <a:t>nilainya</a:t>
            </a:r>
            <a:r>
              <a:rPr lang="en-US" dirty="0" smtClean="0"/>
              <a:t> </a:t>
            </a:r>
            <a:r>
              <a:rPr lang="en-US" dirty="0" err="1" smtClean="0"/>
              <a:t>lebih</a:t>
            </a:r>
            <a:r>
              <a:rPr lang="en-US" dirty="0" smtClean="0"/>
              <a:t> </a:t>
            </a:r>
            <a:r>
              <a:rPr lang="en-US" dirty="0" err="1" smtClean="0"/>
              <a:t>bagus</a:t>
            </a:r>
            <a:r>
              <a:rPr lang="en-US" dirty="0" smtClean="0"/>
              <a:t> </a:t>
            </a:r>
            <a:r>
              <a:rPr lang="en-US" dirty="0" err="1" smtClean="0"/>
              <a:t>dari</a:t>
            </a:r>
            <a:r>
              <a:rPr lang="en-US" dirty="0" smtClean="0"/>
              <a:t> </a:t>
            </a:r>
            <a:r>
              <a:rPr lang="en-US" dirty="0" err="1" smtClean="0"/>
              <a:t>amalnya</a:t>
            </a:r>
            <a:r>
              <a:rPr lang="en-US" dirty="0" smtClean="0"/>
              <a:t> </a:t>
            </a:r>
            <a:r>
              <a:rPr lang="en-US" dirty="0" err="1" smtClean="0"/>
              <a:t>sendiri</a:t>
            </a:r>
            <a:r>
              <a:rPr lang="en-US" dirty="0" smtClean="0"/>
              <a:t>)</a:t>
            </a:r>
            <a:endParaRPr lang="ar-EG" dirty="0"/>
          </a:p>
        </p:txBody>
      </p:sp>
    </p:spTree>
    <p:extLst>
      <p:ext uri="{BB962C8B-B14F-4D97-AF65-F5344CB8AC3E}">
        <p14:creationId xmlns:p14="http://schemas.microsoft.com/office/powerpoint/2010/main" val="921972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85000" lnSpcReduction="10000"/>
          </a:bodyPr>
          <a:lstStyle/>
          <a:p>
            <a:pPr marL="0" indent="0" algn="l">
              <a:buNone/>
            </a:pPr>
            <a:r>
              <a:rPr lang="en-US" dirty="0" smtClean="0"/>
              <a:t>KEISTTIMEWAAN SESEORANG YANG DIJAMIN RASUL MASUK SURGA ITU BERMUARA PADA ISI </a:t>
            </a:r>
            <a:r>
              <a:rPr lang="ar-SA" dirty="0" smtClean="0"/>
              <a:t> </a:t>
            </a:r>
            <a:r>
              <a:rPr lang="en-US" dirty="0" smtClean="0"/>
              <a:t>HATINYA. (KEBERSIHAN HATI)</a:t>
            </a:r>
          </a:p>
          <a:p>
            <a:pPr marL="0" indent="0" algn="l">
              <a:buNone/>
            </a:pPr>
            <a:r>
              <a:rPr lang="en-US" dirty="0" smtClean="0"/>
              <a:t>PERBAIKAN LAHIR TIDAK AKAN DILAKUKAN SELAMA PERBAIKAN BATHIN TIDAK DIGARAP.</a:t>
            </a:r>
          </a:p>
          <a:p>
            <a:pPr marL="0" indent="0" algn="l">
              <a:buNone/>
            </a:pPr>
            <a:r>
              <a:rPr lang="en-US" dirty="0" smtClean="0"/>
              <a:t>KEPALSUAN HATI-KEPALSUAN IMAN, KEPALSUAN PENGAKUAN, TERMASUK PENYAKIT BATHIN YANG PENGARUHNYA SANGAT BESAR TERHADAP GERAK DAN TINDAK MANUSIA, SIKAP DAN CARA HIDUPNYA. </a:t>
            </a:r>
          </a:p>
          <a:p>
            <a:pPr marL="0" indent="0" algn="l">
              <a:buNone/>
            </a:pPr>
            <a:r>
              <a:rPr lang="en-US" dirty="0" smtClean="0"/>
              <a:t>MATA DAN LIDAH SERING MEMBONGKAR ISI BATHIN YANG SEBENARNYA. </a:t>
            </a:r>
            <a:endParaRPr lang="ar-EG" dirty="0"/>
          </a:p>
        </p:txBody>
      </p:sp>
    </p:spTree>
    <p:extLst>
      <p:ext uri="{BB962C8B-B14F-4D97-AF65-F5344CB8AC3E}">
        <p14:creationId xmlns:p14="http://schemas.microsoft.com/office/powerpoint/2010/main" val="2364004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0000" lnSpcReduction="20000"/>
          </a:bodyPr>
          <a:lstStyle/>
          <a:p>
            <a:pPr marL="0" indent="0" algn="l">
              <a:buNone/>
            </a:pPr>
            <a:r>
              <a:rPr lang="en-US" dirty="0">
                <a:ea typeface="Times New Roman"/>
                <a:cs typeface="Arial"/>
              </a:rPr>
              <a:t> </a:t>
            </a:r>
            <a:r>
              <a:rPr lang="en-US" dirty="0" smtClean="0">
                <a:ea typeface="Times New Roman"/>
                <a:cs typeface="Arial"/>
              </a:rPr>
              <a:t>1. SHALAT ADALAH </a:t>
            </a:r>
            <a:r>
              <a:rPr lang="id-ID" dirty="0" smtClean="0">
                <a:ea typeface="Times New Roman"/>
                <a:cs typeface="Arial"/>
              </a:rPr>
              <a:t>ibadah </a:t>
            </a:r>
            <a:r>
              <a:rPr lang="id-ID" dirty="0">
                <a:ea typeface="Times New Roman"/>
                <a:cs typeface="Arial"/>
              </a:rPr>
              <a:t>mahdhah yang tujuan utamanya adalah pendekatan diri secara dialogis dengan Allah yang Mahabesar. </a:t>
            </a:r>
            <a:endParaRPr lang="en-US" dirty="0" smtClean="0">
              <a:ea typeface="Times New Roman"/>
              <a:cs typeface="Arial"/>
            </a:endParaRPr>
          </a:p>
          <a:p>
            <a:pPr marL="0" indent="0" algn="l">
              <a:buNone/>
            </a:pPr>
            <a:r>
              <a:rPr lang="en-US" dirty="0" smtClean="0">
                <a:ea typeface="Times New Roman"/>
                <a:cs typeface="Arial"/>
              </a:rPr>
              <a:t>2. </a:t>
            </a:r>
            <a:r>
              <a:rPr lang="id-ID" dirty="0" smtClean="0">
                <a:ea typeface="Times New Roman"/>
                <a:cs typeface="Arial"/>
              </a:rPr>
              <a:t>Shalat </a:t>
            </a:r>
            <a:r>
              <a:rPr lang="id-ID" dirty="0">
                <a:ea typeface="Times New Roman"/>
                <a:cs typeface="Arial"/>
              </a:rPr>
              <a:t>melatih pelakunya agar selalu merasa kecil, rendah hati dan tidak ada apa-apanya di hadapan Allah yang Maha Segala-galanya.</a:t>
            </a:r>
            <a:br>
              <a:rPr lang="id-ID" dirty="0">
                <a:ea typeface="Times New Roman"/>
                <a:cs typeface="Arial"/>
              </a:rPr>
            </a:br>
            <a:r>
              <a:rPr lang="id-ID" dirty="0">
                <a:ea typeface="Times New Roman"/>
                <a:cs typeface="Arial"/>
              </a:rPr>
              <a:t>Shalat sebagai barometer seluruh amal ibadah Muslim. </a:t>
            </a:r>
            <a:endParaRPr lang="en-US" dirty="0" smtClean="0">
              <a:ea typeface="Times New Roman"/>
              <a:cs typeface="Arial"/>
            </a:endParaRPr>
          </a:p>
          <a:p>
            <a:pPr marL="0" indent="0" algn="l">
              <a:buNone/>
            </a:pPr>
            <a:endParaRPr lang="en-US" dirty="0">
              <a:ea typeface="Times New Roman"/>
              <a:cs typeface="Arial"/>
            </a:endParaRPr>
          </a:p>
          <a:p>
            <a:pPr marL="0" indent="0" algn="l">
              <a:buNone/>
            </a:pPr>
            <a:r>
              <a:rPr lang="id-ID" dirty="0" smtClean="0">
                <a:ea typeface="Times New Roman"/>
                <a:cs typeface="Arial"/>
              </a:rPr>
              <a:t> </a:t>
            </a:r>
            <a:r>
              <a:rPr lang="id-ID" dirty="0">
                <a:ea typeface="Times New Roman"/>
                <a:cs typeface="Arial"/>
              </a:rPr>
              <a:t>"Amal manusia yang pertama kali dinilai oleh Allah adalah shalatnya; jika shalatnya baik (sempurna), maka amal-amal yang lain juga akan baik, sebaliknya jika shalatnya rusak, maka amal-amal yang lain juga rusak". (HR. Thabrani) </a:t>
            </a:r>
            <a:r>
              <a:rPr lang="id-ID" dirty="0" smtClean="0">
                <a:ea typeface="Times New Roman"/>
                <a:cs typeface="Arial"/>
              </a:rPr>
              <a:t>S</a:t>
            </a:r>
            <a:endParaRPr lang="en-US" dirty="0" smtClean="0">
              <a:ea typeface="Times New Roman"/>
              <a:cs typeface="Arial"/>
            </a:endParaRPr>
          </a:p>
          <a:p>
            <a:pPr marL="0" indent="0" algn="l">
              <a:buNone/>
            </a:pPr>
            <a:r>
              <a:rPr lang="en-US" dirty="0">
                <a:ea typeface="Times New Roman"/>
                <a:cs typeface="Arial"/>
              </a:rPr>
              <a:t>S</a:t>
            </a:r>
            <a:r>
              <a:rPr lang="id-ID" dirty="0" smtClean="0">
                <a:ea typeface="Times New Roman"/>
                <a:cs typeface="Arial"/>
              </a:rPr>
              <a:t>halat </a:t>
            </a:r>
            <a:r>
              <a:rPr lang="id-ID" dirty="0">
                <a:ea typeface="Times New Roman"/>
                <a:cs typeface="Arial"/>
              </a:rPr>
              <a:t>merupakan rahmat Allah yang diberikan kepada hamba-Nya agar meraih kemuliaan, kedamaiaan, dan kebahagiaan kerena dengan shalat, akal, hati dan jiwa menyatu menghadap-Nya.</a:t>
            </a:r>
            <a:br>
              <a:rPr lang="id-ID" dirty="0">
                <a:ea typeface="Times New Roman"/>
                <a:cs typeface="Arial"/>
              </a:rPr>
            </a:br>
            <a:endParaRPr lang="ar-EG" dirty="0"/>
          </a:p>
        </p:txBody>
      </p:sp>
    </p:spTree>
    <p:extLst>
      <p:ext uri="{BB962C8B-B14F-4D97-AF65-F5344CB8AC3E}">
        <p14:creationId xmlns:p14="http://schemas.microsoft.com/office/powerpoint/2010/main" val="2717004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77500" lnSpcReduction="20000"/>
          </a:bodyPr>
          <a:lstStyle/>
          <a:p>
            <a:pPr marL="514350" indent="-514350" algn="l" rtl="0">
              <a:buFont typeface="+mj-lt"/>
              <a:buAutoNum type="arabicPeriod"/>
            </a:pPr>
            <a:r>
              <a:rPr lang="id-ID" dirty="0">
                <a:ea typeface="Times New Roman"/>
                <a:cs typeface="Arial"/>
              </a:rPr>
              <a:t>Shalat merupakan bukti kebergantungan hamba kepada Tuhannya. </a:t>
            </a:r>
            <a:endParaRPr lang="ar-SA" dirty="0" smtClean="0">
              <a:ea typeface="Times New Roman"/>
              <a:cs typeface="Arial"/>
            </a:endParaRPr>
          </a:p>
          <a:p>
            <a:pPr marL="514350" indent="-514350" algn="l" rtl="0">
              <a:buFont typeface="+mj-lt"/>
              <a:buAutoNum type="arabicPeriod"/>
            </a:pPr>
            <a:r>
              <a:rPr lang="id-ID" dirty="0" smtClean="0">
                <a:ea typeface="Times New Roman"/>
                <a:cs typeface="Arial"/>
              </a:rPr>
              <a:t>shalatlah </a:t>
            </a:r>
            <a:r>
              <a:rPr lang="id-ID" dirty="0">
                <a:ea typeface="Times New Roman"/>
                <a:cs typeface="Arial"/>
              </a:rPr>
              <a:t>seorang hamba menyampaikan harapan dan doanya kepada Allah. </a:t>
            </a:r>
            <a:endParaRPr lang="ar-SA" dirty="0" smtClean="0">
              <a:ea typeface="Times New Roman"/>
              <a:cs typeface="Arial"/>
            </a:endParaRPr>
          </a:p>
          <a:p>
            <a:pPr marL="514350" indent="-514350" algn="l" rtl="0">
              <a:buFont typeface="+mj-lt"/>
              <a:buAutoNum type="arabicPeriod"/>
            </a:pPr>
            <a:r>
              <a:rPr lang="id-ID" dirty="0" smtClean="0">
                <a:ea typeface="Times New Roman"/>
                <a:cs typeface="Arial"/>
              </a:rPr>
              <a:t>shalat </a:t>
            </a:r>
            <a:r>
              <a:rPr lang="id-ID" dirty="0">
                <a:ea typeface="Times New Roman"/>
                <a:cs typeface="Arial"/>
              </a:rPr>
              <a:t>menjadi sarana memohon pertolongan hidup kepada Allah. </a:t>
            </a:r>
            <a:endParaRPr lang="ar-SA" dirty="0" smtClean="0">
              <a:ea typeface="Times New Roman"/>
              <a:cs typeface="Arial"/>
            </a:endParaRPr>
          </a:p>
          <a:p>
            <a:pPr marL="0" indent="0" algn="l">
              <a:buNone/>
            </a:pPr>
            <a:r>
              <a:rPr lang="id-ID" dirty="0" smtClean="0">
                <a:ea typeface="Times New Roman"/>
                <a:cs typeface="Arial"/>
              </a:rPr>
              <a:t>Jadikanlah </a:t>
            </a:r>
            <a:r>
              <a:rPr lang="id-ID" dirty="0">
                <a:ea typeface="Times New Roman"/>
                <a:cs typeface="Arial"/>
              </a:rPr>
              <a:t>sabar dan shalat sebagai penolongmu, dan sesungguhnya yang demikian itu sesungguhnya amat berat, kecuali bagi orang-orang yang khusyu’ (yaitu) orang-orang yang menyakini, bahwa mereka akan menemui Allah dan bahwa mereka kembali kepada-Nya.(QS. Al-Baqarah [2]: 45-46)</a:t>
            </a:r>
            <a:br>
              <a:rPr lang="id-ID" dirty="0">
                <a:ea typeface="Times New Roman"/>
                <a:cs typeface="Arial"/>
              </a:rPr>
            </a:br>
            <a:endParaRPr lang="ar-EG" dirty="0"/>
          </a:p>
        </p:txBody>
      </p:sp>
    </p:spTree>
    <p:extLst>
      <p:ext uri="{BB962C8B-B14F-4D97-AF65-F5344CB8AC3E}">
        <p14:creationId xmlns:p14="http://schemas.microsoft.com/office/powerpoint/2010/main" val="3087458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663</Words>
  <Application>Microsoft Office PowerPoint</Application>
  <PresentationFormat>On-screen Show (4:3)</PresentationFormat>
  <Paragraphs>41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Kesucian (kebersihan) Bathin</vt:lpstr>
      <vt:lpstr>PowerPoint Presentation</vt:lpstr>
      <vt:lpstr>Qs. An-najm ayat 32</vt:lpstr>
      <vt:lpstr>Kesucian lahir Qs. Al-Maidah ayat 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19</cp:revision>
  <dcterms:created xsi:type="dcterms:W3CDTF">2024-10-02T04:02:19Z</dcterms:created>
  <dcterms:modified xsi:type="dcterms:W3CDTF">2024-11-01T10:05:32Z</dcterms:modified>
</cp:coreProperties>
</file>