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TT Hoves" charset="0"/>
      <p:regular r:id="rId11"/>
    </p:embeddedFont>
    <p:embeddedFont>
      <p:font typeface="TT Hoves Bold" charset="0"/>
      <p:regular r:id="rId12"/>
    </p:embeddedFont>
    <p:embeddedFont>
      <p:font typeface="DejaVu Serif Bold" charset="0"/>
      <p:regular r:id="rId13"/>
    </p:embeddedFont>
    <p:embeddedFont>
      <p:font typeface="Calibri" pitchFamily="34" charset="0"/>
      <p:regular r:id="rId14"/>
      <p:bold r:id="rId15"/>
      <p:italic r:id="rId16"/>
      <p:boldItalic r:id="rId17"/>
    </p:embeddedFont>
    <p:embeddedFont>
      <p:font typeface="TT Hoves Bold Italics"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2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AFA"/>
        </a:solidFill>
        <a:effectLst/>
      </p:bgPr>
    </p:bg>
    <p:spTree>
      <p:nvGrpSpPr>
        <p:cNvPr id="1" name=""/>
        <p:cNvGrpSpPr/>
        <p:nvPr/>
      </p:nvGrpSpPr>
      <p:grpSpPr>
        <a:xfrm>
          <a:off x="0" y="0"/>
          <a:ext cx="0" cy="0"/>
          <a:chOff x="0" y="0"/>
          <a:chExt cx="0" cy="0"/>
        </a:xfrm>
      </p:grpSpPr>
      <p:grpSp>
        <p:nvGrpSpPr>
          <p:cNvPr id="2" name="Group 2"/>
          <p:cNvGrpSpPr/>
          <p:nvPr/>
        </p:nvGrpSpPr>
        <p:grpSpPr>
          <a:xfrm>
            <a:off x="-296184" y="-920172"/>
            <a:ext cx="4114800" cy="12235872"/>
            <a:chOff x="0" y="0"/>
            <a:chExt cx="5486400" cy="16314496"/>
          </a:xfrm>
        </p:grpSpPr>
        <p:sp>
          <p:nvSpPr>
            <p:cNvPr id="3" name="Freeform 3"/>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4" name="Freeform 4"/>
            <p:cNvSpPr/>
            <p:nvPr/>
          </p:nvSpPr>
          <p:spPr>
            <a:xfrm>
              <a:off x="0" y="5419847"/>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5" name="Freeform 5"/>
            <p:cNvSpPr/>
            <p:nvPr/>
          </p:nvSpPr>
          <p:spPr>
            <a:xfrm>
              <a:off x="0" y="10828096"/>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grpSp>
      <p:sp>
        <p:nvSpPr>
          <p:cNvPr id="6" name="Freeform 6"/>
          <p:cNvSpPr/>
          <p:nvPr/>
        </p:nvSpPr>
        <p:spPr>
          <a:xfrm>
            <a:off x="15115426" y="728068"/>
            <a:ext cx="2143874" cy="2117167"/>
          </a:xfrm>
          <a:custGeom>
            <a:avLst/>
            <a:gdLst/>
            <a:ahLst/>
            <a:cxnLst/>
            <a:rect l="l" t="t" r="r" b="b"/>
            <a:pathLst>
              <a:path w="2143874" h="2117167">
                <a:moveTo>
                  <a:pt x="0" y="0"/>
                </a:moveTo>
                <a:lnTo>
                  <a:pt x="2143874" y="0"/>
                </a:lnTo>
                <a:lnTo>
                  <a:pt x="2143874" y="2117166"/>
                </a:lnTo>
                <a:lnTo>
                  <a:pt x="0" y="2117166"/>
                </a:lnTo>
                <a:lnTo>
                  <a:pt x="0" y="0"/>
                </a:lnTo>
                <a:close/>
              </a:path>
            </a:pathLst>
          </a:custGeom>
          <a:blipFill>
            <a:blip r:embed="rId4"/>
            <a:stretch>
              <a:fillRect/>
            </a:stretch>
          </a:blipFill>
        </p:spPr>
      </p:sp>
      <p:sp>
        <p:nvSpPr>
          <p:cNvPr id="7" name="TextBox 7"/>
          <p:cNvSpPr txBox="1"/>
          <p:nvPr/>
        </p:nvSpPr>
        <p:spPr>
          <a:xfrm>
            <a:off x="5723655" y="3792898"/>
            <a:ext cx="9852419" cy="3985895"/>
          </a:xfrm>
          <a:prstGeom prst="rect">
            <a:avLst/>
          </a:prstGeom>
        </p:spPr>
        <p:txBody>
          <a:bodyPr lIns="0" tIns="0" rIns="0" bIns="0" rtlCol="0" anchor="t">
            <a:spAutoFit/>
          </a:bodyPr>
          <a:lstStyle/>
          <a:p>
            <a:pPr algn="l">
              <a:lnSpc>
                <a:spcPts val="15840"/>
              </a:lnSpc>
            </a:pPr>
            <a:r>
              <a:rPr lang="en-US" sz="12000">
                <a:solidFill>
                  <a:srgbClr val="000000"/>
                </a:solidFill>
                <a:latin typeface="DejaVu Serif Bold"/>
                <a:ea typeface="DejaVu Serif Bold"/>
                <a:cs typeface="DejaVu Serif Bold"/>
                <a:sym typeface="DejaVu Serif Bold"/>
              </a:rPr>
              <a:t>BERJIWA</a:t>
            </a:r>
          </a:p>
          <a:p>
            <a:pPr algn="l">
              <a:lnSpc>
                <a:spcPts val="15840"/>
              </a:lnSpc>
            </a:pPr>
            <a:r>
              <a:rPr lang="en-US" sz="12000">
                <a:solidFill>
                  <a:srgbClr val="000000"/>
                </a:solidFill>
                <a:latin typeface="DejaVu Serif Bold"/>
                <a:ea typeface="DejaVu Serif Bold"/>
                <a:cs typeface="DejaVu Serif Bold"/>
                <a:sym typeface="DejaVu Serif Bold"/>
              </a:rPr>
              <a:t>MERDEKA</a:t>
            </a:r>
          </a:p>
        </p:txBody>
      </p:sp>
      <p:sp>
        <p:nvSpPr>
          <p:cNvPr id="8" name="TextBox 8"/>
          <p:cNvSpPr txBox="1"/>
          <p:nvPr/>
        </p:nvSpPr>
        <p:spPr>
          <a:xfrm>
            <a:off x="5723655" y="1795716"/>
            <a:ext cx="4566280" cy="1049518"/>
          </a:xfrm>
          <a:prstGeom prst="rect">
            <a:avLst/>
          </a:prstGeom>
        </p:spPr>
        <p:txBody>
          <a:bodyPr lIns="0" tIns="0" rIns="0" bIns="0" rtlCol="0" anchor="t">
            <a:spAutoFit/>
          </a:bodyPr>
          <a:lstStyle/>
          <a:p>
            <a:pPr algn="l">
              <a:lnSpc>
                <a:spcPts val="8598"/>
              </a:lnSpc>
            </a:pPr>
            <a:r>
              <a:rPr lang="en-US" sz="6141">
                <a:solidFill>
                  <a:srgbClr val="2A6350"/>
                </a:solidFill>
                <a:latin typeface="TT Hoves"/>
                <a:ea typeface="TT Hoves"/>
                <a:cs typeface="TT Hoves"/>
                <a:sym typeface="TT Hoves"/>
              </a:rPr>
              <a:t>MKWK PAI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AFA"/>
        </a:solidFill>
        <a:effectLst/>
      </p:bgPr>
    </p:bg>
    <p:spTree>
      <p:nvGrpSpPr>
        <p:cNvPr id="1" name=""/>
        <p:cNvGrpSpPr/>
        <p:nvPr/>
      </p:nvGrpSpPr>
      <p:grpSpPr>
        <a:xfrm>
          <a:off x="0" y="0"/>
          <a:ext cx="0" cy="0"/>
          <a:chOff x="0" y="0"/>
          <a:chExt cx="0" cy="0"/>
        </a:xfrm>
      </p:grpSpPr>
      <p:grpSp>
        <p:nvGrpSpPr>
          <p:cNvPr id="2" name="Group 2"/>
          <p:cNvGrpSpPr/>
          <p:nvPr/>
        </p:nvGrpSpPr>
        <p:grpSpPr>
          <a:xfrm>
            <a:off x="-619870" y="8320752"/>
            <a:ext cx="19527741" cy="4928942"/>
            <a:chOff x="0" y="0"/>
            <a:chExt cx="26036988" cy="6571922"/>
          </a:xfrm>
        </p:grpSpPr>
        <p:sp>
          <p:nvSpPr>
            <p:cNvPr id="3" name="Freeform 3"/>
            <p:cNvSpPr/>
            <p:nvPr/>
          </p:nvSpPr>
          <p:spPr>
            <a:xfrm>
              <a:off x="0" y="0"/>
              <a:ext cx="6571922" cy="6571922"/>
            </a:xfrm>
            <a:custGeom>
              <a:avLst/>
              <a:gdLst/>
              <a:ahLst/>
              <a:cxnLst/>
              <a:rect l="l" t="t" r="r" b="b"/>
              <a:pathLst>
                <a:path w="6571922" h="6571922">
                  <a:moveTo>
                    <a:pt x="0" y="0"/>
                  </a:moveTo>
                  <a:lnTo>
                    <a:pt x="6571922" y="0"/>
                  </a:lnTo>
                  <a:lnTo>
                    <a:pt x="6571922" y="6571922"/>
                  </a:lnTo>
                  <a:lnTo>
                    <a:pt x="0" y="65719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503774" y="0"/>
              <a:ext cx="6571922" cy="6571922"/>
            </a:xfrm>
            <a:custGeom>
              <a:avLst/>
              <a:gdLst/>
              <a:ahLst/>
              <a:cxnLst/>
              <a:rect l="l" t="t" r="r" b="b"/>
              <a:pathLst>
                <a:path w="6571922" h="6571922">
                  <a:moveTo>
                    <a:pt x="0" y="0"/>
                  </a:moveTo>
                  <a:lnTo>
                    <a:pt x="6571922" y="0"/>
                  </a:lnTo>
                  <a:lnTo>
                    <a:pt x="6571922" y="6571922"/>
                  </a:lnTo>
                  <a:lnTo>
                    <a:pt x="0" y="65719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2961291" y="0"/>
              <a:ext cx="6571922" cy="6571922"/>
            </a:xfrm>
            <a:custGeom>
              <a:avLst/>
              <a:gdLst/>
              <a:ahLst/>
              <a:cxnLst/>
              <a:rect l="l" t="t" r="r" b="b"/>
              <a:pathLst>
                <a:path w="6571922" h="6571922">
                  <a:moveTo>
                    <a:pt x="0" y="0"/>
                  </a:moveTo>
                  <a:lnTo>
                    <a:pt x="6571923" y="0"/>
                  </a:lnTo>
                  <a:lnTo>
                    <a:pt x="6571923" y="6571922"/>
                  </a:lnTo>
                  <a:lnTo>
                    <a:pt x="0" y="65719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9465065" y="0"/>
              <a:ext cx="6571922" cy="6571922"/>
            </a:xfrm>
            <a:custGeom>
              <a:avLst/>
              <a:gdLst/>
              <a:ahLst/>
              <a:cxnLst/>
              <a:rect l="l" t="t" r="r" b="b"/>
              <a:pathLst>
                <a:path w="6571922" h="6571922">
                  <a:moveTo>
                    <a:pt x="0" y="0"/>
                  </a:moveTo>
                  <a:lnTo>
                    <a:pt x="6571923" y="0"/>
                  </a:lnTo>
                  <a:lnTo>
                    <a:pt x="6571923" y="6571922"/>
                  </a:lnTo>
                  <a:lnTo>
                    <a:pt x="0" y="65719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grpSp>
        <p:nvGrpSpPr>
          <p:cNvPr id="7" name="Group 7"/>
          <p:cNvGrpSpPr/>
          <p:nvPr/>
        </p:nvGrpSpPr>
        <p:grpSpPr>
          <a:xfrm>
            <a:off x="1436182" y="584330"/>
            <a:ext cx="15415637" cy="2399392"/>
            <a:chOff x="0" y="0"/>
            <a:chExt cx="4060085" cy="631939"/>
          </a:xfrm>
        </p:grpSpPr>
        <p:sp>
          <p:nvSpPr>
            <p:cNvPr id="8" name="Freeform 8"/>
            <p:cNvSpPr/>
            <p:nvPr/>
          </p:nvSpPr>
          <p:spPr>
            <a:xfrm>
              <a:off x="0" y="0"/>
              <a:ext cx="4060086" cy="631939"/>
            </a:xfrm>
            <a:custGeom>
              <a:avLst/>
              <a:gdLst/>
              <a:ahLst/>
              <a:cxnLst/>
              <a:rect l="l" t="t" r="r" b="b"/>
              <a:pathLst>
                <a:path w="4060086" h="631939">
                  <a:moveTo>
                    <a:pt x="8035" y="0"/>
                  </a:moveTo>
                  <a:lnTo>
                    <a:pt x="4052050" y="0"/>
                  </a:lnTo>
                  <a:cubicBezTo>
                    <a:pt x="4054181" y="0"/>
                    <a:pt x="4056225" y="847"/>
                    <a:pt x="4057732" y="2354"/>
                  </a:cubicBezTo>
                  <a:cubicBezTo>
                    <a:pt x="4059239" y="3860"/>
                    <a:pt x="4060086" y="5904"/>
                    <a:pt x="4060086" y="8035"/>
                  </a:cubicBezTo>
                  <a:lnTo>
                    <a:pt x="4060086" y="623903"/>
                  </a:lnTo>
                  <a:cubicBezTo>
                    <a:pt x="4060086" y="626034"/>
                    <a:pt x="4059239" y="628078"/>
                    <a:pt x="4057732" y="629585"/>
                  </a:cubicBezTo>
                  <a:cubicBezTo>
                    <a:pt x="4056225" y="631092"/>
                    <a:pt x="4054181" y="631939"/>
                    <a:pt x="4052050" y="631939"/>
                  </a:cubicBezTo>
                  <a:lnTo>
                    <a:pt x="8035" y="631939"/>
                  </a:lnTo>
                  <a:cubicBezTo>
                    <a:pt x="5904" y="631939"/>
                    <a:pt x="3860" y="631092"/>
                    <a:pt x="2354" y="629585"/>
                  </a:cubicBezTo>
                  <a:cubicBezTo>
                    <a:pt x="847" y="628078"/>
                    <a:pt x="0" y="626034"/>
                    <a:pt x="0" y="623903"/>
                  </a:cubicBezTo>
                  <a:lnTo>
                    <a:pt x="0" y="8035"/>
                  </a:lnTo>
                  <a:cubicBezTo>
                    <a:pt x="0" y="5904"/>
                    <a:pt x="847" y="3860"/>
                    <a:pt x="2354" y="2354"/>
                  </a:cubicBezTo>
                  <a:cubicBezTo>
                    <a:pt x="3860" y="847"/>
                    <a:pt x="5904" y="0"/>
                    <a:pt x="8035" y="0"/>
                  </a:cubicBezTo>
                  <a:close/>
                </a:path>
              </a:pathLst>
            </a:custGeom>
            <a:solidFill>
              <a:srgbClr val="F2BE4B"/>
            </a:solidFill>
            <a:ln cap="sq">
              <a:noFill/>
              <a:prstDash val="solid"/>
              <a:miter/>
            </a:ln>
          </p:spPr>
        </p:sp>
        <p:sp>
          <p:nvSpPr>
            <p:cNvPr id="9" name="TextBox 9"/>
            <p:cNvSpPr txBox="1"/>
            <p:nvPr/>
          </p:nvSpPr>
          <p:spPr>
            <a:xfrm>
              <a:off x="0" y="-38100"/>
              <a:ext cx="4060085" cy="670039"/>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2187093" y="828675"/>
            <a:ext cx="13913814" cy="1707502"/>
          </a:xfrm>
          <a:prstGeom prst="rect">
            <a:avLst/>
          </a:prstGeom>
        </p:spPr>
        <p:txBody>
          <a:bodyPr lIns="0" tIns="0" rIns="0" bIns="0" rtlCol="0" anchor="t">
            <a:spAutoFit/>
          </a:bodyPr>
          <a:lstStyle/>
          <a:p>
            <a:pPr algn="ctr">
              <a:lnSpc>
                <a:spcPts val="13860"/>
              </a:lnSpc>
            </a:pPr>
            <a:r>
              <a:rPr lang="en-US" sz="9900">
                <a:solidFill>
                  <a:srgbClr val="000000"/>
                </a:solidFill>
                <a:latin typeface="DejaVu Serif Bold"/>
                <a:ea typeface="DejaVu Serif Bold"/>
                <a:cs typeface="DejaVu Serif Bold"/>
                <a:sym typeface="DejaVu Serif Bold"/>
              </a:rPr>
              <a:t>TUJUAN</a:t>
            </a:r>
          </a:p>
        </p:txBody>
      </p:sp>
      <p:sp>
        <p:nvSpPr>
          <p:cNvPr id="11" name="TextBox 11"/>
          <p:cNvSpPr txBox="1"/>
          <p:nvPr/>
        </p:nvSpPr>
        <p:spPr>
          <a:xfrm>
            <a:off x="1913772" y="3303372"/>
            <a:ext cx="14460457" cy="4631054"/>
          </a:xfrm>
          <a:prstGeom prst="rect">
            <a:avLst/>
          </a:prstGeom>
        </p:spPr>
        <p:txBody>
          <a:bodyPr lIns="0" tIns="0" rIns="0" bIns="0" rtlCol="0" anchor="t">
            <a:spAutoFit/>
          </a:bodyPr>
          <a:lstStyle/>
          <a:p>
            <a:pPr marL="712478" lvl="1" indent="-356239" algn="l">
              <a:lnSpc>
                <a:spcPts val="4620"/>
              </a:lnSpc>
              <a:buFont typeface="Arial"/>
              <a:buChar char="•"/>
            </a:pPr>
            <a:r>
              <a:rPr lang="en-US" sz="3300">
                <a:solidFill>
                  <a:srgbClr val="000000"/>
                </a:solidFill>
                <a:latin typeface="TT Hoves"/>
                <a:ea typeface="TT Hoves"/>
                <a:cs typeface="TT Hoves"/>
                <a:sym typeface="TT Hoves"/>
              </a:rPr>
              <a:t>Mahasiswa tumbuh sebagai intelektual muda yang tekun mengembangkan ilmu pengetahuan dan menyebarluaskannya, memimpin perubahan dan bertanggunbgjawab dalam mewujudkan kemakmuran universal. </a:t>
            </a:r>
          </a:p>
          <a:p>
            <a:pPr marL="712478" lvl="1" indent="-356239" algn="l">
              <a:lnSpc>
                <a:spcPts val="4620"/>
              </a:lnSpc>
              <a:buFont typeface="Arial"/>
              <a:buChar char="•"/>
            </a:pPr>
            <a:r>
              <a:rPr lang="en-US" sz="3300">
                <a:solidFill>
                  <a:srgbClr val="000000"/>
                </a:solidFill>
                <a:latin typeface="TT Hoves"/>
                <a:ea typeface="TT Hoves"/>
                <a:cs typeface="TT Hoves"/>
                <a:sym typeface="TT Hoves"/>
              </a:rPr>
              <a:t>Mahasiswa menghayati makna dari ajaran: inna lillahi wa inna ilaihi roji’un. Kesadaran diri bahwa setiap kita berasal dari ALLAH dan akan kembali kepada ALLAH untuk mempertanggungjawabkan amal perubuatannya di Akhirat.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D087"/>
        </a:solidFill>
        <a:effectLst/>
      </p:bgPr>
    </p:bg>
    <p:spTree>
      <p:nvGrpSpPr>
        <p:cNvPr id="1" name=""/>
        <p:cNvGrpSpPr/>
        <p:nvPr/>
      </p:nvGrpSpPr>
      <p:grpSpPr>
        <a:xfrm>
          <a:off x="0" y="0"/>
          <a:ext cx="0" cy="0"/>
          <a:chOff x="0" y="0"/>
          <a:chExt cx="0" cy="0"/>
        </a:xfrm>
      </p:grpSpPr>
      <p:grpSp>
        <p:nvGrpSpPr>
          <p:cNvPr id="2" name="Group 2"/>
          <p:cNvGrpSpPr/>
          <p:nvPr/>
        </p:nvGrpSpPr>
        <p:grpSpPr>
          <a:xfrm>
            <a:off x="735623" y="962025"/>
            <a:ext cx="16816754" cy="8637310"/>
            <a:chOff x="0" y="0"/>
            <a:chExt cx="4429104" cy="2274847"/>
          </a:xfrm>
        </p:grpSpPr>
        <p:sp>
          <p:nvSpPr>
            <p:cNvPr id="3" name="Freeform 3"/>
            <p:cNvSpPr/>
            <p:nvPr/>
          </p:nvSpPr>
          <p:spPr>
            <a:xfrm>
              <a:off x="0" y="0"/>
              <a:ext cx="4429104" cy="2274847"/>
            </a:xfrm>
            <a:custGeom>
              <a:avLst/>
              <a:gdLst/>
              <a:ahLst/>
              <a:cxnLst/>
              <a:rect l="l" t="t" r="r" b="b"/>
              <a:pathLst>
                <a:path w="4429104" h="2274847">
                  <a:moveTo>
                    <a:pt x="13351" y="0"/>
                  </a:moveTo>
                  <a:lnTo>
                    <a:pt x="4415753" y="0"/>
                  </a:lnTo>
                  <a:cubicBezTo>
                    <a:pt x="4423127" y="0"/>
                    <a:pt x="4429104" y="5977"/>
                    <a:pt x="4429104" y="13351"/>
                  </a:cubicBezTo>
                  <a:lnTo>
                    <a:pt x="4429104" y="2261496"/>
                  </a:lnTo>
                  <a:cubicBezTo>
                    <a:pt x="4429104" y="2268870"/>
                    <a:pt x="4423127" y="2274847"/>
                    <a:pt x="4415753" y="2274847"/>
                  </a:cubicBezTo>
                  <a:lnTo>
                    <a:pt x="13351" y="2274847"/>
                  </a:lnTo>
                  <a:cubicBezTo>
                    <a:pt x="5977" y="2274847"/>
                    <a:pt x="0" y="2268870"/>
                    <a:pt x="0" y="2261496"/>
                  </a:cubicBezTo>
                  <a:lnTo>
                    <a:pt x="0" y="13351"/>
                  </a:lnTo>
                  <a:cubicBezTo>
                    <a:pt x="0" y="5977"/>
                    <a:pt x="5977" y="0"/>
                    <a:pt x="13351" y="0"/>
                  </a:cubicBezTo>
                  <a:close/>
                </a:path>
              </a:pathLst>
            </a:custGeom>
            <a:solidFill>
              <a:srgbClr val="FFFFFF"/>
            </a:solidFill>
          </p:spPr>
        </p:sp>
        <p:sp>
          <p:nvSpPr>
            <p:cNvPr id="4" name="TextBox 4"/>
            <p:cNvSpPr txBox="1"/>
            <p:nvPr/>
          </p:nvSpPr>
          <p:spPr>
            <a:xfrm>
              <a:off x="0" y="-38100"/>
              <a:ext cx="4429104" cy="231294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872868" y="419100"/>
            <a:ext cx="8542264" cy="1683202"/>
            <a:chOff x="0" y="0"/>
            <a:chExt cx="2631073" cy="518437"/>
          </a:xfrm>
        </p:grpSpPr>
        <p:sp>
          <p:nvSpPr>
            <p:cNvPr id="6" name="Freeform 6"/>
            <p:cNvSpPr/>
            <p:nvPr/>
          </p:nvSpPr>
          <p:spPr>
            <a:xfrm>
              <a:off x="0" y="0"/>
              <a:ext cx="2631073" cy="518437"/>
            </a:xfrm>
            <a:custGeom>
              <a:avLst/>
              <a:gdLst/>
              <a:ahLst/>
              <a:cxnLst/>
              <a:rect l="l" t="t" r="r" b="b"/>
              <a:pathLst>
                <a:path w="2631073" h="518437">
                  <a:moveTo>
                    <a:pt x="20845" y="0"/>
                  </a:moveTo>
                  <a:lnTo>
                    <a:pt x="2610228" y="0"/>
                  </a:lnTo>
                  <a:cubicBezTo>
                    <a:pt x="2621740" y="0"/>
                    <a:pt x="2631073" y="9333"/>
                    <a:pt x="2631073" y="20845"/>
                  </a:cubicBezTo>
                  <a:lnTo>
                    <a:pt x="2631073" y="497592"/>
                  </a:lnTo>
                  <a:cubicBezTo>
                    <a:pt x="2631073" y="503121"/>
                    <a:pt x="2628877" y="508423"/>
                    <a:pt x="2624967" y="512332"/>
                  </a:cubicBezTo>
                  <a:cubicBezTo>
                    <a:pt x="2621058" y="516241"/>
                    <a:pt x="2615756" y="518437"/>
                    <a:pt x="2610228" y="518437"/>
                  </a:cubicBezTo>
                  <a:lnTo>
                    <a:pt x="20845" y="518437"/>
                  </a:lnTo>
                  <a:cubicBezTo>
                    <a:pt x="9333" y="518437"/>
                    <a:pt x="0" y="509104"/>
                    <a:pt x="0" y="497592"/>
                  </a:cubicBezTo>
                  <a:lnTo>
                    <a:pt x="0" y="20845"/>
                  </a:lnTo>
                  <a:cubicBezTo>
                    <a:pt x="0" y="9333"/>
                    <a:pt x="9333" y="0"/>
                    <a:pt x="20845" y="0"/>
                  </a:cubicBezTo>
                  <a:close/>
                </a:path>
              </a:pathLst>
            </a:custGeom>
            <a:solidFill>
              <a:srgbClr val="2A6350"/>
            </a:solidFill>
            <a:ln cap="rnd">
              <a:noFill/>
              <a:prstDash val="solid"/>
              <a:round/>
            </a:ln>
          </p:spPr>
        </p:sp>
        <p:sp>
          <p:nvSpPr>
            <p:cNvPr id="7" name="TextBox 7"/>
            <p:cNvSpPr txBox="1"/>
            <p:nvPr/>
          </p:nvSpPr>
          <p:spPr>
            <a:xfrm>
              <a:off x="0" y="-38100"/>
              <a:ext cx="2631073" cy="55653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5733813" y="732203"/>
            <a:ext cx="7681319" cy="990321"/>
          </a:xfrm>
          <a:prstGeom prst="rect">
            <a:avLst/>
          </a:prstGeom>
        </p:spPr>
        <p:txBody>
          <a:bodyPr lIns="0" tIns="0" rIns="0" bIns="0" rtlCol="0" anchor="t">
            <a:spAutoFit/>
          </a:bodyPr>
          <a:lstStyle/>
          <a:p>
            <a:pPr algn="ctr">
              <a:lnSpc>
                <a:spcPts val="7999"/>
              </a:lnSpc>
            </a:pPr>
            <a:r>
              <a:rPr lang="en-US" sz="6059">
                <a:solidFill>
                  <a:srgbClr val="FFFFFF"/>
                </a:solidFill>
                <a:latin typeface="DejaVu Serif Bold"/>
                <a:ea typeface="DejaVu Serif Bold"/>
                <a:cs typeface="DejaVu Serif Bold"/>
                <a:sym typeface="DejaVu Serif Bold"/>
              </a:rPr>
              <a:t>Hakikat Merdeka</a:t>
            </a:r>
          </a:p>
        </p:txBody>
      </p:sp>
      <p:grpSp>
        <p:nvGrpSpPr>
          <p:cNvPr id="9" name="Group 9"/>
          <p:cNvGrpSpPr/>
          <p:nvPr/>
        </p:nvGrpSpPr>
        <p:grpSpPr>
          <a:xfrm>
            <a:off x="1425769" y="2582299"/>
            <a:ext cx="15453253" cy="1926621"/>
            <a:chOff x="0" y="0"/>
            <a:chExt cx="4069992" cy="507423"/>
          </a:xfrm>
        </p:grpSpPr>
        <p:sp>
          <p:nvSpPr>
            <p:cNvPr id="10" name="Freeform 10"/>
            <p:cNvSpPr/>
            <p:nvPr/>
          </p:nvSpPr>
          <p:spPr>
            <a:xfrm>
              <a:off x="0" y="0"/>
              <a:ext cx="4069993" cy="507423"/>
            </a:xfrm>
            <a:custGeom>
              <a:avLst/>
              <a:gdLst/>
              <a:ahLst/>
              <a:cxnLst/>
              <a:rect l="l" t="t" r="r" b="b"/>
              <a:pathLst>
                <a:path w="4069993" h="507423">
                  <a:moveTo>
                    <a:pt x="15030" y="0"/>
                  </a:moveTo>
                  <a:lnTo>
                    <a:pt x="4054963" y="0"/>
                  </a:lnTo>
                  <a:cubicBezTo>
                    <a:pt x="4058949" y="0"/>
                    <a:pt x="4062772" y="1583"/>
                    <a:pt x="4065591" y="4402"/>
                  </a:cubicBezTo>
                  <a:cubicBezTo>
                    <a:pt x="4068409" y="7221"/>
                    <a:pt x="4069993" y="11044"/>
                    <a:pt x="4069993" y="15030"/>
                  </a:cubicBezTo>
                  <a:lnTo>
                    <a:pt x="4069993" y="492393"/>
                  </a:lnTo>
                  <a:cubicBezTo>
                    <a:pt x="4069993" y="496379"/>
                    <a:pt x="4068409" y="500202"/>
                    <a:pt x="4065591" y="503021"/>
                  </a:cubicBezTo>
                  <a:cubicBezTo>
                    <a:pt x="4062772" y="505839"/>
                    <a:pt x="4058949" y="507423"/>
                    <a:pt x="4054963" y="507423"/>
                  </a:cubicBezTo>
                  <a:lnTo>
                    <a:pt x="15030" y="507423"/>
                  </a:lnTo>
                  <a:cubicBezTo>
                    <a:pt x="11044" y="507423"/>
                    <a:pt x="7221" y="505839"/>
                    <a:pt x="4402" y="503021"/>
                  </a:cubicBezTo>
                  <a:cubicBezTo>
                    <a:pt x="1583" y="500202"/>
                    <a:pt x="0" y="496379"/>
                    <a:pt x="0" y="492393"/>
                  </a:cubicBezTo>
                  <a:lnTo>
                    <a:pt x="0" y="15030"/>
                  </a:lnTo>
                  <a:cubicBezTo>
                    <a:pt x="0" y="11044"/>
                    <a:pt x="1583" y="7221"/>
                    <a:pt x="4402" y="4402"/>
                  </a:cubicBezTo>
                  <a:cubicBezTo>
                    <a:pt x="7221" y="1583"/>
                    <a:pt x="11044" y="0"/>
                    <a:pt x="15030" y="0"/>
                  </a:cubicBezTo>
                  <a:close/>
                </a:path>
              </a:pathLst>
            </a:custGeom>
            <a:solidFill>
              <a:srgbClr val="BEDAE1"/>
            </a:solidFill>
            <a:ln cap="rnd">
              <a:noFill/>
              <a:prstDash val="solid"/>
              <a:round/>
            </a:ln>
          </p:spPr>
        </p:sp>
        <p:sp>
          <p:nvSpPr>
            <p:cNvPr id="11" name="TextBox 11"/>
            <p:cNvSpPr txBox="1"/>
            <p:nvPr/>
          </p:nvSpPr>
          <p:spPr>
            <a:xfrm>
              <a:off x="0" y="-38100"/>
              <a:ext cx="4069992" cy="545523"/>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425769" y="2660451"/>
            <a:ext cx="14847167" cy="1661795"/>
          </a:xfrm>
          <a:prstGeom prst="rect">
            <a:avLst/>
          </a:prstGeom>
        </p:spPr>
        <p:txBody>
          <a:bodyPr lIns="0" tIns="0" rIns="0" bIns="0" rtlCol="0" anchor="t">
            <a:spAutoFit/>
          </a:bodyPr>
          <a:lstStyle/>
          <a:p>
            <a:pPr algn="l">
              <a:lnSpc>
                <a:spcPts val="4479"/>
              </a:lnSpc>
            </a:pPr>
            <a:r>
              <a:rPr lang="en-US" sz="3199">
                <a:solidFill>
                  <a:srgbClr val="000000"/>
                </a:solidFill>
                <a:latin typeface="TT Hoves"/>
                <a:ea typeface="TT Hoves"/>
                <a:cs typeface="TT Hoves"/>
                <a:sym typeface="TT Hoves"/>
              </a:rPr>
              <a:t>Insan merdeka memahami makna dan tujuan hidupnya serta mengenali kedudukan, tugas, dan fungsi manusia sebagai hamba [‘abdullah] di satu sisi dan sebagai khalifatullah di muka bumi di sisi lain</a:t>
            </a:r>
          </a:p>
        </p:txBody>
      </p:sp>
      <p:grpSp>
        <p:nvGrpSpPr>
          <p:cNvPr id="13" name="Group 13"/>
          <p:cNvGrpSpPr/>
          <p:nvPr/>
        </p:nvGrpSpPr>
        <p:grpSpPr>
          <a:xfrm>
            <a:off x="1425769" y="4937545"/>
            <a:ext cx="15453253" cy="1926621"/>
            <a:chOff x="0" y="0"/>
            <a:chExt cx="4069992" cy="507423"/>
          </a:xfrm>
        </p:grpSpPr>
        <p:sp>
          <p:nvSpPr>
            <p:cNvPr id="14" name="Freeform 14"/>
            <p:cNvSpPr/>
            <p:nvPr/>
          </p:nvSpPr>
          <p:spPr>
            <a:xfrm>
              <a:off x="0" y="0"/>
              <a:ext cx="4069993" cy="507423"/>
            </a:xfrm>
            <a:custGeom>
              <a:avLst/>
              <a:gdLst/>
              <a:ahLst/>
              <a:cxnLst/>
              <a:rect l="l" t="t" r="r" b="b"/>
              <a:pathLst>
                <a:path w="4069993" h="507423">
                  <a:moveTo>
                    <a:pt x="15030" y="0"/>
                  </a:moveTo>
                  <a:lnTo>
                    <a:pt x="4054963" y="0"/>
                  </a:lnTo>
                  <a:cubicBezTo>
                    <a:pt x="4058949" y="0"/>
                    <a:pt x="4062772" y="1583"/>
                    <a:pt x="4065591" y="4402"/>
                  </a:cubicBezTo>
                  <a:cubicBezTo>
                    <a:pt x="4068409" y="7221"/>
                    <a:pt x="4069993" y="11044"/>
                    <a:pt x="4069993" y="15030"/>
                  </a:cubicBezTo>
                  <a:lnTo>
                    <a:pt x="4069993" y="492393"/>
                  </a:lnTo>
                  <a:cubicBezTo>
                    <a:pt x="4069993" y="496379"/>
                    <a:pt x="4068409" y="500202"/>
                    <a:pt x="4065591" y="503021"/>
                  </a:cubicBezTo>
                  <a:cubicBezTo>
                    <a:pt x="4062772" y="505839"/>
                    <a:pt x="4058949" y="507423"/>
                    <a:pt x="4054963" y="507423"/>
                  </a:cubicBezTo>
                  <a:lnTo>
                    <a:pt x="15030" y="507423"/>
                  </a:lnTo>
                  <a:cubicBezTo>
                    <a:pt x="11044" y="507423"/>
                    <a:pt x="7221" y="505839"/>
                    <a:pt x="4402" y="503021"/>
                  </a:cubicBezTo>
                  <a:cubicBezTo>
                    <a:pt x="1583" y="500202"/>
                    <a:pt x="0" y="496379"/>
                    <a:pt x="0" y="492393"/>
                  </a:cubicBezTo>
                  <a:lnTo>
                    <a:pt x="0" y="15030"/>
                  </a:lnTo>
                  <a:cubicBezTo>
                    <a:pt x="0" y="11044"/>
                    <a:pt x="1583" y="7221"/>
                    <a:pt x="4402" y="4402"/>
                  </a:cubicBezTo>
                  <a:cubicBezTo>
                    <a:pt x="7221" y="1583"/>
                    <a:pt x="11044" y="0"/>
                    <a:pt x="15030" y="0"/>
                  </a:cubicBezTo>
                  <a:close/>
                </a:path>
              </a:pathLst>
            </a:custGeom>
            <a:solidFill>
              <a:srgbClr val="C66C3F"/>
            </a:solidFill>
            <a:ln cap="rnd">
              <a:noFill/>
              <a:prstDash val="solid"/>
              <a:round/>
            </a:ln>
          </p:spPr>
        </p:sp>
        <p:sp>
          <p:nvSpPr>
            <p:cNvPr id="15" name="TextBox 15"/>
            <p:cNvSpPr txBox="1"/>
            <p:nvPr/>
          </p:nvSpPr>
          <p:spPr>
            <a:xfrm>
              <a:off x="0" y="-38100"/>
              <a:ext cx="4069992" cy="54552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728811" y="5069020"/>
            <a:ext cx="14847167" cy="2785745"/>
          </a:xfrm>
          <a:prstGeom prst="rect">
            <a:avLst/>
          </a:prstGeom>
        </p:spPr>
        <p:txBody>
          <a:bodyPr lIns="0" tIns="0" rIns="0" bIns="0" rtlCol="0" anchor="t">
            <a:spAutoFit/>
          </a:bodyPr>
          <a:lstStyle/>
          <a:p>
            <a:pPr algn="l">
              <a:lnSpc>
                <a:spcPts val="4479"/>
              </a:lnSpc>
            </a:pPr>
            <a:r>
              <a:rPr lang="en-US" sz="3199">
                <a:solidFill>
                  <a:srgbClr val="FFFFFF"/>
                </a:solidFill>
                <a:latin typeface="TT Hoves"/>
                <a:ea typeface="TT Hoves"/>
                <a:cs typeface="TT Hoves"/>
                <a:sym typeface="TT Hoves"/>
              </a:rPr>
              <a:t>Dasar kemerdekaan seorang muslim adalah iman, berupa kesadaran transendental tentang Allah Yang Maha Kuasa. Kesadaran itu melahirkan komitmen dengan deklarasi kebebasan, yakni syahadat: Aku percaya tiada Tuhan selain Allah dan Muhammad utusan Allah. </a:t>
            </a:r>
          </a:p>
          <a:p>
            <a:pPr algn="l">
              <a:lnSpc>
                <a:spcPts val="4479"/>
              </a:lnSpc>
            </a:pPr>
            <a:endParaRPr lang="en-US" sz="3199">
              <a:solidFill>
                <a:srgbClr val="FFFFFF"/>
              </a:solidFill>
              <a:latin typeface="TT Hoves"/>
              <a:ea typeface="TT Hoves"/>
              <a:cs typeface="TT Hoves"/>
              <a:sym typeface="TT Hoves"/>
            </a:endParaRPr>
          </a:p>
        </p:txBody>
      </p:sp>
      <p:grpSp>
        <p:nvGrpSpPr>
          <p:cNvPr id="17" name="Group 17"/>
          <p:cNvGrpSpPr/>
          <p:nvPr/>
        </p:nvGrpSpPr>
        <p:grpSpPr>
          <a:xfrm>
            <a:off x="1425769" y="7292791"/>
            <a:ext cx="15453253" cy="1926621"/>
            <a:chOff x="0" y="0"/>
            <a:chExt cx="4069992" cy="507423"/>
          </a:xfrm>
        </p:grpSpPr>
        <p:sp>
          <p:nvSpPr>
            <p:cNvPr id="18" name="Freeform 18"/>
            <p:cNvSpPr/>
            <p:nvPr/>
          </p:nvSpPr>
          <p:spPr>
            <a:xfrm>
              <a:off x="0" y="0"/>
              <a:ext cx="4069993" cy="507423"/>
            </a:xfrm>
            <a:custGeom>
              <a:avLst/>
              <a:gdLst/>
              <a:ahLst/>
              <a:cxnLst/>
              <a:rect l="l" t="t" r="r" b="b"/>
              <a:pathLst>
                <a:path w="4069993" h="507423">
                  <a:moveTo>
                    <a:pt x="15030" y="0"/>
                  </a:moveTo>
                  <a:lnTo>
                    <a:pt x="4054963" y="0"/>
                  </a:lnTo>
                  <a:cubicBezTo>
                    <a:pt x="4058949" y="0"/>
                    <a:pt x="4062772" y="1583"/>
                    <a:pt x="4065591" y="4402"/>
                  </a:cubicBezTo>
                  <a:cubicBezTo>
                    <a:pt x="4068409" y="7221"/>
                    <a:pt x="4069993" y="11044"/>
                    <a:pt x="4069993" y="15030"/>
                  </a:cubicBezTo>
                  <a:lnTo>
                    <a:pt x="4069993" y="492393"/>
                  </a:lnTo>
                  <a:cubicBezTo>
                    <a:pt x="4069993" y="496379"/>
                    <a:pt x="4068409" y="500202"/>
                    <a:pt x="4065591" y="503021"/>
                  </a:cubicBezTo>
                  <a:cubicBezTo>
                    <a:pt x="4062772" y="505839"/>
                    <a:pt x="4058949" y="507423"/>
                    <a:pt x="4054963" y="507423"/>
                  </a:cubicBezTo>
                  <a:lnTo>
                    <a:pt x="15030" y="507423"/>
                  </a:lnTo>
                  <a:cubicBezTo>
                    <a:pt x="11044" y="507423"/>
                    <a:pt x="7221" y="505839"/>
                    <a:pt x="4402" y="503021"/>
                  </a:cubicBezTo>
                  <a:cubicBezTo>
                    <a:pt x="1583" y="500202"/>
                    <a:pt x="0" y="496379"/>
                    <a:pt x="0" y="492393"/>
                  </a:cubicBezTo>
                  <a:lnTo>
                    <a:pt x="0" y="15030"/>
                  </a:lnTo>
                  <a:cubicBezTo>
                    <a:pt x="0" y="11044"/>
                    <a:pt x="1583" y="7221"/>
                    <a:pt x="4402" y="4402"/>
                  </a:cubicBezTo>
                  <a:cubicBezTo>
                    <a:pt x="7221" y="1583"/>
                    <a:pt x="11044" y="0"/>
                    <a:pt x="15030" y="0"/>
                  </a:cubicBezTo>
                  <a:close/>
                </a:path>
              </a:pathLst>
            </a:custGeom>
            <a:solidFill>
              <a:srgbClr val="2A6350"/>
            </a:solidFill>
            <a:ln cap="rnd">
              <a:noFill/>
              <a:prstDash val="solid"/>
              <a:round/>
            </a:ln>
          </p:spPr>
        </p:sp>
        <p:sp>
          <p:nvSpPr>
            <p:cNvPr id="19" name="TextBox 19"/>
            <p:cNvSpPr txBox="1"/>
            <p:nvPr/>
          </p:nvSpPr>
          <p:spPr>
            <a:xfrm>
              <a:off x="0" y="-38100"/>
              <a:ext cx="4069992" cy="545523"/>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720416" y="7300595"/>
            <a:ext cx="14847167" cy="1884045"/>
          </a:xfrm>
          <a:prstGeom prst="rect">
            <a:avLst/>
          </a:prstGeom>
        </p:spPr>
        <p:txBody>
          <a:bodyPr lIns="0" tIns="0" rIns="0" bIns="0" rtlCol="0" anchor="t">
            <a:spAutoFit/>
          </a:bodyPr>
          <a:lstStyle/>
          <a:p>
            <a:pPr algn="l">
              <a:lnSpc>
                <a:spcPts val="3779"/>
              </a:lnSpc>
            </a:pPr>
            <a:r>
              <a:rPr lang="en-US" sz="2700">
                <a:solidFill>
                  <a:srgbClr val="FFFFFF"/>
                </a:solidFill>
                <a:latin typeface="TT Hoves"/>
                <a:ea typeface="TT Hoves"/>
                <a:cs typeface="TT Hoves"/>
                <a:sym typeface="TT Hoves"/>
              </a:rPr>
              <a:t>Percaya kepada Allah juga berarti menjadikan Al-Qur’an sebagai pedoman hidup (hudan) dan identitas ideologi (furqon), dengan menimbang dan menilai beragam pemikiran kontemporer berdasarkan maqoshid syariat. Percaya kepada Allah menghendaki iman kepada Malaikat, Kitabullah, Rasulullah, dan Pertanggungjawaban di Akhirat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AFA"/>
        </a:solidFill>
        <a:effectLst/>
      </p:bgPr>
    </p:bg>
    <p:spTree>
      <p:nvGrpSpPr>
        <p:cNvPr id="1" name=""/>
        <p:cNvGrpSpPr/>
        <p:nvPr/>
      </p:nvGrpSpPr>
      <p:grpSpPr>
        <a:xfrm>
          <a:off x="0" y="0"/>
          <a:ext cx="0" cy="0"/>
          <a:chOff x="0" y="0"/>
          <a:chExt cx="0" cy="0"/>
        </a:xfrm>
      </p:grpSpPr>
      <p:grpSp>
        <p:nvGrpSpPr>
          <p:cNvPr id="2" name="Group 2"/>
          <p:cNvGrpSpPr/>
          <p:nvPr/>
        </p:nvGrpSpPr>
        <p:grpSpPr>
          <a:xfrm>
            <a:off x="6119429" y="4682584"/>
            <a:ext cx="8754367" cy="2803383"/>
            <a:chOff x="0" y="0"/>
            <a:chExt cx="11672489" cy="3737844"/>
          </a:xfrm>
        </p:grpSpPr>
        <p:grpSp>
          <p:nvGrpSpPr>
            <p:cNvPr id="3" name="Group 3"/>
            <p:cNvGrpSpPr/>
            <p:nvPr/>
          </p:nvGrpSpPr>
          <p:grpSpPr>
            <a:xfrm>
              <a:off x="0" y="0"/>
              <a:ext cx="11672489" cy="3737844"/>
              <a:chOff x="0" y="0"/>
              <a:chExt cx="2043622" cy="654423"/>
            </a:xfrm>
          </p:grpSpPr>
          <p:sp>
            <p:nvSpPr>
              <p:cNvPr id="4" name="Freeform 4"/>
              <p:cNvSpPr/>
              <p:nvPr/>
            </p:nvSpPr>
            <p:spPr>
              <a:xfrm>
                <a:off x="0" y="0"/>
                <a:ext cx="2043622" cy="654423"/>
              </a:xfrm>
              <a:custGeom>
                <a:avLst/>
                <a:gdLst/>
                <a:ahLst/>
                <a:cxnLst/>
                <a:rect l="l" t="t" r="r" b="b"/>
                <a:pathLst>
                  <a:path w="2043622" h="654423">
                    <a:moveTo>
                      <a:pt x="22956" y="0"/>
                    </a:moveTo>
                    <a:lnTo>
                      <a:pt x="2020666" y="0"/>
                    </a:lnTo>
                    <a:cubicBezTo>
                      <a:pt x="2026755" y="0"/>
                      <a:pt x="2032594" y="2419"/>
                      <a:pt x="2036899" y="6724"/>
                    </a:cubicBezTo>
                    <a:cubicBezTo>
                      <a:pt x="2041204" y="11029"/>
                      <a:pt x="2043622" y="16868"/>
                      <a:pt x="2043622" y="22956"/>
                    </a:cubicBezTo>
                    <a:lnTo>
                      <a:pt x="2043622" y="631467"/>
                    </a:lnTo>
                    <a:cubicBezTo>
                      <a:pt x="2043622" y="637555"/>
                      <a:pt x="2041204" y="643394"/>
                      <a:pt x="2036899" y="647699"/>
                    </a:cubicBezTo>
                    <a:cubicBezTo>
                      <a:pt x="2032594" y="652004"/>
                      <a:pt x="2026755" y="654423"/>
                      <a:pt x="2020666" y="654423"/>
                    </a:cubicBezTo>
                    <a:lnTo>
                      <a:pt x="22956" y="654423"/>
                    </a:lnTo>
                    <a:cubicBezTo>
                      <a:pt x="16868" y="654423"/>
                      <a:pt x="11029" y="652004"/>
                      <a:pt x="6724" y="647699"/>
                    </a:cubicBezTo>
                    <a:cubicBezTo>
                      <a:pt x="2419" y="643394"/>
                      <a:pt x="0" y="637555"/>
                      <a:pt x="0" y="631467"/>
                    </a:cubicBezTo>
                    <a:lnTo>
                      <a:pt x="0" y="22956"/>
                    </a:lnTo>
                    <a:cubicBezTo>
                      <a:pt x="0" y="16868"/>
                      <a:pt x="2419" y="11029"/>
                      <a:pt x="6724" y="6724"/>
                    </a:cubicBezTo>
                    <a:cubicBezTo>
                      <a:pt x="11029" y="2419"/>
                      <a:pt x="16868" y="0"/>
                      <a:pt x="22956" y="0"/>
                    </a:cubicBezTo>
                    <a:close/>
                  </a:path>
                </a:pathLst>
              </a:custGeom>
              <a:solidFill>
                <a:srgbClr val="C66C3F"/>
              </a:solidFill>
              <a:ln cap="rnd">
                <a:noFill/>
                <a:prstDash val="solid"/>
                <a:round/>
              </a:ln>
            </p:spPr>
          </p:sp>
          <p:sp>
            <p:nvSpPr>
              <p:cNvPr id="5" name="TextBox 5"/>
              <p:cNvSpPr txBox="1"/>
              <p:nvPr/>
            </p:nvSpPr>
            <p:spPr>
              <a:xfrm>
                <a:off x="0" y="-38100"/>
                <a:ext cx="2043622" cy="69252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98465" y="875515"/>
              <a:ext cx="11075558" cy="1901088"/>
            </a:xfrm>
            <a:prstGeom prst="rect">
              <a:avLst/>
            </a:prstGeom>
          </p:spPr>
          <p:txBody>
            <a:bodyPr lIns="0" tIns="0" rIns="0" bIns="0" rtlCol="0" anchor="t">
              <a:spAutoFit/>
            </a:bodyPr>
            <a:lstStyle/>
            <a:p>
              <a:pPr algn="ctr">
                <a:lnSpc>
                  <a:spcPts val="5814"/>
                </a:lnSpc>
              </a:pPr>
              <a:r>
                <a:rPr lang="en-US" sz="4153">
                  <a:solidFill>
                    <a:srgbClr val="FFFFFF"/>
                  </a:solidFill>
                  <a:latin typeface="TT Hoves"/>
                  <a:ea typeface="TT Hoves"/>
                  <a:cs typeface="TT Hoves"/>
                  <a:sym typeface="TT Hoves"/>
                </a:rPr>
                <a:t>Qarun, Fir’aun, Haman, dan Tsa’labah </a:t>
              </a:r>
            </a:p>
          </p:txBody>
        </p:sp>
      </p:grpSp>
      <p:grpSp>
        <p:nvGrpSpPr>
          <p:cNvPr id="7" name="Group 7"/>
          <p:cNvGrpSpPr/>
          <p:nvPr/>
        </p:nvGrpSpPr>
        <p:grpSpPr>
          <a:xfrm>
            <a:off x="3157904" y="475912"/>
            <a:ext cx="14101396" cy="1869663"/>
            <a:chOff x="0" y="0"/>
            <a:chExt cx="3713948" cy="492421"/>
          </a:xfrm>
        </p:grpSpPr>
        <p:sp>
          <p:nvSpPr>
            <p:cNvPr id="8" name="Freeform 8"/>
            <p:cNvSpPr/>
            <p:nvPr/>
          </p:nvSpPr>
          <p:spPr>
            <a:xfrm>
              <a:off x="0" y="0"/>
              <a:ext cx="3713948" cy="492421"/>
            </a:xfrm>
            <a:custGeom>
              <a:avLst/>
              <a:gdLst/>
              <a:ahLst/>
              <a:cxnLst/>
              <a:rect l="l" t="t" r="r" b="b"/>
              <a:pathLst>
                <a:path w="3713948" h="492421">
                  <a:moveTo>
                    <a:pt x="9882" y="0"/>
                  </a:moveTo>
                  <a:lnTo>
                    <a:pt x="3704065" y="0"/>
                  </a:lnTo>
                  <a:cubicBezTo>
                    <a:pt x="3706687" y="0"/>
                    <a:pt x="3709200" y="1041"/>
                    <a:pt x="3711053" y="2894"/>
                  </a:cubicBezTo>
                  <a:cubicBezTo>
                    <a:pt x="3712907" y="4748"/>
                    <a:pt x="3713948" y="7261"/>
                    <a:pt x="3713948" y="9882"/>
                  </a:cubicBezTo>
                  <a:lnTo>
                    <a:pt x="3713948" y="482539"/>
                  </a:lnTo>
                  <a:cubicBezTo>
                    <a:pt x="3713948" y="485160"/>
                    <a:pt x="3712907" y="487674"/>
                    <a:pt x="3711053" y="489527"/>
                  </a:cubicBezTo>
                  <a:cubicBezTo>
                    <a:pt x="3709200" y="491380"/>
                    <a:pt x="3706687" y="492421"/>
                    <a:pt x="3704065" y="492421"/>
                  </a:cubicBezTo>
                  <a:lnTo>
                    <a:pt x="9882" y="492421"/>
                  </a:lnTo>
                  <a:cubicBezTo>
                    <a:pt x="7261" y="492421"/>
                    <a:pt x="4748" y="491380"/>
                    <a:pt x="2894" y="489527"/>
                  </a:cubicBezTo>
                  <a:cubicBezTo>
                    <a:pt x="1041" y="487674"/>
                    <a:pt x="0" y="485160"/>
                    <a:pt x="0" y="482539"/>
                  </a:cubicBezTo>
                  <a:lnTo>
                    <a:pt x="0" y="9882"/>
                  </a:lnTo>
                  <a:cubicBezTo>
                    <a:pt x="0" y="7261"/>
                    <a:pt x="1041" y="4748"/>
                    <a:pt x="2894" y="2894"/>
                  </a:cubicBezTo>
                  <a:cubicBezTo>
                    <a:pt x="4748" y="1041"/>
                    <a:pt x="7261" y="0"/>
                    <a:pt x="9882" y="0"/>
                  </a:cubicBezTo>
                  <a:close/>
                </a:path>
              </a:pathLst>
            </a:custGeom>
            <a:solidFill>
              <a:srgbClr val="BEDAE1"/>
            </a:solidFill>
          </p:spPr>
        </p:sp>
        <p:sp>
          <p:nvSpPr>
            <p:cNvPr id="9" name="TextBox 9"/>
            <p:cNvSpPr txBox="1"/>
            <p:nvPr/>
          </p:nvSpPr>
          <p:spPr>
            <a:xfrm>
              <a:off x="0" y="-38100"/>
              <a:ext cx="3713948" cy="53052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40416" y="0"/>
            <a:ext cx="3458429" cy="10287000"/>
            <a:chOff x="0" y="0"/>
            <a:chExt cx="4611238" cy="13716000"/>
          </a:xfrm>
        </p:grpSpPr>
        <p:sp>
          <p:nvSpPr>
            <p:cNvPr id="11" name="Freeform 11"/>
            <p:cNvSpPr/>
            <p:nvPr/>
          </p:nvSpPr>
          <p:spPr>
            <a:xfrm>
              <a:off x="0" y="9104762"/>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a:off x="0" y="4549395"/>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0" y="0"/>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4" name="Freeform 14"/>
          <p:cNvSpPr/>
          <p:nvPr/>
        </p:nvSpPr>
        <p:spPr>
          <a:xfrm rot="-3069701" flipV="1">
            <a:off x="6026236" y="6900237"/>
            <a:ext cx="1837068" cy="2028891"/>
          </a:xfrm>
          <a:custGeom>
            <a:avLst/>
            <a:gdLst/>
            <a:ahLst/>
            <a:cxnLst/>
            <a:rect l="l" t="t" r="r" b="b"/>
            <a:pathLst>
              <a:path w="1837068" h="2028891">
                <a:moveTo>
                  <a:pt x="0" y="2028891"/>
                </a:moveTo>
                <a:lnTo>
                  <a:pt x="1837068" y="2028891"/>
                </a:lnTo>
                <a:lnTo>
                  <a:pt x="1837068" y="0"/>
                </a:lnTo>
                <a:lnTo>
                  <a:pt x="0" y="0"/>
                </a:lnTo>
                <a:lnTo>
                  <a:pt x="0" y="2028891"/>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TextBox 15"/>
          <p:cNvSpPr txBox="1"/>
          <p:nvPr/>
        </p:nvSpPr>
        <p:spPr>
          <a:xfrm>
            <a:off x="4343934" y="784569"/>
            <a:ext cx="12062942" cy="1112393"/>
          </a:xfrm>
          <a:prstGeom prst="rect">
            <a:avLst/>
          </a:prstGeom>
        </p:spPr>
        <p:txBody>
          <a:bodyPr lIns="0" tIns="0" rIns="0" bIns="0" rtlCol="0" anchor="t">
            <a:spAutoFit/>
          </a:bodyPr>
          <a:lstStyle/>
          <a:p>
            <a:pPr algn="ctr">
              <a:lnSpc>
                <a:spcPts val="8976"/>
              </a:lnSpc>
            </a:pPr>
            <a:r>
              <a:rPr lang="en-US" sz="6800">
                <a:solidFill>
                  <a:srgbClr val="000000"/>
                </a:solidFill>
                <a:latin typeface="DejaVu Serif Bold"/>
                <a:ea typeface="DejaVu Serif Bold"/>
                <a:cs typeface="DejaVu Serif Bold"/>
                <a:sym typeface="DejaVu Serif Bold"/>
              </a:rPr>
              <a:t>Belenggu Kemerdekaan</a:t>
            </a:r>
          </a:p>
        </p:txBody>
      </p:sp>
      <p:sp>
        <p:nvSpPr>
          <p:cNvPr id="16" name="TextBox 16"/>
          <p:cNvSpPr txBox="1"/>
          <p:nvPr/>
        </p:nvSpPr>
        <p:spPr>
          <a:xfrm>
            <a:off x="8310976" y="7714567"/>
            <a:ext cx="9463119" cy="2836514"/>
          </a:xfrm>
          <a:prstGeom prst="rect">
            <a:avLst/>
          </a:prstGeom>
        </p:spPr>
        <p:txBody>
          <a:bodyPr lIns="0" tIns="0" rIns="0" bIns="0" rtlCol="0" anchor="t">
            <a:spAutoFit/>
          </a:bodyPr>
          <a:lstStyle/>
          <a:p>
            <a:pPr algn="r">
              <a:lnSpc>
                <a:spcPts val="3781"/>
              </a:lnSpc>
            </a:pPr>
            <a:r>
              <a:rPr lang="en-US" sz="2701">
                <a:solidFill>
                  <a:srgbClr val="EC704C"/>
                </a:solidFill>
                <a:latin typeface="TT Hoves Bold Italics"/>
                <a:ea typeface="TT Hoves Bold Italics"/>
                <a:cs typeface="TT Hoves Bold Italics"/>
                <a:sym typeface="TT Hoves Bold Italics"/>
              </a:rPr>
              <a:t>"... Dan siapakah yang lebih sesat daripada orang yang mengikuti hawa nafsunya dengan tidak mendapat petunjuk dari Allah sedikit pun. Sesungguhnya Allah tidak memberi petunjuk kepada orang-orang yang zalim". (Qs. Al-Qoshosh: [28]: 50).</a:t>
            </a:r>
          </a:p>
          <a:p>
            <a:pPr algn="r">
              <a:lnSpc>
                <a:spcPts val="3781"/>
              </a:lnSpc>
            </a:pPr>
            <a:endParaRPr lang="en-US" sz="2701">
              <a:solidFill>
                <a:srgbClr val="EC704C"/>
              </a:solidFill>
              <a:latin typeface="TT Hoves Bold Italics"/>
              <a:ea typeface="TT Hoves Bold Italics"/>
              <a:cs typeface="TT Hoves Bold Italics"/>
              <a:sym typeface="TT Hoves Bold Italics"/>
            </a:endParaRPr>
          </a:p>
        </p:txBody>
      </p:sp>
      <p:sp>
        <p:nvSpPr>
          <p:cNvPr id="17" name="TextBox 17"/>
          <p:cNvSpPr txBox="1"/>
          <p:nvPr/>
        </p:nvSpPr>
        <p:spPr>
          <a:xfrm>
            <a:off x="3157904" y="2802894"/>
            <a:ext cx="14101396" cy="1607154"/>
          </a:xfrm>
          <a:prstGeom prst="rect">
            <a:avLst/>
          </a:prstGeom>
        </p:spPr>
        <p:txBody>
          <a:bodyPr lIns="0" tIns="0" rIns="0" bIns="0" rtlCol="0" anchor="t">
            <a:spAutoFit/>
          </a:bodyPr>
          <a:lstStyle/>
          <a:p>
            <a:pPr algn="ctr">
              <a:lnSpc>
                <a:spcPts val="4341"/>
              </a:lnSpc>
            </a:pPr>
            <a:r>
              <a:rPr lang="en-US" sz="3101">
                <a:solidFill>
                  <a:srgbClr val="000000"/>
                </a:solidFill>
                <a:latin typeface="TT Hoves"/>
                <a:ea typeface="TT Hoves"/>
                <a:cs typeface="TT Hoves"/>
                <a:sym typeface="TT Hoves"/>
              </a:rPr>
              <a:t>Manusia yang terbelenggu dengan nafsu syahwat ragawai berorientasi pada materi – sebagaimana tercermin dalam ideologi materialisme (baik kapitalisme maupun komunisme) – cenderung hedonistik, serakah, rakus, dan merusak.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AFA"/>
        </a:solidFill>
        <a:effectLst/>
      </p:bgPr>
    </p:bg>
    <p:spTree>
      <p:nvGrpSpPr>
        <p:cNvPr id="1" name=""/>
        <p:cNvGrpSpPr/>
        <p:nvPr/>
      </p:nvGrpSpPr>
      <p:grpSpPr>
        <a:xfrm>
          <a:off x="0" y="0"/>
          <a:ext cx="0" cy="0"/>
          <a:chOff x="0" y="0"/>
          <a:chExt cx="0" cy="0"/>
        </a:xfrm>
      </p:grpSpPr>
      <p:grpSp>
        <p:nvGrpSpPr>
          <p:cNvPr id="2" name="Group 2"/>
          <p:cNvGrpSpPr/>
          <p:nvPr/>
        </p:nvGrpSpPr>
        <p:grpSpPr>
          <a:xfrm>
            <a:off x="-4628242" y="-1259322"/>
            <a:ext cx="26786259" cy="4114800"/>
            <a:chOff x="0" y="0"/>
            <a:chExt cx="35715012" cy="5486400"/>
          </a:xfrm>
        </p:grpSpPr>
        <p:sp>
          <p:nvSpPr>
            <p:cNvPr id="3" name="Freeform 3"/>
            <p:cNvSpPr/>
            <p:nvPr/>
          </p:nvSpPr>
          <p:spPr>
            <a:xfrm>
              <a:off x="6029709"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8128303"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5400000">
              <a:off x="12098594"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30228612"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5400000">
              <a:off x="24198903"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grpSp>
        <p:nvGrpSpPr>
          <p:cNvPr id="9" name="Group 9"/>
          <p:cNvGrpSpPr/>
          <p:nvPr/>
        </p:nvGrpSpPr>
        <p:grpSpPr>
          <a:xfrm>
            <a:off x="1028700" y="486725"/>
            <a:ext cx="16230600" cy="1747285"/>
            <a:chOff x="0" y="0"/>
            <a:chExt cx="4274726" cy="460190"/>
          </a:xfrm>
        </p:grpSpPr>
        <p:sp>
          <p:nvSpPr>
            <p:cNvPr id="10" name="Freeform 10"/>
            <p:cNvSpPr/>
            <p:nvPr/>
          </p:nvSpPr>
          <p:spPr>
            <a:xfrm>
              <a:off x="0" y="0"/>
              <a:ext cx="4274726" cy="460190"/>
            </a:xfrm>
            <a:custGeom>
              <a:avLst/>
              <a:gdLst/>
              <a:ahLst/>
              <a:cxnLst/>
              <a:rect l="l" t="t" r="r" b="b"/>
              <a:pathLst>
                <a:path w="4274726" h="460190">
                  <a:moveTo>
                    <a:pt x="20034" y="0"/>
                  </a:moveTo>
                  <a:lnTo>
                    <a:pt x="4254692" y="0"/>
                  </a:lnTo>
                  <a:cubicBezTo>
                    <a:pt x="4265756" y="0"/>
                    <a:pt x="4274726" y="8969"/>
                    <a:pt x="4274726" y="20034"/>
                  </a:cubicBezTo>
                  <a:lnTo>
                    <a:pt x="4274726" y="440156"/>
                  </a:lnTo>
                  <a:cubicBezTo>
                    <a:pt x="4274726" y="445470"/>
                    <a:pt x="4272615" y="450565"/>
                    <a:pt x="4268858" y="454323"/>
                  </a:cubicBezTo>
                  <a:cubicBezTo>
                    <a:pt x="4265101" y="458080"/>
                    <a:pt x="4260005" y="460190"/>
                    <a:pt x="4254692" y="460190"/>
                  </a:cubicBezTo>
                  <a:lnTo>
                    <a:pt x="20034" y="460190"/>
                  </a:lnTo>
                  <a:cubicBezTo>
                    <a:pt x="8969" y="460190"/>
                    <a:pt x="0" y="451221"/>
                    <a:pt x="0" y="440156"/>
                  </a:cubicBezTo>
                  <a:lnTo>
                    <a:pt x="0" y="20034"/>
                  </a:lnTo>
                  <a:cubicBezTo>
                    <a:pt x="0" y="8969"/>
                    <a:pt x="8969" y="0"/>
                    <a:pt x="20034" y="0"/>
                  </a:cubicBezTo>
                  <a:close/>
                </a:path>
              </a:pathLst>
            </a:custGeom>
            <a:solidFill>
              <a:srgbClr val="2A6350"/>
            </a:solidFill>
            <a:ln cap="rnd">
              <a:noFill/>
              <a:prstDash val="solid"/>
              <a:round/>
            </a:ln>
          </p:spPr>
        </p:sp>
        <p:sp>
          <p:nvSpPr>
            <p:cNvPr id="11" name="TextBox 11"/>
            <p:cNvSpPr txBox="1"/>
            <p:nvPr/>
          </p:nvSpPr>
          <p:spPr>
            <a:xfrm>
              <a:off x="0" y="-38100"/>
              <a:ext cx="4274726" cy="49829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965613" y="693303"/>
            <a:ext cx="14356774" cy="4814697"/>
          </a:xfrm>
          <a:prstGeom prst="rect">
            <a:avLst/>
          </a:prstGeom>
        </p:spPr>
        <p:txBody>
          <a:bodyPr lIns="0" tIns="0" rIns="0" bIns="0" rtlCol="0" anchor="t">
            <a:spAutoFit/>
          </a:bodyPr>
          <a:lstStyle/>
          <a:p>
            <a:pPr algn="ctr">
              <a:lnSpc>
                <a:spcPts val="9504"/>
              </a:lnSpc>
            </a:pPr>
            <a:r>
              <a:rPr lang="en-US" sz="7200">
                <a:solidFill>
                  <a:srgbClr val="FFFFFF"/>
                </a:solidFill>
                <a:latin typeface="DejaVu Serif Bold"/>
                <a:ea typeface="DejaVu Serif Bold"/>
                <a:cs typeface="DejaVu Serif Bold"/>
                <a:sym typeface="DejaVu Serif Bold"/>
              </a:rPr>
              <a:t>spiritual hunger in a age of planty.[1] </a:t>
            </a:r>
          </a:p>
          <a:p>
            <a:pPr algn="ctr">
              <a:lnSpc>
                <a:spcPts val="9504"/>
              </a:lnSpc>
            </a:pPr>
            <a:r>
              <a:rPr lang="en-US" sz="7200">
                <a:solidFill>
                  <a:srgbClr val="FFFFFF"/>
                </a:solidFill>
                <a:latin typeface="DejaVu Serif Bold"/>
                <a:ea typeface="DejaVu Serif Bold"/>
                <a:cs typeface="DejaVu Serif Bold"/>
                <a:sym typeface="DejaVu Serif Bold"/>
              </a:rPr>
              <a:t> .</a:t>
            </a:r>
          </a:p>
          <a:p>
            <a:pPr algn="ctr">
              <a:lnSpc>
                <a:spcPts val="9504"/>
              </a:lnSpc>
            </a:pPr>
            <a:endParaRPr lang="en-US" sz="7200">
              <a:solidFill>
                <a:srgbClr val="FFFFFF"/>
              </a:solidFill>
              <a:latin typeface="DejaVu Serif Bold"/>
              <a:ea typeface="DejaVu Serif Bold"/>
              <a:cs typeface="DejaVu Serif Bold"/>
              <a:sym typeface="DejaVu Serif Bold"/>
            </a:endParaRPr>
          </a:p>
        </p:txBody>
      </p:sp>
      <p:grpSp>
        <p:nvGrpSpPr>
          <p:cNvPr id="13" name="Group 13"/>
          <p:cNvGrpSpPr/>
          <p:nvPr/>
        </p:nvGrpSpPr>
        <p:grpSpPr>
          <a:xfrm>
            <a:off x="1232441" y="4986935"/>
            <a:ext cx="15823118" cy="3070270"/>
            <a:chOff x="0" y="0"/>
            <a:chExt cx="4167406" cy="808631"/>
          </a:xfrm>
        </p:grpSpPr>
        <p:sp>
          <p:nvSpPr>
            <p:cNvPr id="14" name="Freeform 14"/>
            <p:cNvSpPr/>
            <p:nvPr/>
          </p:nvSpPr>
          <p:spPr>
            <a:xfrm>
              <a:off x="0" y="0"/>
              <a:ext cx="4167406" cy="808631"/>
            </a:xfrm>
            <a:custGeom>
              <a:avLst/>
              <a:gdLst/>
              <a:ahLst/>
              <a:cxnLst/>
              <a:rect l="l" t="t" r="r" b="b"/>
              <a:pathLst>
                <a:path w="4167406" h="808631">
                  <a:moveTo>
                    <a:pt x="10764" y="0"/>
                  </a:moveTo>
                  <a:lnTo>
                    <a:pt x="4156642" y="0"/>
                  </a:lnTo>
                  <a:cubicBezTo>
                    <a:pt x="4159496" y="0"/>
                    <a:pt x="4162234" y="1134"/>
                    <a:pt x="4164253" y="3153"/>
                  </a:cubicBezTo>
                  <a:cubicBezTo>
                    <a:pt x="4166272" y="5171"/>
                    <a:pt x="4167406" y="7909"/>
                    <a:pt x="4167406" y="10764"/>
                  </a:cubicBezTo>
                  <a:lnTo>
                    <a:pt x="4167406" y="797867"/>
                  </a:lnTo>
                  <a:cubicBezTo>
                    <a:pt x="4167406" y="800721"/>
                    <a:pt x="4166272" y="803459"/>
                    <a:pt x="4164253" y="805478"/>
                  </a:cubicBezTo>
                  <a:cubicBezTo>
                    <a:pt x="4162234" y="807497"/>
                    <a:pt x="4159496" y="808631"/>
                    <a:pt x="4156642" y="808631"/>
                  </a:cubicBezTo>
                  <a:lnTo>
                    <a:pt x="10764" y="808631"/>
                  </a:lnTo>
                  <a:cubicBezTo>
                    <a:pt x="7909" y="808631"/>
                    <a:pt x="5171" y="807497"/>
                    <a:pt x="3153" y="805478"/>
                  </a:cubicBezTo>
                  <a:cubicBezTo>
                    <a:pt x="1134" y="803459"/>
                    <a:pt x="0" y="800721"/>
                    <a:pt x="0" y="797867"/>
                  </a:cubicBezTo>
                  <a:lnTo>
                    <a:pt x="0" y="10764"/>
                  </a:lnTo>
                  <a:cubicBezTo>
                    <a:pt x="0" y="7909"/>
                    <a:pt x="1134" y="5171"/>
                    <a:pt x="3153" y="3153"/>
                  </a:cubicBezTo>
                  <a:cubicBezTo>
                    <a:pt x="5171" y="1134"/>
                    <a:pt x="7909" y="0"/>
                    <a:pt x="10764" y="0"/>
                  </a:cubicBezTo>
                  <a:close/>
                </a:path>
              </a:pathLst>
            </a:custGeom>
            <a:solidFill>
              <a:srgbClr val="F1D087"/>
            </a:solidFill>
            <a:ln cap="rnd">
              <a:noFill/>
              <a:prstDash val="solid"/>
              <a:round/>
            </a:ln>
          </p:spPr>
        </p:sp>
        <p:sp>
          <p:nvSpPr>
            <p:cNvPr id="15" name="TextBox 15"/>
            <p:cNvSpPr txBox="1"/>
            <p:nvPr/>
          </p:nvSpPr>
          <p:spPr>
            <a:xfrm>
              <a:off x="0" y="-38100"/>
              <a:ext cx="4167406" cy="846731"/>
            </a:xfrm>
            <a:prstGeom prst="rect">
              <a:avLst/>
            </a:prstGeom>
          </p:spPr>
          <p:txBody>
            <a:bodyPr lIns="50800" tIns="50800" rIns="50800" bIns="50800" rtlCol="0" anchor="ctr"/>
            <a:lstStyle/>
            <a:p>
              <a:pPr algn="just">
                <a:lnSpc>
                  <a:spcPts val="2659"/>
                </a:lnSpc>
                <a:spcBef>
                  <a:spcPct val="0"/>
                </a:spcBef>
              </a:pPr>
              <a:endParaRPr/>
            </a:p>
          </p:txBody>
        </p:sp>
      </p:grpSp>
      <p:sp>
        <p:nvSpPr>
          <p:cNvPr id="16" name="TextBox 16"/>
          <p:cNvSpPr txBox="1"/>
          <p:nvPr/>
        </p:nvSpPr>
        <p:spPr>
          <a:xfrm>
            <a:off x="1497157" y="4948835"/>
            <a:ext cx="15293687" cy="2929224"/>
          </a:xfrm>
          <a:prstGeom prst="rect">
            <a:avLst/>
          </a:prstGeom>
        </p:spPr>
        <p:txBody>
          <a:bodyPr lIns="0" tIns="0" rIns="0" bIns="0" rtlCol="0" anchor="t">
            <a:spAutoFit/>
          </a:bodyPr>
          <a:lstStyle/>
          <a:p>
            <a:pPr algn="l">
              <a:lnSpc>
                <a:spcPts val="2661"/>
              </a:lnSpc>
            </a:pPr>
            <a:endParaRPr/>
          </a:p>
          <a:p>
            <a:pPr marL="799089" lvl="1" indent="-399544" algn="l">
              <a:lnSpc>
                <a:spcPts val="5181"/>
              </a:lnSpc>
              <a:buFont typeface="Arial"/>
              <a:buChar char="•"/>
            </a:pPr>
            <a:r>
              <a:rPr lang="en-US" sz="3701">
                <a:solidFill>
                  <a:srgbClr val="000000"/>
                </a:solidFill>
                <a:latin typeface="TT Hoves"/>
                <a:ea typeface="TT Hoves"/>
                <a:cs typeface="TT Hoves"/>
                <a:sym typeface="TT Hoves"/>
              </a:rPr>
              <a:t>Ketika memperoleh penambahan kekayaan, mereka juga menaikkan ekspektasinya (bermewah-mewah),</a:t>
            </a:r>
          </a:p>
          <a:p>
            <a:pPr marL="799089" lvl="1" indent="-399544" algn="l">
              <a:lnSpc>
                <a:spcPts val="5181"/>
              </a:lnSpc>
              <a:buFont typeface="Arial"/>
              <a:buChar char="•"/>
            </a:pPr>
            <a:r>
              <a:rPr lang="en-US" sz="3701">
                <a:solidFill>
                  <a:srgbClr val="000000"/>
                </a:solidFill>
                <a:latin typeface="TT Hoves"/>
                <a:ea typeface="TT Hoves"/>
                <a:cs typeface="TT Hoves"/>
                <a:sym typeface="TT Hoves"/>
              </a:rPr>
              <a:t>Hedonic treadmill atau kesenangan yang tidak terpuaskan </a:t>
            </a:r>
          </a:p>
          <a:p>
            <a:pPr marL="799089" lvl="1" indent="-399544" algn="l">
              <a:lnSpc>
                <a:spcPts val="5181"/>
              </a:lnSpc>
              <a:buFont typeface="Arial"/>
              <a:buChar char="•"/>
            </a:pPr>
            <a:r>
              <a:rPr lang="en-US" sz="3701">
                <a:solidFill>
                  <a:srgbClr val="000000"/>
                </a:solidFill>
                <a:latin typeface="TT Hoves"/>
                <a:ea typeface="TT Hoves"/>
                <a:cs typeface="TT Hoves"/>
                <a:sym typeface="TT Hoves"/>
              </a:rPr>
              <a:t>Pandangan hidup materialistis </a:t>
            </a:r>
          </a:p>
        </p:txBody>
      </p:sp>
      <p:sp>
        <p:nvSpPr>
          <p:cNvPr id="17" name="TextBox 17"/>
          <p:cNvSpPr txBox="1"/>
          <p:nvPr/>
        </p:nvSpPr>
        <p:spPr>
          <a:xfrm>
            <a:off x="1028700" y="3541070"/>
            <a:ext cx="16282677" cy="1144874"/>
          </a:xfrm>
          <a:prstGeom prst="rect">
            <a:avLst/>
          </a:prstGeom>
        </p:spPr>
        <p:txBody>
          <a:bodyPr lIns="0" tIns="0" rIns="0" bIns="0" rtlCol="0" anchor="t">
            <a:spAutoFit/>
          </a:bodyPr>
          <a:lstStyle/>
          <a:p>
            <a:pPr algn="l">
              <a:lnSpc>
                <a:spcPts val="4621"/>
              </a:lnSpc>
            </a:pPr>
            <a:r>
              <a:rPr lang="en-US" sz="3301">
                <a:solidFill>
                  <a:srgbClr val="000000"/>
                </a:solidFill>
                <a:latin typeface="TT Hoves"/>
                <a:ea typeface="TT Hoves"/>
                <a:cs typeface="TT Hoves"/>
                <a:sym typeface="TT Hoves"/>
              </a:rPr>
              <a:t>Kesibukan bisnis merenggut kehidupan pribadi mereka. Mereka menjadi workaholics, sehingga melupakan keluarga, masyarakat, dan Tuhan mereka, Menurut  David Myers: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AFA"/>
        </a:solidFill>
        <a:effectLst/>
      </p:bgPr>
    </p:bg>
    <p:spTree>
      <p:nvGrpSpPr>
        <p:cNvPr id="1" name=""/>
        <p:cNvGrpSpPr/>
        <p:nvPr/>
      </p:nvGrpSpPr>
      <p:grpSpPr>
        <a:xfrm>
          <a:off x="0" y="0"/>
          <a:ext cx="0" cy="0"/>
          <a:chOff x="0" y="0"/>
          <a:chExt cx="0" cy="0"/>
        </a:xfrm>
      </p:grpSpPr>
      <p:grpSp>
        <p:nvGrpSpPr>
          <p:cNvPr id="2" name="Group 2"/>
          <p:cNvGrpSpPr/>
          <p:nvPr/>
        </p:nvGrpSpPr>
        <p:grpSpPr>
          <a:xfrm>
            <a:off x="1697057" y="686457"/>
            <a:ext cx="15562243" cy="1968441"/>
            <a:chOff x="0" y="0"/>
            <a:chExt cx="4098698" cy="518437"/>
          </a:xfrm>
        </p:grpSpPr>
        <p:sp>
          <p:nvSpPr>
            <p:cNvPr id="3" name="Freeform 3"/>
            <p:cNvSpPr/>
            <p:nvPr/>
          </p:nvSpPr>
          <p:spPr>
            <a:xfrm>
              <a:off x="0" y="0"/>
              <a:ext cx="4098697" cy="518437"/>
            </a:xfrm>
            <a:custGeom>
              <a:avLst/>
              <a:gdLst/>
              <a:ahLst/>
              <a:cxnLst/>
              <a:rect l="l" t="t" r="r" b="b"/>
              <a:pathLst>
                <a:path w="4098697" h="518437">
                  <a:moveTo>
                    <a:pt x="11442" y="0"/>
                  </a:moveTo>
                  <a:lnTo>
                    <a:pt x="4087256" y="0"/>
                  </a:lnTo>
                  <a:cubicBezTo>
                    <a:pt x="4090290" y="0"/>
                    <a:pt x="4093201" y="1205"/>
                    <a:pt x="4095346" y="3351"/>
                  </a:cubicBezTo>
                  <a:cubicBezTo>
                    <a:pt x="4097492" y="5497"/>
                    <a:pt x="4098697" y="8407"/>
                    <a:pt x="4098697" y="11442"/>
                  </a:cubicBezTo>
                  <a:lnTo>
                    <a:pt x="4098697" y="506995"/>
                  </a:lnTo>
                  <a:cubicBezTo>
                    <a:pt x="4098697" y="510030"/>
                    <a:pt x="4097492" y="512940"/>
                    <a:pt x="4095346" y="515086"/>
                  </a:cubicBezTo>
                  <a:cubicBezTo>
                    <a:pt x="4093201" y="517232"/>
                    <a:pt x="4090290" y="518437"/>
                    <a:pt x="4087256" y="518437"/>
                  </a:cubicBezTo>
                  <a:lnTo>
                    <a:pt x="11442" y="518437"/>
                  </a:lnTo>
                  <a:cubicBezTo>
                    <a:pt x="8407" y="518437"/>
                    <a:pt x="5497" y="517232"/>
                    <a:pt x="3351" y="515086"/>
                  </a:cubicBezTo>
                  <a:cubicBezTo>
                    <a:pt x="1205" y="512940"/>
                    <a:pt x="0" y="510030"/>
                    <a:pt x="0" y="506995"/>
                  </a:cubicBezTo>
                  <a:lnTo>
                    <a:pt x="0" y="11442"/>
                  </a:lnTo>
                  <a:cubicBezTo>
                    <a:pt x="0" y="8407"/>
                    <a:pt x="1205" y="5497"/>
                    <a:pt x="3351" y="3351"/>
                  </a:cubicBezTo>
                  <a:cubicBezTo>
                    <a:pt x="5497" y="1205"/>
                    <a:pt x="8407" y="0"/>
                    <a:pt x="11442" y="0"/>
                  </a:cubicBezTo>
                  <a:close/>
                </a:path>
              </a:pathLst>
            </a:custGeom>
            <a:solidFill>
              <a:srgbClr val="BEDAE1"/>
            </a:solidFill>
            <a:ln cap="rnd">
              <a:noFill/>
              <a:prstDash val="solid"/>
              <a:round/>
            </a:ln>
          </p:spPr>
        </p:sp>
        <p:sp>
          <p:nvSpPr>
            <p:cNvPr id="4" name="TextBox 4"/>
            <p:cNvSpPr txBox="1"/>
            <p:nvPr/>
          </p:nvSpPr>
          <p:spPr>
            <a:xfrm>
              <a:off x="0" y="-38100"/>
              <a:ext cx="4098698" cy="55653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429991" y="9422055"/>
            <a:ext cx="21717991" cy="2714749"/>
            <a:chOff x="0" y="0"/>
            <a:chExt cx="28957321" cy="3619665"/>
          </a:xfrm>
        </p:grpSpPr>
        <p:sp>
          <p:nvSpPr>
            <p:cNvPr id="6" name="Freeform 6"/>
            <p:cNvSpPr/>
            <p:nvPr/>
          </p:nvSpPr>
          <p:spPr>
            <a:xfrm>
              <a:off x="0" y="0"/>
              <a:ext cx="3619665" cy="3619665"/>
            </a:xfrm>
            <a:custGeom>
              <a:avLst/>
              <a:gdLst/>
              <a:ahLst/>
              <a:cxnLst/>
              <a:rect l="l" t="t" r="r" b="b"/>
              <a:pathLst>
                <a:path w="3619665" h="3619665">
                  <a:moveTo>
                    <a:pt x="0" y="0"/>
                  </a:moveTo>
                  <a:lnTo>
                    <a:pt x="3619665" y="0"/>
                  </a:lnTo>
                  <a:lnTo>
                    <a:pt x="3619665" y="3619665"/>
                  </a:lnTo>
                  <a:lnTo>
                    <a:pt x="0" y="36196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3619665" y="0"/>
              <a:ext cx="3619665" cy="3619665"/>
            </a:xfrm>
            <a:custGeom>
              <a:avLst/>
              <a:gdLst/>
              <a:ahLst/>
              <a:cxnLst/>
              <a:rect l="l" t="t" r="r" b="b"/>
              <a:pathLst>
                <a:path w="3619665" h="3619665">
                  <a:moveTo>
                    <a:pt x="0" y="0"/>
                  </a:moveTo>
                  <a:lnTo>
                    <a:pt x="3619665" y="0"/>
                  </a:lnTo>
                  <a:lnTo>
                    <a:pt x="3619665" y="3619665"/>
                  </a:lnTo>
                  <a:lnTo>
                    <a:pt x="0" y="36196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7239330" y="0"/>
              <a:ext cx="3619665" cy="3619665"/>
            </a:xfrm>
            <a:custGeom>
              <a:avLst/>
              <a:gdLst/>
              <a:ahLst/>
              <a:cxnLst/>
              <a:rect l="l" t="t" r="r" b="b"/>
              <a:pathLst>
                <a:path w="3619665" h="3619665">
                  <a:moveTo>
                    <a:pt x="0" y="0"/>
                  </a:moveTo>
                  <a:lnTo>
                    <a:pt x="3619665" y="0"/>
                  </a:lnTo>
                  <a:lnTo>
                    <a:pt x="3619665" y="3619665"/>
                  </a:lnTo>
                  <a:lnTo>
                    <a:pt x="0" y="36196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0858995" y="0"/>
              <a:ext cx="3619665" cy="3619665"/>
            </a:xfrm>
            <a:custGeom>
              <a:avLst/>
              <a:gdLst/>
              <a:ahLst/>
              <a:cxnLst/>
              <a:rect l="l" t="t" r="r" b="b"/>
              <a:pathLst>
                <a:path w="3619665" h="3619665">
                  <a:moveTo>
                    <a:pt x="0" y="0"/>
                  </a:moveTo>
                  <a:lnTo>
                    <a:pt x="3619665" y="0"/>
                  </a:lnTo>
                  <a:lnTo>
                    <a:pt x="3619665" y="3619665"/>
                  </a:lnTo>
                  <a:lnTo>
                    <a:pt x="0" y="36196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a:off x="14478660" y="0"/>
              <a:ext cx="3619665" cy="3619665"/>
            </a:xfrm>
            <a:custGeom>
              <a:avLst/>
              <a:gdLst/>
              <a:ahLst/>
              <a:cxnLst/>
              <a:rect l="l" t="t" r="r" b="b"/>
              <a:pathLst>
                <a:path w="3619665" h="3619665">
                  <a:moveTo>
                    <a:pt x="0" y="0"/>
                  </a:moveTo>
                  <a:lnTo>
                    <a:pt x="3619666" y="0"/>
                  </a:lnTo>
                  <a:lnTo>
                    <a:pt x="3619666" y="3619665"/>
                  </a:lnTo>
                  <a:lnTo>
                    <a:pt x="0" y="36196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Freeform 11"/>
            <p:cNvSpPr/>
            <p:nvPr/>
          </p:nvSpPr>
          <p:spPr>
            <a:xfrm>
              <a:off x="18098326" y="0"/>
              <a:ext cx="3619665" cy="3619665"/>
            </a:xfrm>
            <a:custGeom>
              <a:avLst/>
              <a:gdLst/>
              <a:ahLst/>
              <a:cxnLst/>
              <a:rect l="l" t="t" r="r" b="b"/>
              <a:pathLst>
                <a:path w="3619665" h="3619665">
                  <a:moveTo>
                    <a:pt x="0" y="0"/>
                  </a:moveTo>
                  <a:lnTo>
                    <a:pt x="3619665" y="0"/>
                  </a:lnTo>
                  <a:lnTo>
                    <a:pt x="3619665" y="3619665"/>
                  </a:lnTo>
                  <a:lnTo>
                    <a:pt x="0" y="36196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a:off x="21717991" y="0"/>
              <a:ext cx="3619665" cy="3619665"/>
            </a:xfrm>
            <a:custGeom>
              <a:avLst/>
              <a:gdLst/>
              <a:ahLst/>
              <a:cxnLst/>
              <a:rect l="l" t="t" r="r" b="b"/>
              <a:pathLst>
                <a:path w="3619665" h="3619665">
                  <a:moveTo>
                    <a:pt x="0" y="0"/>
                  </a:moveTo>
                  <a:lnTo>
                    <a:pt x="3619665" y="0"/>
                  </a:lnTo>
                  <a:lnTo>
                    <a:pt x="3619665" y="3619665"/>
                  </a:lnTo>
                  <a:lnTo>
                    <a:pt x="0" y="36196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25337656" y="0"/>
              <a:ext cx="3619665" cy="3619665"/>
            </a:xfrm>
            <a:custGeom>
              <a:avLst/>
              <a:gdLst/>
              <a:ahLst/>
              <a:cxnLst/>
              <a:rect l="l" t="t" r="r" b="b"/>
              <a:pathLst>
                <a:path w="3619665" h="3619665">
                  <a:moveTo>
                    <a:pt x="0" y="0"/>
                  </a:moveTo>
                  <a:lnTo>
                    <a:pt x="3619665" y="0"/>
                  </a:lnTo>
                  <a:lnTo>
                    <a:pt x="3619665" y="3619665"/>
                  </a:lnTo>
                  <a:lnTo>
                    <a:pt x="0" y="361966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grpSp>
        <p:nvGrpSpPr>
          <p:cNvPr id="14" name="Group 14"/>
          <p:cNvGrpSpPr/>
          <p:nvPr/>
        </p:nvGrpSpPr>
        <p:grpSpPr>
          <a:xfrm>
            <a:off x="1697057" y="5527806"/>
            <a:ext cx="15562243" cy="2514699"/>
            <a:chOff x="0" y="0"/>
            <a:chExt cx="4098698" cy="662308"/>
          </a:xfrm>
        </p:grpSpPr>
        <p:sp>
          <p:nvSpPr>
            <p:cNvPr id="15" name="Freeform 15"/>
            <p:cNvSpPr/>
            <p:nvPr/>
          </p:nvSpPr>
          <p:spPr>
            <a:xfrm>
              <a:off x="0" y="0"/>
              <a:ext cx="4098697" cy="662308"/>
            </a:xfrm>
            <a:custGeom>
              <a:avLst/>
              <a:gdLst/>
              <a:ahLst/>
              <a:cxnLst/>
              <a:rect l="l" t="t" r="r" b="b"/>
              <a:pathLst>
                <a:path w="4098697" h="662308">
                  <a:moveTo>
                    <a:pt x="11442" y="0"/>
                  </a:moveTo>
                  <a:lnTo>
                    <a:pt x="4087256" y="0"/>
                  </a:lnTo>
                  <a:cubicBezTo>
                    <a:pt x="4090290" y="0"/>
                    <a:pt x="4093201" y="1205"/>
                    <a:pt x="4095346" y="3351"/>
                  </a:cubicBezTo>
                  <a:cubicBezTo>
                    <a:pt x="4097492" y="5497"/>
                    <a:pt x="4098697" y="8407"/>
                    <a:pt x="4098697" y="11442"/>
                  </a:cubicBezTo>
                  <a:lnTo>
                    <a:pt x="4098697" y="650866"/>
                  </a:lnTo>
                  <a:cubicBezTo>
                    <a:pt x="4098697" y="653900"/>
                    <a:pt x="4097492" y="656811"/>
                    <a:pt x="4095346" y="658956"/>
                  </a:cubicBezTo>
                  <a:cubicBezTo>
                    <a:pt x="4093201" y="661102"/>
                    <a:pt x="4090290" y="662308"/>
                    <a:pt x="4087256" y="662308"/>
                  </a:cubicBezTo>
                  <a:lnTo>
                    <a:pt x="11442" y="662308"/>
                  </a:lnTo>
                  <a:cubicBezTo>
                    <a:pt x="8407" y="662308"/>
                    <a:pt x="5497" y="661102"/>
                    <a:pt x="3351" y="658956"/>
                  </a:cubicBezTo>
                  <a:cubicBezTo>
                    <a:pt x="1205" y="656811"/>
                    <a:pt x="0" y="653900"/>
                    <a:pt x="0" y="650866"/>
                  </a:cubicBezTo>
                  <a:lnTo>
                    <a:pt x="0" y="11442"/>
                  </a:lnTo>
                  <a:cubicBezTo>
                    <a:pt x="0" y="8407"/>
                    <a:pt x="1205" y="5497"/>
                    <a:pt x="3351" y="3351"/>
                  </a:cubicBezTo>
                  <a:cubicBezTo>
                    <a:pt x="5497" y="1205"/>
                    <a:pt x="8407" y="0"/>
                    <a:pt x="11442" y="0"/>
                  </a:cubicBezTo>
                  <a:close/>
                </a:path>
              </a:pathLst>
            </a:custGeom>
            <a:solidFill>
              <a:srgbClr val="F1D087">
                <a:alpha val="43922"/>
              </a:srgbClr>
            </a:solidFill>
            <a:ln cap="rnd">
              <a:noFill/>
              <a:prstDash val="solid"/>
              <a:round/>
            </a:ln>
          </p:spPr>
        </p:sp>
        <p:sp>
          <p:nvSpPr>
            <p:cNvPr id="16" name="TextBox 16"/>
            <p:cNvSpPr txBox="1"/>
            <p:nvPr/>
          </p:nvSpPr>
          <p:spPr>
            <a:xfrm>
              <a:off x="0" y="-38100"/>
              <a:ext cx="4098698" cy="700408"/>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2149490" y="746540"/>
            <a:ext cx="14657377" cy="1638300"/>
          </a:xfrm>
          <a:prstGeom prst="rect">
            <a:avLst/>
          </a:prstGeom>
        </p:spPr>
        <p:txBody>
          <a:bodyPr lIns="0" tIns="0" rIns="0" bIns="0" rtlCol="0" anchor="t">
            <a:spAutoFit/>
          </a:bodyPr>
          <a:lstStyle/>
          <a:p>
            <a:pPr algn="ctr">
              <a:lnSpc>
                <a:spcPts val="3299"/>
              </a:lnSpc>
            </a:pPr>
            <a:r>
              <a:rPr lang="en-US" sz="2499">
                <a:solidFill>
                  <a:srgbClr val="000000"/>
                </a:solidFill>
                <a:latin typeface="DejaVu Serif Bold"/>
                <a:ea typeface="DejaVu Serif Bold"/>
                <a:cs typeface="DejaVu Serif Bold"/>
                <a:sym typeface="DejaVu Serif Bold"/>
              </a:rPr>
              <a:t>Kemerdekaan adalah hasil dari perjuangan melawan kepentingan syahwat pribadi (jihad bin nafs). Mensucikan diri (tazkiyatun nafs) dari kepentingan pribadi atau golongan dengan mengutamakan kepentingan umum, berorientasi pada pelayanan, dan pengabdian kepada Tuhan. </a:t>
            </a:r>
          </a:p>
        </p:txBody>
      </p:sp>
      <p:sp>
        <p:nvSpPr>
          <p:cNvPr id="18" name="TextBox 18"/>
          <p:cNvSpPr txBox="1"/>
          <p:nvPr/>
        </p:nvSpPr>
        <p:spPr>
          <a:xfrm>
            <a:off x="3140942" y="3324386"/>
            <a:ext cx="12006115" cy="962631"/>
          </a:xfrm>
          <a:prstGeom prst="rect">
            <a:avLst/>
          </a:prstGeom>
        </p:spPr>
        <p:txBody>
          <a:bodyPr lIns="0" tIns="0" rIns="0" bIns="0" rtlCol="0" anchor="t">
            <a:spAutoFit/>
          </a:bodyPr>
          <a:lstStyle/>
          <a:p>
            <a:pPr algn="ctr">
              <a:lnSpc>
                <a:spcPts val="7841"/>
              </a:lnSpc>
            </a:pPr>
            <a:r>
              <a:rPr lang="en-US" sz="5601">
                <a:solidFill>
                  <a:srgbClr val="000000"/>
                </a:solidFill>
                <a:latin typeface="TT Hoves"/>
                <a:ea typeface="TT Hoves"/>
                <a:cs typeface="TT Hoves"/>
                <a:sym typeface="TT Hoves"/>
              </a:rPr>
              <a:t>“olah hati” dan “olah rasa”. </a:t>
            </a:r>
          </a:p>
        </p:txBody>
      </p:sp>
      <p:sp>
        <p:nvSpPr>
          <p:cNvPr id="19" name="TextBox 19"/>
          <p:cNvSpPr txBox="1"/>
          <p:nvPr/>
        </p:nvSpPr>
        <p:spPr>
          <a:xfrm>
            <a:off x="2149490" y="5598356"/>
            <a:ext cx="14657377" cy="2306924"/>
          </a:xfrm>
          <a:prstGeom prst="rect">
            <a:avLst/>
          </a:prstGeom>
        </p:spPr>
        <p:txBody>
          <a:bodyPr lIns="0" tIns="0" rIns="0" bIns="0" rtlCol="0" anchor="t">
            <a:spAutoFit/>
          </a:bodyPr>
          <a:lstStyle/>
          <a:p>
            <a:pPr algn="just">
              <a:lnSpc>
                <a:spcPts val="4621"/>
              </a:lnSpc>
            </a:pPr>
            <a:r>
              <a:rPr lang="en-US" sz="3301">
                <a:solidFill>
                  <a:srgbClr val="E05142"/>
                </a:solidFill>
                <a:latin typeface="TT Hoves Bold"/>
                <a:ea typeface="TT Hoves Bold"/>
                <a:cs typeface="TT Hoves Bold"/>
                <a:sym typeface="TT Hoves Bold"/>
              </a:rPr>
              <a:t>Hati dibersihkan dengan membiasakan ibadah, sholat lima waktu, tahajjud dan shalat dhuha, puasa Ramadahan, puasa senin-kamis dan ayyamul bidh, tadarus dan tadabbur al-Qur’an; wirid, zikir dan doa; ziarah, khalwat, dan mengingat mati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D087"/>
        </a:solidFill>
        <a:effectLst/>
      </p:bgPr>
    </p:bg>
    <p:spTree>
      <p:nvGrpSpPr>
        <p:cNvPr id="1" name=""/>
        <p:cNvGrpSpPr/>
        <p:nvPr/>
      </p:nvGrpSpPr>
      <p:grpSpPr>
        <a:xfrm>
          <a:off x="0" y="0"/>
          <a:ext cx="0" cy="0"/>
          <a:chOff x="0" y="0"/>
          <a:chExt cx="0" cy="0"/>
        </a:xfrm>
      </p:grpSpPr>
      <p:grpSp>
        <p:nvGrpSpPr>
          <p:cNvPr id="2" name="Group 2"/>
          <p:cNvGrpSpPr/>
          <p:nvPr/>
        </p:nvGrpSpPr>
        <p:grpSpPr>
          <a:xfrm>
            <a:off x="735623" y="962025"/>
            <a:ext cx="16816754" cy="8637310"/>
            <a:chOff x="0" y="0"/>
            <a:chExt cx="4429104" cy="2274847"/>
          </a:xfrm>
        </p:grpSpPr>
        <p:sp>
          <p:nvSpPr>
            <p:cNvPr id="3" name="Freeform 3"/>
            <p:cNvSpPr/>
            <p:nvPr/>
          </p:nvSpPr>
          <p:spPr>
            <a:xfrm>
              <a:off x="0" y="0"/>
              <a:ext cx="4429104" cy="2274847"/>
            </a:xfrm>
            <a:custGeom>
              <a:avLst/>
              <a:gdLst/>
              <a:ahLst/>
              <a:cxnLst/>
              <a:rect l="l" t="t" r="r" b="b"/>
              <a:pathLst>
                <a:path w="4429104" h="2274847">
                  <a:moveTo>
                    <a:pt x="13351" y="0"/>
                  </a:moveTo>
                  <a:lnTo>
                    <a:pt x="4415753" y="0"/>
                  </a:lnTo>
                  <a:cubicBezTo>
                    <a:pt x="4423127" y="0"/>
                    <a:pt x="4429104" y="5977"/>
                    <a:pt x="4429104" y="13351"/>
                  </a:cubicBezTo>
                  <a:lnTo>
                    <a:pt x="4429104" y="2261496"/>
                  </a:lnTo>
                  <a:cubicBezTo>
                    <a:pt x="4429104" y="2268870"/>
                    <a:pt x="4423127" y="2274847"/>
                    <a:pt x="4415753" y="2274847"/>
                  </a:cubicBezTo>
                  <a:lnTo>
                    <a:pt x="13351" y="2274847"/>
                  </a:lnTo>
                  <a:cubicBezTo>
                    <a:pt x="5977" y="2274847"/>
                    <a:pt x="0" y="2268870"/>
                    <a:pt x="0" y="2261496"/>
                  </a:cubicBezTo>
                  <a:lnTo>
                    <a:pt x="0" y="13351"/>
                  </a:lnTo>
                  <a:cubicBezTo>
                    <a:pt x="0" y="5977"/>
                    <a:pt x="5977" y="0"/>
                    <a:pt x="13351" y="0"/>
                  </a:cubicBezTo>
                  <a:close/>
                </a:path>
              </a:pathLst>
            </a:custGeom>
            <a:solidFill>
              <a:srgbClr val="FFFFFF"/>
            </a:solidFill>
          </p:spPr>
        </p:sp>
        <p:sp>
          <p:nvSpPr>
            <p:cNvPr id="4" name="TextBox 4"/>
            <p:cNvSpPr txBox="1"/>
            <p:nvPr/>
          </p:nvSpPr>
          <p:spPr>
            <a:xfrm>
              <a:off x="0" y="-38100"/>
              <a:ext cx="4429104" cy="231294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872868" y="419100"/>
            <a:ext cx="8542264" cy="1683202"/>
            <a:chOff x="0" y="0"/>
            <a:chExt cx="2631073" cy="518437"/>
          </a:xfrm>
        </p:grpSpPr>
        <p:sp>
          <p:nvSpPr>
            <p:cNvPr id="6" name="Freeform 6"/>
            <p:cNvSpPr/>
            <p:nvPr/>
          </p:nvSpPr>
          <p:spPr>
            <a:xfrm>
              <a:off x="0" y="0"/>
              <a:ext cx="2631073" cy="518437"/>
            </a:xfrm>
            <a:custGeom>
              <a:avLst/>
              <a:gdLst/>
              <a:ahLst/>
              <a:cxnLst/>
              <a:rect l="l" t="t" r="r" b="b"/>
              <a:pathLst>
                <a:path w="2631073" h="518437">
                  <a:moveTo>
                    <a:pt x="20845" y="0"/>
                  </a:moveTo>
                  <a:lnTo>
                    <a:pt x="2610228" y="0"/>
                  </a:lnTo>
                  <a:cubicBezTo>
                    <a:pt x="2621740" y="0"/>
                    <a:pt x="2631073" y="9333"/>
                    <a:pt x="2631073" y="20845"/>
                  </a:cubicBezTo>
                  <a:lnTo>
                    <a:pt x="2631073" y="497592"/>
                  </a:lnTo>
                  <a:cubicBezTo>
                    <a:pt x="2631073" y="503121"/>
                    <a:pt x="2628877" y="508423"/>
                    <a:pt x="2624967" y="512332"/>
                  </a:cubicBezTo>
                  <a:cubicBezTo>
                    <a:pt x="2621058" y="516241"/>
                    <a:pt x="2615756" y="518437"/>
                    <a:pt x="2610228" y="518437"/>
                  </a:cubicBezTo>
                  <a:lnTo>
                    <a:pt x="20845" y="518437"/>
                  </a:lnTo>
                  <a:cubicBezTo>
                    <a:pt x="9333" y="518437"/>
                    <a:pt x="0" y="509104"/>
                    <a:pt x="0" y="497592"/>
                  </a:cubicBezTo>
                  <a:lnTo>
                    <a:pt x="0" y="20845"/>
                  </a:lnTo>
                  <a:cubicBezTo>
                    <a:pt x="0" y="9333"/>
                    <a:pt x="9333" y="0"/>
                    <a:pt x="20845" y="0"/>
                  </a:cubicBezTo>
                  <a:close/>
                </a:path>
              </a:pathLst>
            </a:custGeom>
            <a:solidFill>
              <a:srgbClr val="2A6350"/>
            </a:solidFill>
            <a:ln cap="rnd">
              <a:noFill/>
              <a:prstDash val="solid"/>
              <a:round/>
            </a:ln>
          </p:spPr>
        </p:sp>
        <p:sp>
          <p:nvSpPr>
            <p:cNvPr id="7" name="TextBox 7"/>
            <p:cNvSpPr txBox="1"/>
            <p:nvPr/>
          </p:nvSpPr>
          <p:spPr>
            <a:xfrm>
              <a:off x="0" y="-38100"/>
              <a:ext cx="2631073" cy="55653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5146852" y="634953"/>
            <a:ext cx="8011087" cy="2082648"/>
          </a:xfrm>
          <a:prstGeom prst="rect">
            <a:avLst/>
          </a:prstGeom>
        </p:spPr>
        <p:txBody>
          <a:bodyPr lIns="0" tIns="0" rIns="0" bIns="0" rtlCol="0" anchor="t">
            <a:spAutoFit/>
          </a:bodyPr>
          <a:lstStyle/>
          <a:p>
            <a:pPr algn="ctr">
              <a:lnSpc>
                <a:spcPts val="8263"/>
              </a:lnSpc>
            </a:pPr>
            <a:r>
              <a:rPr lang="en-US" sz="6259">
                <a:solidFill>
                  <a:srgbClr val="FFFFFF"/>
                </a:solidFill>
                <a:latin typeface="DejaVu Serif Bold"/>
                <a:ea typeface="DejaVu Serif Bold"/>
                <a:cs typeface="DejaVu Serif Bold"/>
                <a:sym typeface="DejaVu Serif Bold"/>
              </a:rPr>
              <a:t>Belenggu Tirani</a:t>
            </a:r>
          </a:p>
          <a:p>
            <a:pPr algn="ctr">
              <a:lnSpc>
                <a:spcPts val="8263"/>
              </a:lnSpc>
            </a:pPr>
            <a:endParaRPr lang="en-US" sz="6259">
              <a:solidFill>
                <a:srgbClr val="FFFFFF"/>
              </a:solidFill>
              <a:latin typeface="DejaVu Serif Bold"/>
              <a:ea typeface="DejaVu Serif Bold"/>
              <a:cs typeface="DejaVu Serif Bold"/>
              <a:sym typeface="DejaVu Serif Bold"/>
            </a:endParaRPr>
          </a:p>
        </p:txBody>
      </p:sp>
      <p:grpSp>
        <p:nvGrpSpPr>
          <p:cNvPr id="9" name="Group 9"/>
          <p:cNvGrpSpPr/>
          <p:nvPr/>
        </p:nvGrpSpPr>
        <p:grpSpPr>
          <a:xfrm>
            <a:off x="1425769" y="2582299"/>
            <a:ext cx="15453253" cy="1926621"/>
            <a:chOff x="0" y="0"/>
            <a:chExt cx="4069992" cy="507423"/>
          </a:xfrm>
        </p:grpSpPr>
        <p:sp>
          <p:nvSpPr>
            <p:cNvPr id="10" name="Freeform 10"/>
            <p:cNvSpPr/>
            <p:nvPr/>
          </p:nvSpPr>
          <p:spPr>
            <a:xfrm>
              <a:off x="0" y="0"/>
              <a:ext cx="4069993" cy="507423"/>
            </a:xfrm>
            <a:custGeom>
              <a:avLst/>
              <a:gdLst/>
              <a:ahLst/>
              <a:cxnLst/>
              <a:rect l="l" t="t" r="r" b="b"/>
              <a:pathLst>
                <a:path w="4069993" h="507423">
                  <a:moveTo>
                    <a:pt x="15030" y="0"/>
                  </a:moveTo>
                  <a:lnTo>
                    <a:pt x="4054963" y="0"/>
                  </a:lnTo>
                  <a:cubicBezTo>
                    <a:pt x="4058949" y="0"/>
                    <a:pt x="4062772" y="1583"/>
                    <a:pt x="4065591" y="4402"/>
                  </a:cubicBezTo>
                  <a:cubicBezTo>
                    <a:pt x="4068409" y="7221"/>
                    <a:pt x="4069993" y="11044"/>
                    <a:pt x="4069993" y="15030"/>
                  </a:cubicBezTo>
                  <a:lnTo>
                    <a:pt x="4069993" y="492393"/>
                  </a:lnTo>
                  <a:cubicBezTo>
                    <a:pt x="4069993" y="496379"/>
                    <a:pt x="4068409" y="500202"/>
                    <a:pt x="4065591" y="503021"/>
                  </a:cubicBezTo>
                  <a:cubicBezTo>
                    <a:pt x="4062772" y="505839"/>
                    <a:pt x="4058949" y="507423"/>
                    <a:pt x="4054963" y="507423"/>
                  </a:cubicBezTo>
                  <a:lnTo>
                    <a:pt x="15030" y="507423"/>
                  </a:lnTo>
                  <a:cubicBezTo>
                    <a:pt x="11044" y="507423"/>
                    <a:pt x="7221" y="505839"/>
                    <a:pt x="4402" y="503021"/>
                  </a:cubicBezTo>
                  <a:cubicBezTo>
                    <a:pt x="1583" y="500202"/>
                    <a:pt x="0" y="496379"/>
                    <a:pt x="0" y="492393"/>
                  </a:cubicBezTo>
                  <a:lnTo>
                    <a:pt x="0" y="15030"/>
                  </a:lnTo>
                  <a:cubicBezTo>
                    <a:pt x="0" y="11044"/>
                    <a:pt x="1583" y="7221"/>
                    <a:pt x="4402" y="4402"/>
                  </a:cubicBezTo>
                  <a:cubicBezTo>
                    <a:pt x="7221" y="1583"/>
                    <a:pt x="11044" y="0"/>
                    <a:pt x="15030" y="0"/>
                  </a:cubicBezTo>
                  <a:close/>
                </a:path>
              </a:pathLst>
            </a:custGeom>
            <a:solidFill>
              <a:srgbClr val="BEDAE1"/>
            </a:solidFill>
            <a:ln cap="rnd">
              <a:noFill/>
              <a:prstDash val="solid"/>
              <a:round/>
            </a:ln>
          </p:spPr>
        </p:sp>
        <p:sp>
          <p:nvSpPr>
            <p:cNvPr id="11" name="TextBox 11"/>
            <p:cNvSpPr txBox="1"/>
            <p:nvPr/>
          </p:nvSpPr>
          <p:spPr>
            <a:xfrm>
              <a:off x="0" y="-38100"/>
              <a:ext cx="4069992" cy="545523"/>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425769" y="2660451"/>
            <a:ext cx="14847167" cy="1661795"/>
          </a:xfrm>
          <a:prstGeom prst="rect">
            <a:avLst/>
          </a:prstGeom>
        </p:spPr>
        <p:txBody>
          <a:bodyPr lIns="0" tIns="0" rIns="0" bIns="0" rtlCol="0" anchor="t">
            <a:spAutoFit/>
          </a:bodyPr>
          <a:lstStyle/>
          <a:p>
            <a:pPr algn="l">
              <a:lnSpc>
                <a:spcPts val="4479"/>
              </a:lnSpc>
            </a:pPr>
            <a:r>
              <a:rPr lang="en-US" sz="3199">
                <a:solidFill>
                  <a:srgbClr val="000000"/>
                </a:solidFill>
                <a:latin typeface="TT Hoves"/>
                <a:ea typeface="TT Hoves"/>
                <a:cs typeface="TT Hoves"/>
                <a:sym typeface="TT Hoves"/>
              </a:rPr>
              <a:t>Setiap manusia adalah khalifatullah di muka bumi. Pemimpin Islam adalah salah satu di antara rakyat merdeka yang dipandang memiliki kecakapan memimpin dan melayani rakyat lainnya</a:t>
            </a:r>
          </a:p>
        </p:txBody>
      </p:sp>
      <p:grpSp>
        <p:nvGrpSpPr>
          <p:cNvPr id="13" name="Group 13"/>
          <p:cNvGrpSpPr/>
          <p:nvPr/>
        </p:nvGrpSpPr>
        <p:grpSpPr>
          <a:xfrm>
            <a:off x="1425769" y="4937545"/>
            <a:ext cx="15453253" cy="1926621"/>
            <a:chOff x="0" y="0"/>
            <a:chExt cx="4069992" cy="507423"/>
          </a:xfrm>
        </p:grpSpPr>
        <p:sp>
          <p:nvSpPr>
            <p:cNvPr id="14" name="Freeform 14"/>
            <p:cNvSpPr/>
            <p:nvPr/>
          </p:nvSpPr>
          <p:spPr>
            <a:xfrm>
              <a:off x="0" y="0"/>
              <a:ext cx="4069993" cy="507423"/>
            </a:xfrm>
            <a:custGeom>
              <a:avLst/>
              <a:gdLst/>
              <a:ahLst/>
              <a:cxnLst/>
              <a:rect l="l" t="t" r="r" b="b"/>
              <a:pathLst>
                <a:path w="4069993" h="507423">
                  <a:moveTo>
                    <a:pt x="15030" y="0"/>
                  </a:moveTo>
                  <a:lnTo>
                    <a:pt x="4054963" y="0"/>
                  </a:lnTo>
                  <a:cubicBezTo>
                    <a:pt x="4058949" y="0"/>
                    <a:pt x="4062772" y="1583"/>
                    <a:pt x="4065591" y="4402"/>
                  </a:cubicBezTo>
                  <a:cubicBezTo>
                    <a:pt x="4068409" y="7221"/>
                    <a:pt x="4069993" y="11044"/>
                    <a:pt x="4069993" y="15030"/>
                  </a:cubicBezTo>
                  <a:lnTo>
                    <a:pt x="4069993" y="492393"/>
                  </a:lnTo>
                  <a:cubicBezTo>
                    <a:pt x="4069993" y="496379"/>
                    <a:pt x="4068409" y="500202"/>
                    <a:pt x="4065591" y="503021"/>
                  </a:cubicBezTo>
                  <a:cubicBezTo>
                    <a:pt x="4062772" y="505839"/>
                    <a:pt x="4058949" y="507423"/>
                    <a:pt x="4054963" y="507423"/>
                  </a:cubicBezTo>
                  <a:lnTo>
                    <a:pt x="15030" y="507423"/>
                  </a:lnTo>
                  <a:cubicBezTo>
                    <a:pt x="11044" y="507423"/>
                    <a:pt x="7221" y="505839"/>
                    <a:pt x="4402" y="503021"/>
                  </a:cubicBezTo>
                  <a:cubicBezTo>
                    <a:pt x="1583" y="500202"/>
                    <a:pt x="0" y="496379"/>
                    <a:pt x="0" y="492393"/>
                  </a:cubicBezTo>
                  <a:lnTo>
                    <a:pt x="0" y="15030"/>
                  </a:lnTo>
                  <a:cubicBezTo>
                    <a:pt x="0" y="11044"/>
                    <a:pt x="1583" y="7221"/>
                    <a:pt x="4402" y="4402"/>
                  </a:cubicBezTo>
                  <a:cubicBezTo>
                    <a:pt x="7221" y="1583"/>
                    <a:pt x="11044" y="0"/>
                    <a:pt x="15030" y="0"/>
                  </a:cubicBezTo>
                  <a:close/>
                </a:path>
              </a:pathLst>
            </a:custGeom>
            <a:solidFill>
              <a:srgbClr val="C66C3F"/>
            </a:solidFill>
            <a:ln cap="rnd">
              <a:noFill/>
              <a:prstDash val="solid"/>
              <a:round/>
            </a:ln>
          </p:spPr>
        </p:sp>
        <p:sp>
          <p:nvSpPr>
            <p:cNvPr id="15" name="TextBox 15"/>
            <p:cNvSpPr txBox="1"/>
            <p:nvPr/>
          </p:nvSpPr>
          <p:spPr>
            <a:xfrm>
              <a:off x="0" y="-38100"/>
              <a:ext cx="4069992" cy="54552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728811" y="5223530"/>
            <a:ext cx="14847167" cy="1099820"/>
          </a:xfrm>
          <a:prstGeom prst="rect">
            <a:avLst/>
          </a:prstGeom>
        </p:spPr>
        <p:txBody>
          <a:bodyPr lIns="0" tIns="0" rIns="0" bIns="0" rtlCol="0" anchor="t">
            <a:spAutoFit/>
          </a:bodyPr>
          <a:lstStyle/>
          <a:p>
            <a:pPr algn="l">
              <a:lnSpc>
                <a:spcPts val="4479"/>
              </a:lnSpc>
            </a:pPr>
            <a:r>
              <a:rPr lang="en-US" sz="3199">
                <a:solidFill>
                  <a:srgbClr val="FFFFFF"/>
                </a:solidFill>
                <a:latin typeface="TT Hoves"/>
                <a:ea typeface="TT Hoves"/>
                <a:cs typeface="TT Hoves"/>
                <a:sym typeface="TT Hoves"/>
              </a:rPr>
              <a:t>Pemerintah dan peraturan perundang-undangan negara tidak boleh berlawanan dengan ajaran Tuhan yang tertulis dalam Al-Qur’an</a:t>
            </a:r>
          </a:p>
        </p:txBody>
      </p:sp>
      <p:grpSp>
        <p:nvGrpSpPr>
          <p:cNvPr id="17" name="Group 17"/>
          <p:cNvGrpSpPr/>
          <p:nvPr/>
        </p:nvGrpSpPr>
        <p:grpSpPr>
          <a:xfrm>
            <a:off x="1425769" y="7292791"/>
            <a:ext cx="15453253" cy="1926621"/>
            <a:chOff x="0" y="0"/>
            <a:chExt cx="4069992" cy="507423"/>
          </a:xfrm>
        </p:grpSpPr>
        <p:sp>
          <p:nvSpPr>
            <p:cNvPr id="18" name="Freeform 18"/>
            <p:cNvSpPr/>
            <p:nvPr/>
          </p:nvSpPr>
          <p:spPr>
            <a:xfrm>
              <a:off x="0" y="0"/>
              <a:ext cx="4069993" cy="507423"/>
            </a:xfrm>
            <a:custGeom>
              <a:avLst/>
              <a:gdLst/>
              <a:ahLst/>
              <a:cxnLst/>
              <a:rect l="l" t="t" r="r" b="b"/>
              <a:pathLst>
                <a:path w="4069993" h="507423">
                  <a:moveTo>
                    <a:pt x="15030" y="0"/>
                  </a:moveTo>
                  <a:lnTo>
                    <a:pt x="4054963" y="0"/>
                  </a:lnTo>
                  <a:cubicBezTo>
                    <a:pt x="4058949" y="0"/>
                    <a:pt x="4062772" y="1583"/>
                    <a:pt x="4065591" y="4402"/>
                  </a:cubicBezTo>
                  <a:cubicBezTo>
                    <a:pt x="4068409" y="7221"/>
                    <a:pt x="4069993" y="11044"/>
                    <a:pt x="4069993" y="15030"/>
                  </a:cubicBezTo>
                  <a:lnTo>
                    <a:pt x="4069993" y="492393"/>
                  </a:lnTo>
                  <a:cubicBezTo>
                    <a:pt x="4069993" y="496379"/>
                    <a:pt x="4068409" y="500202"/>
                    <a:pt x="4065591" y="503021"/>
                  </a:cubicBezTo>
                  <a:cubicBezTo>
                    <a:pt x="4062772" y="505839"/>
                    <a:pt x="4058949" y="507423"/>
                    <a:pt x="4054963" y="507423"/>
                  </a:cubicBezTo>
                  <a:lnTo>
                    <a:pt x="15030" y="507423"/>
                  </a:lnTo>
                  <a:cubicBezTo>
                    <a:pt x="11044" y="507423"/>
                    <a:pt x="7221" y="505839"/>
                    <a:pt x="4402" y="503021"/>
                  </a:cubicBezTo>
                  <a:cubicBezTo>
                    <a:pt x="1583" y="500202"/>
                    <a:pt x="0" y="496379"/>
                    <a:pt x="0" y="492393"/>
                  </a:cubicBezTo>
                  <a:lnTo>
                    <a:pt x="0" y="15030"/>
                  </a:lnTo>
                  <a:cubicBezTo>
                    <a:pt x="0" y="11044"/>
                    <a:pt x="1583" y="7221"/>
                    <a:pt x="4402" y="4402"/>
                  </a:cubicBezTo>
                  <a:cubicBezTo>
                    <a:pt x="7221" y="1583"/>
                    <a:pt x="11044" y="0"/>
                    <a:pt x="15030" y="0"/>
                  </a:cubicBezTo>
                  <a:close/>
                </a:path>
              </a:pathLst>
            </a:custGeom>
            <a:solidFill>
              <a:srgbClr val="2A6350"/>
            </a:solidFill>
            <a:ln cap="rnd">
              <a:noFill/>
              <a:prstDash val="solid"/>
              <a:round/>
            </a:ln>
          </p:spPr>
        </p:sp>
        <p:sp>
          <p:nvSpPr>
            <p:cNvPr id="19" name="TextBox 19"/>
            <p:cNvSpPr txBox="1"/>
            <p:nvPr/>
          </p:nvSpPr>
          <p:spPr>
            <a:xfrm>
              <a:off x="0" y="-38100"/>
              <a:ext cx="4069992" cy="545523"/>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728811" y="7396628"/>
            <a:ext cx="14847167" cy="1661795"/>
          </a:xfrm>
          <a:prstGeom prst="rect">
            <a:avLst/>
          </a:prstGeom>
        </p:spPr>
        <p:txBody>
          <a:bodyPr lIns="0" tIns="0" rIns="0" bIns="0" rtlCol="0" anchor="t">
            <a:spAutoFit/>
          </a:bodyPr>
          <a:lstStyle/>
          <a:p>
            <a:pPr algn="l">
              <a:lnSpc>
                <a:spcPts val="4479"/>
              </a:lnSpc>
            </a:pPr>
            <a:r>
              <a:rPr lang="en-US" sz="3199">
                <a:solidFill>
                  <a:srgbClr val="FFFFFF"/>
                </a:solidFill>
                <a:latin typeface="TT Hoves"/>
                <a:ea typeface="TT Hoves"/>
                <a:cs typeface="TT Hoves"/>
                <a:sym typeface="TT Hoves"/>
              </a:rPr>
              <a:t>kepatuhan kepada ulil amri (pemerintahan) itu dijalankan dengan syarat, mereka menjalankan syariat dan tidak membuat keputusan yang berlawanan dengan Al-Qur’an, hadits, dan kehendak umum (baca: nurani rakyat)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AFA"/>
        </a:solidFill>
        <a:effectLst/>
      </p:bgPr>
    </p:bg>
    <p:spTree>
      <p:nvGrpSpPr>
        <p:cNvPr id="1" name=""/>
        <p:cNvGrpSpPr/>
        <p:nvPr/>
      </p:nvGrpSpPr>
      <p:grpSpPr>
        <a:xfrm>
          <a:off x="0" y="0"/>
          <a:ext cx="0" cy="0"/>
          <a:chOff x="0" y="0"/>
          <a:chExt cx="0" cy="0"/>
        </a:xfrm>
      </p:grpSpPr>
      <p:grpSp>
        <p:nvGrpSpPr>
          <p:cNvPr id="2" name="Group 2"/>
          <p:cNvGrpSpPr/>
          <p:nvPr/>
        </p:nvGrpSpPr>
        <p:grpSpPr>
          <a:xfrm>
            <a:off x="-2429729" y="0"/>
            <a:ext cx="3458429" cy="10287000"/>
            <a:chOff x="0" y="0"/>
            <a:chExt cx="4611238" cy="13716000"/>
          </a:xfrm>
        </p:grpSpPr>
        <p:sp>
          <p:nvSpPr>
            <p:cNvPr id="3" name="Freeform 3"/>
            <p:cNvSpPr/>
            <p:nvPr/>
          </p:nvSpPr>
          <p:spPr>
            <a:xfrm>
              <a:off x="0" y="9104762"/>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0" y="4549395"/>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0" y="0"/>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6" name="TextBox 6"/>
          <p:cNvSpPr txBox="1"/>
          <p:nvPr/>
        </p:nvSpPr>
        <p:spPr>
          <a:xfrm>
            <a:off x="1965613" y="693303"/>
            <a:ext cx="14356774" cy="1201547"/>
          </a:xfrm>
          <a:prstGeom prst="rect">
            <a:avLst/>
          </a:prstGeom>
        </p:spPr>
        <p:txBody>
          <a:bodyPr lIns="0" tIns="0" rIns="0" bIns="0" rtlCol="0" anchor="t">
            <a:spAutoFit/>
          </a:bodyPr>
          <a:lstStyle/>
          <a:p>
            <a:pPr algn="ctr">
              <a:lnSpc>
                <a:spcPts val="9504"/>
              </a:lnSpc>
            </a:pPr>
            <a:r>
              <a:rPr lang="en-US" sz="7200">
                <a:solidFill>
                  <a:srgbClr val="000000"/>
                </a:solidFill>
                <a:latin typeface="DejaVu Serif Bold"/>
                <a:ea typeface="DejaVu Serif Bold"/>
                <a:cs typeface="DejaVu Serif Bold"/>
                <a:sym typeface="DejaVu Serif Bold"/>
              </a:rPr>
              <a:t>Praktik Pembebasan</a:t>
            </a:r>
          </a:p>
        </p:txBody>
      </p:sp>
      <p:grpSp>
        <p:nvGrpSpPr>
          <p:cNvPr id="7" name="Group 7"/>
          <p:cNvGrpSpPr/>
          <p:nvPr/>
        </p:nvGrpSpPr>
        <p:grpSpPr>
          <a:xfrm>
            <a:off x="1965613" y="2856613"/>
            <a:ext cx="6702767" cy="6401687"/>
            <a:chOff x="0" y="0"/>
            <a:chExt cx="1765338" cy="1686041"/>
          </a:xfrm>
        </p:grpSpPr>
        <p:sp>
          <p:nvSpPr>
            <p:cNvPr id="8" name="Freeform 8"/>
            <p:cNvSpPr/>
            <p:nvPr/>
          </p:nvSpPr>
          <p:spPr>
            <a:xfrm>
              <a:off x="0" y="0"/>
              <a:ext cx="1765338" cy="1686041"/>
            </a:xfrm>
            <a:custGeom>
              <a:avLst/>
              <a:gdLst/>
              <a:ahLst/>
              <a:cxnLst/>
              <a:rect l="l" t="t" r="r" b="b"/>
              <a:pathLst>
                <a:path w="1765338" h="1686041">
                  <a:moveTo>
                    <a:pt x="24256" y="0"/>
                  </a:moveTo>
                  <a:lnTo>
                    <a:pt x="1741082" y="0"/>
                  </a:lnTo>
                  <a:cubicBezTo>
                    <a:pt x="1754478" y="0"/>
                    <a:pt x="1765338" y="10860"/>
                    <a:pt x="1765338" y="24256"/>
                  </a:cubicBezTo>
                  <a:lnTo>
                    <a:pt x="1765338" y="1661785"/>
                  </a:lnTo>
                  <a:cubicBezTo>
                    <a:pt x="1765338" y="1675181"/>
                    <a:pt x="1754478" y="1686041"/>
                    <a:pt x="1741082" y="1686041"/>
                  </a:cubicBezTo>
                  <a:lnTo>
                    <a:pt x="24256" y="1686041"/>
                  </a:lnTo>
                  <a:cubicBezTo>
                    <a:pt x="17823" y="1686041"/>
                    <a:pt x="11653" y="1683486"/>
                    <a:pt x="7104" y="1678937"/>
                  </a:cubicBezTo>
                  <a:cubicBezTo>
                    <a:pt x="2556" y="1674388"/>
                    <a:pt x="0" y="1668218"/>
                    <a:pt x="0" y="1661785"/>
                  </a:cubicBezTo>
                  <a:lnTo>
                    <a:pt x="0" y="24256"/>
                  </a:lnTo>
                  <a:cubicBezTo>
                    <a:pt x="0" y="17823"/>
                    <a:pt x="2556" y="11653"/>
                    <a:pt x="7104" y="7104"/>
                  </a:cubicBezTo>
                  <a:cubicBezTo>
                    <a:pt x="11653" y="2556"/>
                    <a:pt x="17823" y="0"/>
                    <a:pt x="24256" y="0"/>
                  </a:cubicBezTo>
                  <a:close/>
                </a:path>
              </a:pathLst>
            </a:custGeom>
            <a:solidFill>
              <a:srgbClr val="F1D087"/>
            </a:solidFill>
            <a:ln cap="rnd">
              <a:noFill/>
              <a:prstDash val="solid"/>
              <a:round/>
            </a:ln>
          </p:spPr>
        </p:sp>
        <p:sp>
          <p:nvSpPr>
            <p:cNvPr id="9" name="TextBox 9"/>
            <p:cNvSpPr txBox="1"/>
            <p:nvPr/>
          </p:nvSpPr>
          <p:spPr>
            <a:xfrm>
              <a:off x="0" y="-38100"/>
              <a:ext cx="1765338" cy="1724141"/>
            </a:xfrm>
            <a:prstGeom prst="rect">
              <a:avLst/>
            </a:prstGeom>
          </p:spPr>
          <p:txBody>
            <a:bodyPr lIns="50800" tIns="50800" rIns="50800" bIns="50800" rtlCol="0" anchor="ctr"/>
            <a:lstStyle/>
            <a:p>
              <a:pPr algn="just">
                <a:lnSpc>
                  <a:spcPts val="2659"/>
                </a:lnSpc>
                <a:spcBef>
                  <a:spcPct val="0"/>
                </a:spcBef>
              </a:pPr>
              <a:endParaRPr/>
            </a:p>
          </p:txBody>
        </p:sp>
      </p:grpSp>
      <p:sp>
        <p:nvSpPr>
          <p:cNvPr id="10" name="TextBox 10"/>
          <p:cNvSpPr txBox="1"/>
          <p:nvPr/>
        </p:nvSpPr>
        <p:spPr>
          <a:xfrm>
            <a:off x="2184902" y="3269509"/>
            <a:ext cx="6264190" cy="4631024"/>
          </a:xfrm>
          <a:prstGeom prst="rect">
            <a:avLst/>
          </a:prstGeom>
        </p:spPr>
        <p:txBody>
          <a:bodyPr lIns="0" tIns="0" rIns="0" bIns="0" rtlCol="0" anchor="t">
            <a:spAutoFit/>
          </a:bodyPr>
          <a:lstStyle/>
          <a:p>
            <a:pPr algn="l">
              <a:lnSpc>
                <a:spcPts val="4621"/>
              </a:lnSpc>
            </a:pPr>
            <a:r>
              <a:rPr lang="en-US" sz="3301">
                <a:solidFill>
                  <a:srgbClr val="000000"/>
                </a:solidFill>
                <a:latin typeface="TT Hoves"/>
                <a:ea typeface="TT Hoves"/>
                <a:cs typeface="TT Hoves"/>
                <a:sym typeface="TT Hoves"/>
              </a:rPr>
              <a:t>Musuh utama peradaban manusia adalah kebodohan, kemiskinan, dan keberpenyakitan. Proyek mahasiswa yang sangat penting untuk melawan tiga hal itu adalah pendidikan. Melalui pendidikan, manusia menjadi paham, berbudaya, dan berdaya. </a:t>
            </a:r>
          </a:p>
        </p:txBody>
      </p:sp>
      <p:grpSp>
        <p:nvGrpSpPr>
          <p:cNvPr id="11" name="Group 11"/>
          <p:cNvGrpSpPr/>
          <p:nvPr/>
        </p:nvGrpSpPr>
        <p:grpSpPr>
          <a:xfrm>
            <a:off x="-2429729" y="177432"/>
            <a:ext cx="3458429" cy="10287000"/>
            <a:chOff x="0" y="0"/>
            <a:chExt cx="4611238" cy="13716000"/>
          </a:xfrm>
        </p:grpSpPr>
        <p:sp>
          <p:nvSpPr>
            <p:cNvPr id="12" name="Freeform 12"/>
            <p:cNvSpPr/>
            <p:nvPr/>
          </p:nvSpPr>
          <p:spPr>
            <a:xfrm>
              <a:off x="0" y="9104762"/>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a:off x="0" y="4549395"/>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Freeform 14"/>
            <p:cNvSpPr/>
            <p:nvPr/>
          </p:nvSpPr>
          <p:spPr>
            <a:xfrm>
              <a:off x="0" y="0"/>
              <a:ext cx="4611238" cy="4611238"/>
            </a:xfrm>
            <a:custGeom>
              <a:avLst/>
              <a:gdLst/>
              <a:ahLst/>
              <a:cxnLst/>
              <a:rect l="l" t="t" r="r" b="b"/>
              <a:pathLst>
                <a:path w="4611238" h="4611238">
                  <a:moveTo>
                    <a:pt x="0" y="0"/>
                  </a:moveTo>
                  <a:lnTo>
                    <a:pt x="4611238" y="0"/>
                  </a:lnTo>
                  <a:lnTo>
                    <a:pt x="4611238" y="4611238"/>
                  </a:lnTo>
                  <a:lnTo>
                    <a:pt x="0" y="46112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AFA"/>
        </a:solidFill>
        <a:effectLst/>
      </p:bgPr>
    </p:bg>
    <p:spTree>
      <p:nvGrpSpPr>
        <p:cNvPr id="1" name=""/>
        <p:cNvGrpSpPr/>
        <p:nvPr/>
      </p:nvGrpSpPr>
      <p:grpSpPr>
        <a:xfrm>
          <a:off x="0" y="0"/>
          <a:ext cx="0" cy="0"/>
          <a:chOff x="0" y="0"/>
          <a:chExt cx="0" cy="0"/>
        </a:xfrm>
      </p:grpSpPr>
      <p:grpSp>
        <p:nvGrpSpPr>
          <p:cNvPr id="2" name="Group 2"/>
          <p:cNvGrpSpPr/>
          <p:nvPr/>
        </p:nvGrpSpPr>
        <p:grpSpPr>
          <a:xfrm>
            <a:off x="-667506" y="-33338"/>
            <a:ext cx="19623011" cy="2124075"/>
            <a:chOff x="0" y="0"/>
            <a:chExt cx="5168200" cy="559427"/>
          </a:xfrm>
        </p:grpSpPr>
        <p:sp>
          <p:nvSpPr>
            <p:cNvPr id="3" name="Freeform 3"/>
            <p:cNvSpPr/>
            <p:nvPr/>
          </p:nvSpPr>
          <p:spPr>
            <a:xfrm>
              <a:off x="0" y="0"/>
              <a:ext cx="5168200" cy="559427"/>
            </a:xfrm>
            <a:custGeom>
              <a:avLst/>
              <a:gdLst/>
              <a:ahLst/>
              <a:cxnLst/>
              <a:rect l="l" t="t" r="r" b="b"/>
              <a:pathLst>
                <a:path w="5168200" h="559427">
                  <a:moveTo>
                    <a:pt x="0" y="0"/>
                  </a:moveTo>
                  <a:lnTo>
                    <a:pt x="5168200" y="0"/>
                  </a:lnTo>
                  <a:lnTo>
                    <a:pt x="5168200" y="559427"/>
                  </a:lnTo>
                  <a:lnTo>
                    <a:pt x="0" y="559427"/>
                  </a:lnTo>
                  <a:close/>
                </a:path>
              </a:pathLst>
            </a:custGeom>
            <a:solidFill>
              <a:srgbClr val="F1D087"/>
            </a:solidFill>
          </p:spPr>
        </p:sp>
        <p:sp>
          <p:nvSpPr>
            <p:cNvPr id="4" name="TextBox 4"/>
            <p:cNvSpPr txBox="1"/>
            <p:nvPr/>
          </p:nvSpPr>
          <p:spPr>
            <a:xfrm>
              <a:off x="0" y="-38100"/>
              <a:ext cx="5168200" cy="59752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2993903"/>
            <a:ext cx="7664106" cy="2484761"/>
            <a:chOff x="0" y="0"/>
            <a:chExt cx="2018530" cy="654423"/>
          </a:xfrm>
        </p:grpSpPr>
        <p:sp>
          <p:nvSpPr>
            <p:cNvPr id="6" name="Freeform 6"/>
            <p:cNvSpPr/>
            <p:nvPr/>
          </p:nvSpPr>
          <p:spPr>
            <a:xfrm>
              <a:off x="0" y="0"/>
              <a:ext cx="2018530" cy="654423"/>
            </a:xfrm>
            <a:custGeom>
              <a:avLst/>
              <a:gdLst/>
              <a:ahLst/>
              <a:cxnLst/>
              <a:rect l="l" t="t" r="r" b="b"/>
              <a:pathLst>
                <a:path w="2018530" h="654423">
                  <a:moveTo>
                    <a:pt x="30305" y="0"/>
                  </a:moveTo>
                  <a:lnTo>
                    <a:pt x="1988226" y="0"/>
                  </a:lnTo>
                  <a:cubicBezTo>
                    <a:pt x="2004962" y="0"/>
                    <a:pt x="2018530" y="13568"/>
                    <a:pt x="2018530" y="30305"/>
                  </a:cubicBezTo>
                  <a:lnTo>
                    <a:pt x="2018530" y="624118"/>
                  </a:lnTo>
                  <a:cubicBezTo>
                    <a:pt x="2018530" y="640855"/>
                    <a:pt x="2004962" y="654423"/>
                    <a:pt x="1988226" y="654423"/>
                  </a:cubicBezTo>
                  <a:lnTo>
                    <a:pt x="30305" y="654423"/>
                  </a:lnTo>
                  <a:cubicBezTo>
                    <a:pt x="22267" y="654423"/>
                    <a:pt x="14559" y="651230"/>
                    <a:pt x="8876" y="645547"/>
                  </a:cubicBezTo>
                  <a:cubicBezTo>
                    <a:pt x="3193" y="639863"/>
                    <a:pt x="0" y="632155"/>
                    <a:pt x="0" y="624118"/>
                  </a:cubicBezTo>
                  <a:lnTo>
                    <a:pt x="0" y="30305"/>
                  </a:lnTo>
                  <a:cubicBezTo>
                    <a:pt x="0" y="13568"/>
                    <a:pt x="13568" y="0"/>
                    <a:pt x="30305" y="0"/>
                  </a:cubicBezTo>
                  <a:close/>
                </a:path>
              </a:pathLst>
            </a:custGeom>
            <a:solidFill>
              <a:srgbClr val="BEDAE1"/>
            </a:solidFill>
            <a:ln cap="rnd">
              <a:noFill/>
              <a:prstDash val="solid"/>
              <a:round/>
            </a:ln>
          </p:spPr>
        </p:sp>
        <p:sp>
          <p:nvSpPr>
            <p:cNvPr id="7" name="TextBox 7"/>
            <p:cNvSpPr txBox="1"/>
            <p:nvPr/>
          </p:nvSpPr>
          <p:spPr>
            <a:xfrm>
              <a:off x="0" y="-38100"/>
              <a:ext cx="2018530" cy="69252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8700" y="6308124"/>
            <a:ext cx="7711743" cy="2527508"/>
            <a:chOff x="0" y="0"/>
            <a:chExt cx="2031076" cy="665681"/>
          </a:xfrm>
        </p:grpSpPr>
        <p:sp>
          <p:nvSpPr>
            <p:cNvPr id="9" name="Freeform 9"/>
            <p:cNvSpPr/>
            <p:nvPr/>
          </p:nvSpPr>
          <p:spPr>
            <a:xfrm>
              <a:off x="0" y="0"/>
              <a:ext cx="2031076" cy="665681"/>
            </a:xfrm>
            <a:custGeom>
              <a:avLst/>
              <a:gdLst/>
              <a:ahLst/>
              <a:cxnLst/>
              <a:rect l="l" t="t" r="r" b="b"/>
              <a:pathLst>
                <a:path w="2031076" h="665681">
                  <a:moveTo>
                    <a:pt x="30117" y="0"/>
                  </a:moveTo>
                  <a:lnTo>
                    <a:pt x="2000959" y="0"/>
                  </a:lnTo>
                  <a:cubicBezTo>
                    <a:pt x="2008946" y="0"/>
                    <a:pt x="2016607" y="3173"/>
                    <a:pt x="2022255" y="8821"/>
                  </a:cubicBezTo>
                  <a:cubicBezTo>
                    <a:pt x="2027903" y="14469"/>
                    <a:pt x="2031076" y="22130"/>
                    <a:pt x="2031076" y="30117"/>
                  </a:cubicBezTo>
                  <a:lnTo>
                    <a:pt x="2031076" y="635564"/>
                  </a:lnTo>
                  <a:cubicBezTo>
                    <a:pt x="2031076" y="643551"/>
                    <a:pt x="2027903" y="651212"/>
                    <a:pt x="2022255" y="656860"/>
                  </a:cubicBezTo>
                  <a:cubicBezTo>
                    <a:pt x="2016607" y="662508"/>
                    <a:pt x="2008946" y="665681"/>
                    <a:pt x="2000959" y="665681"/>
                  </a:cubicBezTo>
                  <a:lnTo>
                    <a:pt x="30117" y="665681"/>
                  </a:lnTo>
                  <a:cubicBezTo>
                    <a:pt x="22130" y="665681"/>
                    <a:pt x="14469" y="662508"/>
                    <a:pt x="8821" y="656860"/>
                  </a:cubicBezTo>
                  <a:cubicBezTo>
                    <a:pt x="3173" y="651212"/>
                    <a:pt x="0" y="643551"/>
                    <a:pt x="0" y="635564"/>
                  </a:cubicBezTo>
                  <a:lnTo>
                    <a:pt x="0" y="30117"/>
                  </a:lnTo>
                  <a:cubicBezTo>
                    <a:pt x="0" y="22130"/>
                    <a:pt x="3173" y="14469"/>
                    <a:pt x="8821" y="8821"/>
                  </a:cubicBezTo>
                  <a:cubicBezTo>
                    <a:pt x="14469" y="3173"/>
                    <a:pt x="22130" y="0"/>
                    <a:pt x="30117" y="0"/>
                  </a:cubicBezTo>
                  <a:close/>
                </a:path>
              </a:pathLst>
            </a:custGeom>
            <a:solidFill>
              <a:srgbClr val="F1D087"/>
            </a:solidFill>
            <a:ln cap="rnd">
              <a:noFill/>
              <a:prstDash val="solid"/>
              <a:round/>
            </a:ln>
          </p:spPr>
        </p:sp>
        <p:sp>
          <p:nvSpPr>
            <p:cNvPr id="10" name="TextBox 10"/>
            <p:cNvSpPr txBox="1"/>
            <p:nvPr/>
          </p:nvSpPr>
          <p:spPr>
            <a:xfrm>
              <a:off x="0" y="-38100"/>
              <a:ext cx="2031076" cy="703781"/>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9595194" y="2993903"/>
            <a:ext cx="7759379" cy="2484761"/>
            <a:chOff x="0" y="0"/>
            <a:chExt cx="2043622" cy="654423"/>
          </a:xfrm>
        </p:grpSpPr>
        <p:sp>
          <p:nvSpPr>
            <p:cNvPr id="12" name="Freeform 12"/>
            <p:cNvSpPr/>
            <p:nvPr/>
          </p:nvSpPr>
          <p:spPr>
            <a:xfrm>
              <a:off x="0" y="0"/>
              <a:ext cx="2043622" cy="654423"/>
            </a:xfrm>
            <a:custGeom>
              <a:avLst/>
              <a:gdLst/>
              <a:ahLst/>
              <a:cxnLst/>
              <a:rect l="l" t="t" r="r" b="b"/>
              <a:pathLst>
                <a:path w="2043622" h="654423">
                  <a:moveTo>
                    <a:pt x="29932" y="0"/>
                  </a:moveTo>
                  <a:lnTo>
                    <a:pt x="2013690" y="0"/>
                  </a:lnTo>
                  <a:cubicBezTo>
                    <a:pt x="2030221" y="0"/>
                    <a:pt x="2043622" y="13401"/>
                    <a:pt x="2043622" y="29932"/>
                  </a:cubicBezTo>
                  <a:lnTo>
                    <a:pt x="2043622" y="624490"/>
                  </a:lnTo>
                  <a:cubicBezTo>
                    <a:pt x="2043622" y="641021"/>
                    <a:pt x="2030221" y="654423"/>
                    <a:pt x="2013690" y="654423"/>
                  </a:cubicBezTo>
                  <a:lnTo>
                    <a:pt x="29932" y="654423"/>
                  </a:lnTo>
                  <a:cubicBezTo>
                    <a:pt x="13401" y="654423"/>
                    <a:pt x="0" y="641021"/>
                    <a:pt x="0" y="624490"/>
                  </a:cubicBezTo>
                  <a:lnTo>
                    <a:pt x="0" y="29932"/>
                  </a:lnTo>
                  <a:cubicBezTo>
                    <a:pt x="0" y="13401"/>
                    <a:pt x="13401" y="0"/>
                    <a:pt x="29932" y="0"/>
                  </a:cubicBezTo>
                  <a:close/>
                </a:path>
              </a:pathLst>
            </a:custGeom>
            <a:solidFill>
              <a:srgbClr val="C66C3F"/>
            </a:solidFill>
            <a:ln cap="rnd">
              <a:noFill/>
              <a:prstDash val="solid"/>
              <a:round/>
            </a:ln>
          </p:spPr>
        </p:sp>
        <p:sp>
          <p:nvSpPr>
            <p:cNvPr id="13" name="TextBox 13"/>
            <p:cNvSpPr txBox="1"/>
            <p:nvPr/>
          </p:nvSpPr>
          <p:spPr>
            <a:xfrm>
              <a:off x="0" y="-38100"/>
              <a:ext cx="2043622" cy="692523"/>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9595194" y="6308124"/>
            <a:ext cx="7759379" cy="2527508"/>
            <a:chOff x="0" y="0"/>
            <a:chExt cx="2043622" cy="665681"/>
          </a:xfrm>
        </p:grpSpPr>
        <p:sp>
          <p:nvSpPr>
            <p:cNvPr id="15" name="Freeform 15"/>
            <p:cNvSpPr/>
            <p:nvPr/>
          </p:nvSpPr>
          <p:spPr>
            <a:xfrm>
              <a:off x="0" y="0"/>
              <a:ext cx="2043622" cy="665681"/>
            </a:xfrm>
            <a:custGeom>
              <a:avLst/>
              <a:gdLst/>
              <a:ahLst/>
              <a:cxnLst/>
              <a:rect l="l" t="t" r="r" b="b"/>
              <a:pathLst>
                <a:path w="2043622" h="665681">
                  <a:moveTo>
                    <a:pt x="29932" y="0"/>
                  </a:moveTo>
                  <a:lnTo>
                    <a:pt x="2013690" y="0"/>
                  </a:lnTo>
                  <a:cubicBezTo>
                    <a:pt x="2030221" y="0"/>
                    <a:pt x="2043622" y="13401"/>
                    <a:pt x="2043622" y="29932"/>
                  </a:cubicBezTo>
                  <a:lnTo>
                    <a:pt x="2043622" y="635749"/>
                  </a:lnTo>
                  <a:cubicBezTo>
                    <a:pt x="2043622" y="652280"/>
                    <a:pt x="2030221" y="665681"/>
                    <a:pt x="2013690" y="665681"/>
                  </a:cubicBezTo>
                  <a:lnTo>
                    <a:pt x="29932" y="665681"/>
                  </a:lnTo>
                  <a:cubicBezTo>
                    <a:pt x="13401" y="665681"/>
                    <a:pt x="0" y="652280"/>
                    <a:pt x="0" y="635749"/>
                  </a:cubicBezTo>
                  <a:lnTo>
                    <a:pt x="0" y="29932"/>
                  </a:lnTo>
                  <a:cubicBezTo>
                    <a:pt x="0" y="13401"/>
                    <a:pt x="13401" y="0"/>
                    <a:pt x="29932" y="0"/>
                  </a:cubicBezTo>
                  <a:close/>
                </a:path>
              </a:pathLst>
            </a:custGeom>
            <a:solidFill>
              <a:srgbClr val="2A6350"/>
            </a:solidFill>
            <a:ln cap="rnd">
              <a:noFill/>
              <a:prstDash val="solid"/>
              <a:round/>
            </a:ln>
          </p:spPr>
        </p:sp>
        <p:sp>
          <p:nvSpPr>
            <p:cNvPr id="16" name="TextBox 16"/>
            <p:cNvSpPr txBox="1"/>
            <p:nvPr/>
          </p:nvSpPr>
          <p:spPr>
            <a:xfrm>
              <a:off x="0" y="-38100"/>
              <a:ext cx="2043622" cy="703781"/>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544179" y="9696051"/>
            <a:ext cx="19376358" cy="2462245"/>
            <a:chOff x="0" y="0"/>
            <a:chExt cx="25835144" cy="3282993"/>
          </a:xfrm>
        </p:grpSpPr>
        <p:sp>
          <p:nvSpPr>
            <p:cNvPr id="18" name="Freeform 18"/>
            <p:cNvSpPr/>
            <p:nvPr/>
          </p:nvSpPr>
          <p:spPr>
            <a:xfrm>
              <a:off x="6435998" y="0"/>
              <a:ext cx="3282993" cy="3282993"/>
            </a:xfrm>
            <a:custGeom>
              <a:avLst/>
              <a:gdLst/>
              <a:ahLst/>
              <a:cxnLst/>
              <a:rect l="l" t="t" r="r" b="b"/>
              <a:pathLst>
                <a:path w="3282993" h="3282993">
                  <a:moveTo>
                    <a:pt x="0" y="0"/>
                  </a:moveTo>
                  <a:lnTo>
                    <a:pt x="3282992" y="0"/>
                  </a:lnTo>
                  <a:lnTo>
                    <a:pt x="3282992" y="3282993"/>
                  </a:lnTo>
                  <a:lnTo>
                    <a:pt x="0" y="32829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19"/>
            <p:cNvSpPr/>
            <p:nvPr/>
          </p:nvSpPr>
          <p:spPr>
            <a:xfrm>
              <a:off x="9654529" y="0"/>
              <a:ext cx="3282993" cy="3282993"/>
            </a:xfrm>
            <a:custGeom>
              <a:avLst/>
              <a:gdLst/>
              <a:ahLst/>
              <a:cxnLst/>
              <a:rect l="l" t="t" r="r" b="b"/>
              <a:pathLst>
                <a:path w="3282993" h="3282993">
                  <a:moveTo>
                    <a:pt x="0" y="0"/>
                  </a:moveTo>
                  <a:lnTo>
                    <a:pt x="3282992" y="0"/>
                  </a:lnTo>
                  <a:lnTo>
                    <a:pt x="3282992" y="3282993"/>
                  </a:lnTo>
                  <a:lnTo>
                    <a:pt x="0" y="328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0" name="Freeform 20"/>
            <p:cNvSpPr/>
            <p:nvPr/>
          </p:nvSpPr>
          <p:spPr>
            <a:xfrm>
              <a:off x="0" y="0"/>
              <a:ext cx="3282993" cy="3282993"/>
            </a:xfrm>
            <a:custGeom>
              <a:avLst/>
              <a:gdLst/>
              <a:ahLst/>
              <a:cxnLst/>
              <a:rect l="l" t="t" r="r" b="b"/>
              <a:pathLst>
                <a:path w="3282993" h="3282993">
                  <a:moveTo>
                    <a:pt x="0" y="0"/>
                  </a:moveTo>
                  <a:lnTo>
                    <a:pt x="3282993" y="0"/>
                  </a:lnTo>
                  <a:lnTo>
                    <a:pt x="3282993" y="3282993"/>
                  </a:lnTo>
                  <a:lnTo>
                    <a:pt x="0" y="32829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1" name="Freeform 21"/>
            <p:cNvSpPr/>
            <p:nvPr/>
          </p:nvSpPr>
          <p:spPr>
            <a:xfrm>
              <a:off x="3218531" y="0"/>
              <a:ext cx="3282993" cy="3282993"/>
            </a:xfrm>
            <a:custGeom>
              <a:avLst/>
              <a:gdLst/>
              <a:ahLst/>
              <a:cxnLst/>
              <a:rect l="l" t="t" r="r" b="b"/>
              <a:pathLst>
                <a:path w="3282993" h="3282993">
                  <a:moveTo>
                    <a:pt x="0" y="0"/>
                  </a:moveTo>
                  <a:lnTo>
                    <a:pt x="3282993" y="0"/>
                  </a:lnTo>
                  <a:lnTo>
                    <a:pt x="3282993" y="3282993"/>
                  </a:lnTo>
                  <a:lnTo>
                    <a:pt x="0" y="328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2" name="Freeform 22"/>
            <p:cNvSpPr/>
            <p:nvPr/>
          </p:nvSpPr>
          <p:spPr>
            <a:xfrm>
              <a:off x="19333621" y="0"/>
              <a:ext cx="3282993" cy="3282993"/>
            </a:xfrm>
            <a:custGeom>
              <a:avLst/>
              <a:gdLst/>
              <a:ahLst/>
              <a:cxnLst/>
              <a:rect l="l" t="t" r="r" b="b"/>
              <a:pathLst>
                <a:path w="3282993" h="3282993">
                  <a:moveTo>
                    <a:pt x="0" y="0"/>
                  </a:moveTo>
                  <a:lnTo>
                    <a:pt x="3282992" y="0"/>
                  </a:lnTo>
                  <a:lnTo>
                    <a:pt x="3282992" y="3282993"/>
                  </a:lnTo>
                  <a:lnTo>
                    <a:pt x="0" y="32829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3" name="Freeform 23"/>
            <p:cNvSpPr/>
            <p:nvPr/>
          </p:nvSpPr>
          <p:spPr>
            <a:xfrm>
              <a:off x="22552151" y="0"/>
              <a:ext cx="3282993" cy="3282993"/>
            </a:xfrm>
            <a:custGeom>
              <a:avLst/>
              <a:gdLst/>
              <a:ahLst/>
              <a:cxnLst/>
              <a:rect l="l" t="t" r="r" b="b"/>
              <a:pathLst>
                <a:path w="3282993" h="3282993">
                  <a:moveTo>
                    <a:pt x="0" y="0"/>
                  </a:moveTo>
                  <a:lnTo>
                    <a:pt x="3282993" y="0"/>
                  </a:lnTo>
                  <a:lnTo>
                    <a:pt x="3282993" y="3282993"/>
                  </a:lnTo>
                  <a:lnTo>
                    <a:pt x="0" y="328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4" name="Freeform 24"/>
            <p:cNvSpPr/>
            <p:nvPr/>
          </p:nvSpPr>
          <p:spPr>
            <a:xfrm>
              <a:off x="12871995" y="0"/>
              <a:ext cx="3282993" cy="3282993"/>
            </a:xfrm>
            <a:custGeom>
              <a:avLst/>
              <a:gdLst/>
              <a:ahLst/>
              <a:cxnLst/>
              <a:rect l="l" t="t" r="r" b="b"/>
              <a:pathLst>
                <a:path w="3282993" h="3282993">
                  <a:moveTo>
                    <a:pt x="0" y="0"/>
                  </a:moveTo>
                  <a:lnTo>
                    <a:pt x="3282993" y="0"/>
                  </a:lnTo>
                  <a:lnTo>
                    <a:pt x="3282993" y="3282993"/>
                  </a:lnTo>
                  <a:lnTo>
                    <a:pt x="0" y="32829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5" name="Freeform 25"/>
            <p:cNvSpPr/>
            <p:nvPr/>
          </p:nvSpPr>
          <p:spPr>
            <a:xfrm>
              <a:off x="16090526" y="0"/>
              <a:ext cx="3282993" cy="3282993"/>
            </a:xfrm>
            <a:custGeom>
              <a:avLst/>
              <a:gdLst/>
              <a:ahLst/>
              <a:cxnLst/>
              <a:rect l="l" t="t" r="r" b="b"/>
              <a:pathLst>
                <a:path w="3282993" h="3282993">
                  <a:moveTo>
                    <a:pt x="0" y="0"/>
                  </a:moveTo>
                  <a:lnTo>
                    <a:pt x="3282993" y="0"/>
                  </a:lnTo>
                  <a:lnTo>
                    <a:pt x="3282993" y="3282993"/>
                  </a:lnTo>
                  <a:lnTo>
                    <a:pt x="0" y="32829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26" name="TextBox 26"/>
          <p:cNvSpPr txBox="1"/>
          <p:nvPr/>
        </p:nvSpPr>
        <p:spPr>
          <a:xfrm>
            <a:off x="1028700" y="514922"/>
            <a:ext cx="16325872" cy="948181"/>
          </a:xfrm>
          <a:prstGeom prst="rect">
            <a:avLst/>
          </a:prstGeom>
        </p:spPr>
        <p:txBody>
          <a:bodyPr lIns="0" tIns="0" rIns="0" bIns="0" rtlCol="0" anchor="t">
            <a:spAutoFit/>
          </a:bodyPr>
          <a:lstStyle/>
          <a:p>
            <a:pPr algn="ctr">
              <a:lnSpc>
                <a:spcPts val="7524"/>
              </a:lnSpc>
            </a:pPr>
            <a:r>
              <a:rPr lang="en-US" sz="5700">
                <a:solidFill>
                  <a:srgbClr val="231F20"/>
                </a:solidFill>
                <a:latin typeface="DejaVu Serif Bold"/>
                <a:ea typeface="DejaVu Serif Bold"/>
                <a:cs typeface="DejaVu Serif Bold"/>
                <a:sym typeface="DejaVu Serif Bold"/>
              </a:rPr>
              <a:t>Studi kasus</a:t>
            </a:r>
          </a:p>
        </p:txBody>
      </p:sp>
      <p:sp>
        <p:nvSpPr>
          <p:cNvPr id="27" name="TextBox 27"/>
          <p:cNvSpPr txBox="1"/>
          <p:nvPr/>
        </p:nvSpPr>
        <p:spPr>
          <a:xfrm>
            <a:off x="1330497" y="3443161"/>
            <a:ext cx="7060513" cy="1889730"/>
          </a:xfrm>
          <a:prstGeom prst="rect">
            <a:avLst/>
          </a:prstGeom>
        </p:spPr>
        <p:txBody>
          <a:bodyPr lIns="0" tIns="0" rIns="0" bIns="0" rtlCol="0" anchor="t">
            <a:spAutoFit/>
          </a:bodyPr>
          <a:lstStyle/>
          <a:p>
            <a:pPr marL="777499" lvl="1" indent="-388750" algn="ctr">
              <a:lnSpc>
                <a:spcPts val="5041"/>
              </a:lnSpc>
              <a:buAutoNum type="arabicPeriod"/>
            </a:pPr>
            <a:r>
              <a:rPr lang="en-US" sz="3601">
                <a:solidFill>
                  <a:srgbClr val="000000"/>
                </a:solidFill>
                <a:latin typeface="TT Hoves"/>
                <a:ea typeface="TT Hoves"/>
                <a:cs typeface="TT Hoves"/>
                <a:sym typeface="TT Hoves"/>
              </a:rPr>
              <a:t>carilah keputusan pemerintah yang berlawanan denga ajaran islam</a:t>
            </a:r>
          </a:p>
        </p:txBody>
      </p:sp>
      <p:sp>
        <p:nvSpPr>
          <p:cNvPr id="28" name="TextBox 28"/>
          <p:cNvSpPr txBox="1"/>
          <p:nvPr/>
        </p:nvSpPr>
        <p:spPr>
          <a:xfrm>
            <a:off x="9944626" y="6812038"/>
            <a:ext cx="7060513" cy="1393795"/>
          </a:xfrm>
          <a:prstGeom prst="rect">
            <a:avLst/>
          </a:prstGeom>
        </p:spPr>
        <p:txBody>
          <a:bodyPr lIns="0" tIns="0" rIns="0" bIns="0" rtlCol="0" anchor="t">
            <a:spAutoFit/>
          </a:bodyPr>
          <a:lstStyle/>
          <a:p>
            <a:pPr algn="ctr">
              <a:lnSpc>
                <a:spcPts val="5601"/>
              </a:lnSpc>
            </a:pPr>
            <a:r>
              <a:rPr lang="en-US" sz="4001">
                <a:solidFill>
                  <a:srgbClr val="FFFFFF"/>
                </a:solidFill>
                <a:latin typeface="TT Hoves"/>
                <a:ea typeface="TT Hoves"/>
                <a:cs typeface="TT Hoves"/>
                <a:sym typeface="TT Hoves"/>
              </a:rPr>
              <a:t>list masalah dan pemecahan masalahnya!</a:t>
            </a:r>
          </a:p>
        </p:txBody>
      </p:sp>
      <p:sp>
        <p:nvSpPr>
          <p:cNvPr id="29" name="TextBox 29"/>
          <p:cNvSpPr txBox="1"/>
          <p:nvPr/>
        </p:nvSpPr>
        <p:spPr>
          <a:xfrm>
            <a:off x="9690466" y="3443161"/>
            <a:ext cx="7568834" cy="653385"/>
          </a:xfrm>
          <a:prstGeom prst="rect">
            <a:avLst/>
          </a:prstGeom>
        </p:spPr>
        <p:txBody>
          <a:bodyPr lIns="0" tIns="0" rIns="0" bIns="0" rtlCol="0" anchor="t">
            <a:spAutoFit/>
          </a:bodyPr>
          <a:lstStyle/>
          <a:p>
            <a:pPr algn="ctr">
              <a:lnSpc>
                <a:spcPts val="5461"/>
              </a:lnSpc>
            </a:pPr>
            <a:r>
              <a:rPr lang="en-US" sz="3901">
                <a:solidFill>
                  <a:srgbClr val="FFFFFF"/>
                </a:solidFill>
                <a:latin typeface="TT Hoves"/>
                <a:ea typeface="TT Hoves"/>
                <a:cs typeface="TT Hoves"/>
                <a:sym typeface="TT Hoves"/>
              </a:rPr>
              <a:t>analisis, mengapa berlawanan</a:t>
            </a:r>
          </a:p>
        </p:txBody>
      </p:sp>
      <p:sp>
        <p:nvSpPr>
          <p:cNvPr id="30" name="TextBox 30"/>
          <p:cNvSpPr txBox="1"/>
          <p:nvPr/>
        </p:nvSpPr>
        <p:spPr>
          <a:xfrm>
            <a:off x="1330497" y="6812038"/>
            <a:ext cx="7060513" cy="1393795"/>
          </a:xfrm>
          <a:prstGeom prst="rect">
            <a:avLst/>
          </a:prstGeom>
        </p:spPr>
        <p:txBody>
          <a:bodyPr lIns="0" tIns="0" rIns="0" bIns="0" rtlCol="0" anchor="t">
            <a:spAutoFit/>
          </a:bodyPr>
          <a:lstStyle/>
          <a:p>
            <a:pPr algn="ctr">
              <a:lnSpc>
                <a:spcPts val="5601"/>
              </a:lnSpc>
            </a:pPr>
            <a:r>
              <a:rPr lang="en-US" sz="4001">
                <a:solidFill>
                  <a:srgbClr val="000000"/>
                </a:solidFill>
                <a:latin typeface="TT Hoves"/>
                <a:ea typeface="TT Hoves"/>
                <a:cs typeface="TT Hoves"/>
                <a:sym typeface="TT Hoves"/>
              </a:rPr>
              <a:t>2. diskusikan pemecahan masalah yang sesuai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556</Words>
  <Application>Microsoft Office PowerPoint</Application>
  <PresentationFormat>Custom</PresentationFormat>
  <Paragraphs>35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TT Hoves</vt:lpstr>
      <vt:lpstr>TT Hoves Bold</vt:lpstr>
      <vt:lpstr>DejaVu Serif Bold</vt:lpstr>
      <vt:lpstr>Calibri</vt:lpstr>
      <vt:lpstr>TT Hoves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BERJIWA MERDEKA</dc:title>
  <dc:creator>user</dc:creator>
  <cp:lastModifiedBy>user</cp:lastModifiedBy>
  <cp:revision>4</cp:revision>
  <dcterms:created xsi:type="dcterms:W3CDTF">2006-08-16T00:00:00Z</dcterms:created>
  <dcterms:modified xsi:type="dcterms:W3CDTF">2024-09-13T07:40:41Z</dcterms:modified>
  <dc:identifier>DAGNUzmaqP0</dc:identifier>
</cp:coreProperties>
</file>