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itchFamily="34" charset="0"/>
      <p:regular r:id="rId12"/>
      <p:bold r:id="rId13"/>
      <p:italic r:id="rId14"/>
      <p:boldItalic r:id="rId15"/>
    </p:embeddedFont>
    <p:embeddedFont>
      <p:font typeface="Open Sans Bold"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3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103.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image" Target="../media/image15.svg"/><Relationship Id="rId21" Type="http://schemas.openxmlformats.org/officeDocument/2006/relationships/image" Target="../media/image31.svg"/><Relationship Id="rId7" Type="http://schemas.openxmlformats.org/officeDocument/2006/relationships/image" Target="../media/image19.svg"/><Relationship Id="rId12" Type="http://schemas.openxmlformats.org/officeDocument/2006/relationships/image" Target="../media/image6.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3.svg"/><Relationship Id="rId2" Type="http://schemas.openxmlformats.org/officeDocument/2006/relationships/image" Target="../media/image8.png"/><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3.svg"/><Relationship Id="rId24" Type="http://schemas.openxmlformats.org/officeDocument/2006/relationships/image" Target="../media/image18.png"/><Relationship Id="rId32" Type="http://schemas.openxmlformats.org/officeDocument/2006/relationships/image" Target="../media/image22.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20.png"/><Relationship Id="rId10" Type="http://schemas.openxmlformats.org/officeDocument/2006/relationships/image" Target="../media/image12.png"/><Relationship Id="rId19" Type="http://schemas.openxmlformats.org/officeDocument/2006/relationships/image" Target="../media/image29.svg"/><Relationship Id="rId31" Type="http://schemas.openxmlformats.org/officeDocument/2006/relationships/image" Target="../media/image41.svg"/><Relationship Id="rId4" Type="http://schemas.openxmlformats.org/officeDocument/2006/relationships/image" Target="../media/image9.png"/><Relationship Id="rId9" Type="http://schemas.openxmlformats.org/officeDocument/2006/relationships/image" Target="../media/image21.svg"/><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37.svg"/><Relationship Id="rId30"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47.svg"/><Relationship Id="rId10" Type="http://schemas.openxmlformats.org/officeDocument/2006/relationships/image" Target="../media/image28.jpeg"/><Relationship Id="rId4" Type="http://schemas.openxmlformats.org/officeDocument/2006/relationships/image" Target="../media/image24.png"/><Relationship Id="rId9" Type="http://schemas.openxmlformats.org/officeDocument/2006/relationships/image" Target="../media/image27.jpeg"/><Relationship Id="rId14" Type="http://schemas.openxmlformats.org/officeDocument/2006/relationships/image" Target="../media/image56.sv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4.svg"/><Relationship Id="rId5" Type="http://schemas.openxmlformats.org/officeDocument/2006/relationships/image" Target="../media/image60.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70.svg"/><Relationship Id="rId18" Type="http://schemas.openxmlformats.org/officeDocument/2006/relationships/image" Target="../media/image39.png"/><Relationship Id="rId3" Type="http://schemas.openxmlformats.org/officeDocument/2006/relationships/image" Target="../media/image66.svg"/><Relationship Id="rId21" Type="http://schemas.openxmlformats.org/officeDocument/2006/relationships/image" Target="../media/image64.svg"/><Relationship Id="rId7" Type="http://schemas.openxmlformats.org/officeDocument/2006/relationships/image" Target="../media/image12.svg"/><Relationship Id="rId12" Type="http://schemas.openxmlformats.org/officeDocument/2006/relationships/image" Target="../media/image37.png"/><Relationship Id="rId17" Type="http://schemas.openxmlformats.org/officeDocument/2006/relationships/image" Target="../media/image54.svg"/><Relationship Id="rId25" Type="http://schemas.openxmlformats.org/officeDocument/2006/relationships/image" Target="../media/image37.svg"/><Relationship Id="rId2" Type="http://schemas.openxmlformats.org/officeDocument/2006/relationships/image" Target="../media/image35.png"/><Relationship Id="rId16" Type="http://schemas.openxmlformats.org/officeDocument/2006/relationships/image" Target="../media/image29.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2.svg"/><Relationship Id="rId24" Type="http://schemas.openxmlformats.org/officeDocument/2006/relationships/image" Target="../media/image19.png"/><Relationship Id="rId5" Type="http://schemas.openxmlformats.org/officeDocument/2006/relationships/image" Target="../media/image23.svg"/><Relationship Id="rId15" Type="http://schemas.openxmlformats.org/officeDocument/2006/relationships/image" Target="../media/image72.svg"/><Relationship Id="rId23" Type="http://schemas.openxmlformats.org/officeDocument/2006/relationships/image" Target="../media/image76.svg"/><Relationship Id="rId10" Type="http://schemas.openxmlformats.org/officeDocument/2006/relationships/image" Target="../media/image33.png"/><Relationship Id="rId19" Type="http://schemas.openxmlformats.org/officeDocument/2006/relationships/image" Target="../media/image74.svg"/><Relationship Id="rId4" Type="http://schemas.openxmlformats.org/officeDocument/2006/relationships/image" Target="../media/image12.png"/><Relationship Id="rId9" Type="http://schemas.openxmlformats.org/officeDocument/2006/relationships/image" Target="../media/image68.svg"/><Relationship Id="rId14" Type="http://schemas.openxmlformats.org/officeDocument/2006/relationships/image" Target="../media/image38.png"/><Relationship Id="rId22"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0.sv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56.svg"/><Relationship Id="rId5" Type="http://schemas.openxmlformats.org/officeDocument/2006/relationships/image" Target="../media/image80.svg"/><Relationship Id="rId10" Type="http://schemas.openxmlformats.org/officeDocument/2006/relationships/image" Target="../media/image30.png"/><Relationship Id="rId4" Type="http://schemas.openxmlformats.org/officeDocument/2006/relationships/image" Target="../media/image42.png"/><Relationship Id="rId9" Type="http://schemas.openxmlformats.org/officeDocument/2006/relationships/image" Target="../media/image54.sv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4.svg"/><Relationship Id="rId7" Type="http://schemas.openxmlformats.org/officeDocument/2006/relationships/image" Target="../media/image86.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6.svg"/><Relationship Id="rId10" Type="http://schemas.openxmlformats.org/officeDocument/2006/relationships/image" Target="../media/image47.jpeg"/><Relationship Id="rId4" Type="http://schemas.openxmlformats.org/officeDocument/2006/relationships/image" Target="../media/image30.png"/><Relationship Id="rId9" Type="http://schemas.openxmlformats.org/officeDocument/2006/relationships/image" Target="../media/image88.sv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80.svg"/><Relationship Id="rId7" Type="http://schemas.openxmlformats.org/officeDocument/2006/relationships/image" Target="../media/image91.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95.svg"/><Relationship Id="rId5" Type="http://schemas.openxmlformats.org/officeDocument/2006/relationships/image" Target="../media/image74.svg"/><Relationship Id="rId10" Type="http://schemas.openxmlformats.org/officeDocument/2006/relationships/image" Target="../media/image50.png"/><Relationship Id="rId4" Type="http://schemas.openxmlformats.org/officeDocument/2006/relationships/image" Target="../media/image39.png"/><Relationship Id="rId9" Type="http://schemas.openxmlformats.org/officeDocument/2006/relationships/image" Target="../media/image93.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99.svg"/><Relationship Id="rId3" Type="http://schemas.openxmlformats.org/officeDocument/2006/relationships/image" Target="../media/image17.svg"/><Relationship Id="rId7" Type="http://schemas.openxmlformats.org/officeDocument/2006/relationships/image" Target="../media/image97.svg"/><Relationship Id="rId12"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4.svg"/><Relationship Id="rId5" Type="http://schemas.openxmlformats.org/officeDocument/2006/relationships/image" Target="../media/image2.sv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1E26"/>
        </a:solidFill>
        <a:effectLst/>
      </p:bgPr>
    </p:bg>
    <p:spTree>
      <p:nvGrpSpPr>
        <p:cNvPr id="1" name=""/>
        <p:cNvGrpSpPr/>
        <p:nvPr/>
      </p:nvGrpSpPr>
      <p:grpSpPr>
        <a:xfrm>
          <a:off x="0" y="0"/>
          <a:ext cx="0" cy="0"/>
          <a:chOff x="0" y="0"/>
          <a:chExt cx="0" cy="0"/>
        </a:xfrm>
      </p:grpSpPr>
      <p:sp>
        <p:nvSpPr>
          <p:cNvPr id="2" name="Freeform 2"/>
          <p:cNvSpPr/>
          <p:nvPr/>
        </p:nvSpPr>
        <p:spPr>
          <a:xfrm rot="490859">
            <a:off x="2182701" y="632023"/>
            <a:ext cx="9471370" cy="8228253"/>
          </a:xfrm>
          <a:custGeom>
            <a:avLst/>
            <a:gdLst/>
            <a:ahLst/>
            <a:cxnLst/>
            <a:rect l="l" t="t" r="r" b="b"/>
            <a:pathLst>
              <a:path w="9471370" h="8228253">
                <a:moveTo>
                  <a:pt x="0" y="0"/>
                </a:moveTo>
                <a:lnTo>
                  <a:pt x="9471370" y="0"/>
                </a:lnTo>
                <a:lnTo>
                  <a:pt x="9471370" y="8228253"/>
                </a:lnTo>
                <a:lnTo>
                  <a:pt x="0" y="82282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456665" y="3621879"/>
            <a:ext cx="2657217" cy="5642739"/>
          </a:xfrm>
          <a:custGeom>
            <a:avLst/>
            <a:gdLst/>
            <a:ahLst/>
            <a:cxnLst/>
            <a:rect l="l" t="t" r="r" b="b"/>
            <a:pathLst>
              <a:path w="2657217" h="5642739">
                <a:moveTo>
                  <a:pt x="0" y="0"/>
                </a:moveTo>
                <a:lnTo>
                  <a:pt x="2657217" y="0"/>
                </a:lnTo>
                <a:lnTo>
                  <a:pt x="2657217" y="5642739"/>
                </a:lnTo>
                <a:lnTo>
                  <a:pt x="0" y="56427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8593">
            <a:off x="9029694" y="4163165"/>
            <a:ext cx="4799686" cy="1619894"/>
          </a:xfrm>
          <a:custGeom>
            <a:avLst/>
            <a:gdLst/>
            <a:ahLst/>
            <a:cxnLst/>
            <a:rect l="l" t="t" r="r" b="b"/>
            <a:pathLst>
              <a:path w="4799686" h="1619894">
                <a:moveTo>
                  <a:pt x="0" y="0"/>
                </a:moveTo>
                <a:lnTo>
                  <a:pt x="4799686" y="0"/>
                </a:lnTo>
                <a:lnTo>
                  <a:pt x="4799686" y="1619894"/>
                </a:lnTo>
                <a:lnTo>
                  <a:pt x="0" y="16198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028700" y="3766446"/>
            <a:ext cx="1620584" cy="1677189"/>
          </a:xfrm>
          <a:custGeom>
            <a:avLst/>
            <a:gdLst/>
            <a:ahLst/>
            <a:cxnLst/>
            <a:rect l="l" t="t" r="r" b="b"/>
            <a:pathLst>
              <a:path w="1620584" h="1677189">
                <a:moveTo>
                  <a:pt x="0" y="0"/>
                </a:moveTo>
                <a:lnTo>
                  <a:pt x="1620584" y="0"/>
                </a:lnTo>
                <a:lnTo>
                  <a:pt x="1620584" y="1677190"/>
                </a:lnTo>
                <a:lnTo>
                  <a:pt x="0" y="16771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2168368">
            <a:off x="1557103" y="1646086"/>
            <a:ext cx="6450970" cy="2662491"/>
          </a:xfrm>
          <a:custGeom>
            <a:avLst/>
            <a:gdLst/>
            <a:ahLst/>
            <a:cxnLst/>
            <a:rect l="l" t="t" r="r" b="b"/>
            <a:pathLst>
              <a:path w="6450970" h="2662491">
                <a:moveTo>
                  <a:pt x="0" y="0"/>
                </a:moveTo>
                <a:lnTo>
                  <a:pt x="6450970" y="0"/>
                </a:lnTo>
                <a:lnTo>
                  <a:pt x="6450970" y="2662492"/>
                </a:lnTo>
                <a:lnTo>
                  <a:pt x="0" y="266249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07817">
            <a:off x="7536362" y="556638"/>
            <a:ext cx="3497945" cy="2527266"/>
          </a:xfrm>
          <a:custGeom>
            <a:avLst/>
            <a:gdLst/>
            <a:ahLst/>
            <a:cxnLst/>
            <a:rect l="l" t="t" r="r" b="b"/>
            <a:pathLst>
              <a:path w="3497945" h="2527266">
                <a:moveTo>
                  <a:pt x="0" y="0"/>
                </a:moveTo>
                <a:lnTo>
                  <a:pt x="3497945" y="0"/>
                </a:lnTo>
                <a:lnTo>
                  <a:pt x="3497945" y="2527265"/>
                </a:lnTo>
                <a:lnTo>
                  <a:pt x="0" y="252726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9689274" y="450014"/>
            <a:ext cx="1740263" cy="1718584"/>
          </a:xfrm>
          <a:custGeom>
            <a:avLst/>
            <a:gdLst/>
            <a:ahLst/>
            <a:cxnLst/>
            <a:rect l="l" t="t" r="r" b="b"/>
            <a:pathLst>
              <a:path w="1740263" h="1718584">
                <a:moveTo>
                  <a:pt x="0" y="0"/>
                </a:moveTo>
                <a:lnTo>
                  <a:pt x="1740263" y="0"/>
                </a:lnTo>
                <a:lnTo>
                  <a:pt x="1740263" y="1718584"/>
                </a:lnTo>
                <a:lnTo>
                  <a:pt x="0" y="1718584"/>
                </a:lnTo>
                <a:lnTo>
                  <a:pt x="0" y="0"/>
                </a:lnTo>
                <a:close/>
              </a:path>
            </a:pathLst>
          </a:custGeom>
          <a:blipFill>
            <a:blip r:embed="rId14"/>
            <a:stretch>
              <a:fillRect/>
            </a:stretch>
          </a:blipFill>
        </p:spPr>
      </p:sp>
      <p:sp>
        <p:nvSpPr>
          <p:cNvPr id="9" name="TextBox 9"/>
          <p:cNvSpPr txBox="1"/>
          <p:nvPr/>
        </p:nvSpPr>
        <p:spPr>
          <a:xfrm>
            <a:off x="1028700" y="5380970"/>
            <a:ext cx="9227259" cy="3883648"/>
          </a:xfrm>
          <a:prstGeom prst="rect">
            <a:avLst/>
          </a:prstGeom>
        </p:spPr>
        <p:txBody>
          <a:bodyPr lIns="0" tIns="0" rIns="0" bIns="0" rtlCol="0" anchor="t">
            <a:spAutoFit/>
          </a:bodyPr>
          <a:lstStyle/>
          <a:p>
            <a:pPr algn="l">
              <a:lnSpc>
                <a:spcPts val="9544"/>
              </a:lnSpc>
            </a:pPr>
            <a:r>
              <a:rPr lang="en-US" sz="11499" spc="885" dirty="0">
                <a:solidFill>
                  <a:srgbClr val="FFFFFF"/>
                </a:solidFill>
                <a:latin typeface="Childos Arabic"/>
                <a:ea typeface="Childos Arabic"/>
                <a:cs typeface="Childos Arabic"/>
                <a:sym typeface="Childos Arabic"/>
              </a:rPr>
              <a:t>MENJADI INSAN RABBANI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725721" cy="10287000"/>
            <a:chOff x="0" y="0"/>
            <a:chExt cx="1771383" cy="2709333"/>
          </a:xfrm>
        </p:grpSpPr>
        <p:sp>
          <p:nvSpPr>
            <p:cNvPr id="3" name="Freeform 3"/>
            <p:cNvSpPr/>
            <p:nvPr/>
          </p:nvSpPr>
          <p:spPr>
            <a:xfrm>
              <a:off x="0" y="0"/>
              <a:ext cx="1771383" cy="2709333"/>
            </a:xfrm>
            <a:custGeom>
              <a:avLst/>
              <a:gdLst/>
              <a:ahLst/>
              <a:cxnLst/>
              <a:rect l="l" t="t" r="r" b="b"/>
              <a:pathLst>
                <a:path w="1771383" h="2709333">
                  <a:moveTo>
                    <a:pt x="0" y="0"/>
                  </a:moveTo>
                  <a:lnTo>
                    <a:pt x="1771383" y="0"/>
                  </a:lnTo>
                  <a:lnTo>
                    <a:pt x="1771383" y="2709333"/>
                  </a:lnTo>
                  <a:lnTo>
                    <a:pt x="0" y="2709333"/>
                  </a:lnTo>
                  <a:close/>
                </a:path>
              </a:pathLst>
            </a:custGeom>
            <a:solidFill>
              <a:srgbClr val="661E26"/>
            </a:solidFill>
          </p:spPr>
        </p:sp>
        <p:sp>
          <p:nvSpPr>
            <p:cNvPr id="4" name="TextBox 4"/>
            <p:cNvSpPr txBox="1"/>
            <p:nvPr/>
          </p:nvSpPr>
          <p:spPr>
            <a:xfrm>
              <a:off x="0" y="-19050"/>
              <a:ext cx="1771383" cy="2728383"/>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rot="7200694">
            <a:off x="672262" y="9711893"/>
            <a:ext cx="5666863" cy="2905555"/>
          </a:xfrm>
          <a:custGeom>
            <a:avLst/>
            <a:gdLst/>
            <a:ahLst/>
            <a:cxnLst/>
            <a:rect l="l" t="t" r="r" b="b"/>
            <a:pathLst>
              <a:path w="5666863" h="2905555">
                <a:moveTo>
                  <a:pt x="0" y="0"/>
                </a:moveTo>
                <a:lnTo>
                  <a:pt x="5666864" y="0"/>
                </a:lnTo>
                <a:lnTo>
                  <a:pt x="5666864" y="2905556"/>
                </a:lnTo>
                <a:lnTo>
                  <a:pt x="0" y="29055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2132700">
            <a:off x="-422109" y="-3298518"/>
            <a:ext cx="6519005" cy="3658792"/>
          </a:xfrm>
          <a:custGeom>
            <a:avLst/>
            <a:gdLst/>
            <a:ahLst/>
            <a:cxnLst/>
            <a:rect l="l" t="t" r="r" b="b"/>
            <a:pathLst>
              <a:path w="6519005" h="3658792">
                <a:moveTo>
                  <a:pt x="0" y="0"/>
                </a:moveTo>
                <a:lnTo>
                  <a:pt x="6519005" y="0"/>
                </a:lnTo>
                <a:lnTo>
                  <a:pt x="6519005" y="3658792"/>
                </a:lnTo>
                <a:lnTo>
                  <a:pt x="0" y="36587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1028700" y="1442933"/>
            <a:ext cx="4404216" cy="2778126"/>
          </a:xfrm>
          <a:prstGeom prst="rect">
            <a:avLst/>
          </a:prstGeom>
        </p:spPr>
        <p:txBody>
          <a:bodyPr lIns="0" tIns="0" rIns="0" bIns="0" rtlCol="0" anchor="t">
            <a:spAutoFit/>
          </a:bodyPr>
          <a:lstStyle/>
          <a:p>
            <a:pPr algn="l">
              <a:lnSpc>
                <a:spcPts val="7000"/>
              </a:lnSpc>
            </a:pPr>
            <a:r>
              <a:rPr lang="en-US" sz="7000">
                <a:solidFill>
                  <a:srgbClr val="FFFFFF"/>
                </a:solidFill>
                <a:latin typeface="Childos Arabic"/>
                <a:ea typeface="Childos Arabic"/>
                <a:cs typeface="Childos Arabic"/>
                <a:sym typeface="Childos Arabic"/>
              </a:rPr>
              <a:t>KEGIATAN AKHIR </a:t>
            </a:r>
          </a:p>
          <a:p>
            <a:pPr marL="0" lvl="0" indent="0" algn="l">
              <a:lnSpc>
                <a:spcPts val="7000"/>
              </a:lnSpc>
              <a:spcBef>
                <a:spcPct val="0"/>
              </a:spcBef>
            </a:pPr>
            <a:endParaRPr lang="en-US" sz="7000">
              <a:solidFill>
                <a:srgbClr val="FFFFFF"/>
              </a:solidFill>
              <a:latin typeface="Childos Arabic"/>
              <a:ea typeface="Childos Arabic"/>
              <a:cs typeface="Childos Arabic"/>
              <a:sym typeface="Childos Arabic"/>
            </a:endParaRPr>
          </a:p>
        </p:txBody>
      </p:sp>
      <p:sp>
        <p:nvSpPr>
          <p:cNvPr id="8" name="TextBox 8"/>
          <p:cNvSpPr txBox="1"/>
          <p:nvPr/>
        </p:nvSpPr>
        <p:spPr>
          <a:xfrm>
            <a:off x="7249386" y="1357208"/>
            <a:ext cx="10533579" cy="7765415"/>
          </a:xfrm>
          <a:prstGeom prst="rect">
            <a:avLst/>
          </a:prstGeom>
        </p:spPr>
        <p:txBody>
          <a:bodyPr lIns="0" tIns="0" rIns="0" bIns="0" rtlCol="0" anchor="t">
            <a:spAutoFit/>
          </a:bodyPr>
          <a:lstStyle/>
          <a:p>
            <a:pPr algn="l">
              <a:lnSpc>
                <a:spcPts val="3639"/>
              </a:lnSpc>
            </a:pPr>
            <a:r>
              <a:rPr lang="en-US" sz="2799" dirty="0">
                <a:solidFill>
                  <a:srgbClr val="661E26"/>
                </a:solidFill>
                <a:latin typeface="Kulachat Slab Bold"/>
                <a:ea typeface="Kulachat Slab Bold"/>
                <a:cs typeface="Kulachat Slab Bold"/>
                <a:sym typeface="Kulachat Slab Bold"/>
              </a:rPr>
              <a:t>(1)</a:t>
            </a:r>
            <a:r>
              <a:rPr lang="en-US" sz="2799" dirty="0" err="1">
                <a:solidFill>
                  <a:srgbClr val="661E26"/>
                </a:solidFill>
                <a:latin typeface="Kulachat Slab Bold"/>
                <a:ea typeface="Kulachat Slab Bold"/>
                <a:cs typeface="Kulachat Slab Bold"/>
                <a:sym typeface="Kulachat Slab Bold"/>
              </a:rPr>
              <a:t>Mahasiswa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dibagi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dalam</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beberapa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kelompok</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mereka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diberi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satu</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masalah</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untuk</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dipecahkan</a:t>
            </a:r>
            <a:r>
              <a:rPr lang="en-US" sz="2799" dirty="0">
                <a:solidFill>
                  <a:srgbClr val="661E26"/>
                </a:solidFill>
                <a:latin typeface="Kulachat Slab Bold"/>
                <a:ea typeface="Kulachat Slab Bold"/>
                <a:cs typeface="Kulachat Slab Bold"/>
                <a:sym typeface="Kulachat Slab Bold"/>
              </a:rPr>
              <a:t>.</a:t>
            </a:r>
          </a:p>
          <a:p>
            <a:pPr algn="l">
              <a:lnSpc>
                <a:spcPts val="3639"/>
              </a:lnSpc>
            </a:pPr>
            <a:r>
              <a:rPr lang="en-US" sz="2799" dirty="0">
                <a:solidFill>
                  <a:srgbClr val="661E26"/>
                </a:solidFill>
                <a:latin typeface="Kulachat Slab Bold"/>
                <a:ea typeface="Kulachat Slab Bold"/>
                <a:cs typeface="Kulachat Slab Bold"/>
                <a:sym typeface="Kulachat Slab Bold"/>
              </a:rPr>
              <a:t>(2)</a:t>
            </a:r>
            <a:r>
              <a:rPr lang="en-US" sz="2799" dirty="0" err="1">
                <a:solidFill>
                  <a:srgbClr val="661E26"/>
                </a:solidFill>
                <a:latin typeface="Kulachat Slab Bold"/>
                <a:ea typeface="Kulachat Slab Bold"/>
                <a:cs typeface="Kulachat Slab Bold"/>
                <a:sym typeface="Kulachat Slab Bold"/>
              </a:rPr>
              <a:t>Mahasiswa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diminta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menyelesaikan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masalah</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dengan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menggunakan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langkah-langkah</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penyelesaian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masalah</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sebagai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berukut</a:t>
            </a:r>
            <a:r>
              <a:rPr lang="en-US" sz="2799" dirty="0">
                <a:solidFill>
                  <a:srgbClr val="661E26"/>
                </a:solidFill>
                <a:latin typeface="Kulachat Slab Bold"/>
                <a:ea typeface="Kulachat Slab Bold"/>
                <a:cs typeface="Kulachat Slab Bold"/>
                <a:sym typeface="Kulachat Slab Bold"/>
              </a:rPr>
              <a:t>:</a:t>
            </a:r>
          </a:p>
          <a:p>
            <a:pPr algn="l">
              <a:lnSpc>
                <a:spcPts val="3639"/>
              </a:lnSpc>
            </a:pPr>
            <a:r>
              <a:rPr lang="en-US" sz="2799" dirty="0" err="1">
                <a:solidFill>
                  <a:srgbClr val="661E26"/>
                </a:solidFill>
                <a:latin typeface="Kulachat Slab Bold"/>
                <a:ea typeface="Kulachat Slab Bold"/>
                <a:cs typeface="Kulachat Slab Bold"/>
                <a:sym typeface="Kulachat Slab Bold"/>
              </a:rPr>
              <a:t>a.Identifikasi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masalah</a:t>
            </a:r>
            <a:endParaRPr lang="en-US" sz="2799" dirty="0">
              <a:solidFill>
                <a:srgbClr val="661E26"/>
              </a:solidFill>
              <a:latin typeface="Kulachat Slab Bold"/>
              <a:ea typeface="Kulachat Slab Bold"/>
              <a:cs typeface="Kulachat Slab Bold"/>
              <a:sym typeface="Kulachat Slab Bold"/>
            </a:endParaRPr>
          </a:p>
          <a:p>
            <a:pPr algn="l">
              <a:lnSpc>
                <a:spcPts val="3639"/>
              </a:lnSpc>
            </a:pPr>
            <a:r>
              <a:rPr lang="en-US" sz="2799" dirty="0" err="1">
                <a:solidFill>
                  <a:srgbClr val="661E26"/>
                </a:solidFill>
                <a:latin typeface="Kulachat Slab Bold"/>
                <a:ea typeface="Kulachat Slab Bold"/>
                <a:cs typeface="Kulachat Slab Bold"/>
                <a:sym typeface="Kulachat Slab Bold"/>
              </a:rPr>
              <a:t>b.Pikirkan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solusi</a:t>
            </a:r>
            <a:r>
              <a:rPr lang="en-US" sz="2799" dirty="0">
                <a:solidFill>
                  <a:srgbClr val="661E26"/>
                </a:solidFill>
                <a:latin typeface="Kulachat Slab Bold"/>
                <a:ea typeface="Kulachat Slab Bold"/>
                <a:cs typeface="Kulachat Slab Bold"/>
                <a:sym typeface="Kulachat Slab Bold"/>
              </a:rPr>
              <a:t> yang </a:t>
            </a:r>
            <a:r>
              <a:rPr lang="en-US" sz="2799" dirty="0" err="1">
                <a:solidFill>
                  <a:srgbClr val="661E26"/>
                </a:solidFill>
                <a:latin typeface="Kulachat Slab Bold"/>
                <a:ea typeface="Kulachat Slab Bold"/>
                <a:cs typeface="Kulachat Slab Bold"/>
                <a:sym typeface="Kulachat Slab Bold"/>
              </a:rPr>
              <a:t>memungkinkan</a:t>
            </a:r>
            <a:endParaRPr lang="en-US" sz="2799" dirty="0">
              <a:solidFill>
                <a:srgbClr val="661E26"/>
              </a:solidFill>
              <a:latin typeface="Kulachat Slab Bold"/>
              <a:ea typeface="Kulachat Slab Bold"/>
              <a:cs typeface="Kulachat Slab Bold"/>
              <a:sym typeface="Kulachat Slab Bold"/>
            </a:endParaRPr>
          </a:p>
          <a:p>
            <a:pPr algn="l">
              <a:lnSpc>
                <a:spcPts val="3639"/>
              </a:lnSpc>
            </a:pPr>
            <a:r>
              <a:rPr lang="en-US" sz="2799" dirty="0" err="1">
                <a:solidFill>
                  <a:srgbClr val="661E26"/>
                </a:solidFill>
                <a:latin typeface="Kulachat Slab Bold"/>
                <a:ea typeface="Kulachat Slab Bold"/>
                <a:cs typeface="Kulachat Slab Bold"/>
                <a:sym typeface="Kulachat Slab Bold"/>
              </a:rPr>
              <a:t>c.Evaluasi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uji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berbagai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macam</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solusi</a:t>
            </a:r>
            <a:endParaRPr lang="en-US" sz="2799" dirty="0">
              <a:solidFill>
                <a:srgbClr val="661E26"/>
              </a:solidFill>
              <a:latin typeface="Kulachat Slab Bold"/>
              <a:ea typeface="Kulachat Slab Bold"/>
              <a:cs typeface="Kulachat Slab Bold"/>
              <a:sym typeface="Kulachat Slab Bold"/>
            </a:endParaRPr>
          </a:p>
          <a:p>
            <a:pPr algn="l">
              <a:lnSpc>
                <a:spcPts val="3639"/>
              </a:lnSpc>
            </a:pPr>
            <a:r>
              <a:rPr lang="en-US" sz="2799" dirty="0" err="1">
                <a:solidFill>
                  <a:srgbClr val="661E26"/>
                </a:solidFill>
                <a:latin typeface="Kulachat Slab Bold"/>
                <a:ea typeface="Kulachat Slab Bold"/>
                <a:cs typeface="Kulachat Slab Bold"/>
                <a:sym typeface="Kulachat Slab Bold"/>
              </a:rPr>
              <a:t>d.Putuskan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solusi</a:t>
            </a:r>
            <a:r>
              <a:rPr lang="en-US" sz="2799" dirty="0">
                <a:solidFill>
                  <a:srgbClr val="661E26"/>
                </a:solidFill>
                <a:latin typeface="Kulachat Slab Bold"/>
                <a:ea typeface="Kulachat Slab Bold"/>
                <a:cs typeface="Kulachat Slab Bold"/>
                <a:sym typeface="Kulachat Slab Bold"/>
              </a:rPr>
              <a:t> yang </a:t>
            </a:r>
            <a:r>
              <a:rPr lang="en-US" sz="2799" dirty="0" err="1">
                <a:solidFill>
                  <a:srgbClr val="661E26"/>
                </a:solidFill>
                <a:latin typeface="Kulachat Slab Bold"/>
                <a:ea typeface="Kulachat Slab Bold"/>
                <a:cs typeface="Kulachat Slab Bold"/>
                <a:sym typeface="Kulachat Slab Bold"/>
              </a:rPr>
              <a:t>dapat</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diterima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bersama</a:t>
            </a:r>
            <a:endParaRPr lang="en-US" sz="2799" dirty="0">
              <a:solidFill>
                <a:srgbClr val="661E26"/>
              </a:solidFill>
              <a:latin typeface="Kulachat Slab Bold"/>
              <a:ea typeface="Kulachat Slab Bold"/>
              <a:cs typeface="Kulachat Slab Bold"/>
              <a:sym typeface="Kulachat Slab Bold"/>
            </a:endParaRPr>
          </a:p>
          <a:p>
            <a:pPr algn="l">
              <a:lnSpc>
                <a:spcPts val="3639"/>
              </a:lnSpc>
            </a:pPr>
            <a:r>
              <a:rPr lang="en-US" sz="2799" dirty="0" err="1">
                <a:solidFill>
                  <a:srgbClr val="661E26"/>
                </a:solidFill>
                <a:latin typeface="Kulachat Slab Bold"/>
                <a:ea typeface="Kulachat Slab Bold"/>
                <a:cs typeface="Kulachat Slab Bold"/>
                <a:sym typeface="Kulachat Slab Bold"/>
              </a:rPr>
              <a:t>e.Implementasi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solusi</a:t>
            </a:r>
            <a:endParaRPr lang="en-US" sz="2799" dirty="0">
              <a:solidFill>
                <a:srgbClr val="661E26"/>
              </a:solidFill>
              <a:latin typeface="Kulachat Slab Bold"/>
              <a:ea typeface="Kulachat Slab Bold"/>
              <a:cs typeface="Kulachat Slab Bold"/>
              <a:sym typeface="Kulachat Slab Bold"/>
            </a:endParaRPr>
          </a:p>
          <a:p>
            <a:pPr algn="l">
              <a:lnSpc>
                <a:spcPts val="3639"/>
              </a:lnSpc>
            </a:pPr>
            <a:r>
              <a:rPr lang="en-US" sz="2799" dirty="0" err="1">
                <a:solidFill>
                  <a:srgbClr val="661E26"/>
                </a:solidFill>
                <a:latin typeface="Kulachat Slab Bold"/>
                <a:ea typeface="Kulachat Slab Bold"/>
                <a:cs typeface="Kulachat Slab Bold"/>
                <a:sym typeface="Kulachat Slab Bold"/>
              </a:rPr>
              <a:t>f.Evaluasi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solusi</a:t>
            </a:r>
            <a:r>
              <a:rPr lang="en-US" sz="2799" dirty="0">
                <a:solidFill>
                  <a:srgbClr val="661E26"/>
                </a:solidFill>
                <a:latin typeface="Kulachat Slab Bold"/>
                <a:ea typeface="Kulachat Slab Bold"/>
                <a:cs typeface="Kulachat Slab Bold"/>
                <a:sym typeface="Kulachat Slab Bold"/>
              </a:rPr>
              <a:t>.</a:t>
            </a:r>
          </a:p>
          <a:p>
            <a:pPr algn="l">
              <a:lnSpc>
                <a:spcPts val="3639"/>
              </a:lnSpc>
            </a:pPr>
            <a:r>
              <a:rPr lang="en-US" sz="2799" dirty="0">
                <a:solidFill>
                  <a:srgbClr val="661E26"/>
                </a:solidFill>
                <a:latin typeface="Kulachat Slab Bold"/>
                <a:ea typeface="Kulachat Slab Bold"/>
                <a:cs typeface="Kulachat Slab Bold"/>
                <a:sym typeface="Kulachat Slab Bold"/>
              </a:rPr>
              <a:t>(3)</a:t>
            </a:r>
            <a:r>
              <a:rPr lang="en-US" sz="2799" dirty="0" err="1">
                <a:solidFill>
                  <a:srgbClr val="661E26"/>
                </a:solidFill>
                <a:latin typeface="Kulachat Slab Bold"/>
                <a:ea typeface="Kulachat Slab Bold"/>
                <a:cs typeface="Kulachat Slab Bold"/>
                <a:sym typeface="Kulachat Slab Bold"/>
              </a:rPr>
              <a:t>Kelompok</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mahasiswa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melaporkan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solusi</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tertulis</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menyampaikan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solusi</a:t>
            </a:r>
            <a:r>
              <a:rPr lang="en-US" sz="2799" dirty="0">
                <a:solidFill>
                  <a:srgbClr val="661E26"/>
                </a:solidFill>
                <a:latin typeface="Kulachat Slab Bold"/>
                <a:ea typeface="Kulachat Slab Bold"/>
                <a:cs typeface="Kulachat Slab Bold"/>
                <a:sym typeface="Kulachat Slab Bold"/>
              </a:rPr>
              <a:t> yang </a:t>
            </a:r>
            <a:r>
              <a:rPr lang="en-US" sz="2799" dirty="0" err="1">
                <a:solidFill>
                  <a:srgbClr val="661E26"/>
                </a:solidFill>
                <a:latin typeface="Kulachat Slab Bold"/>
                <a:ea typeface="Kulachat Slab Bold"/>
                <a:cs typeface="Kulachat Slab Bold"/>
                <a:sym typeface="Kulachat Slab Bold"/>
              </a:rPr>
              <a:t>mereka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kembangkan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kepada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seluruh</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kelas</a:t>
            </a:r>
            <a:r>
              <a:rPr lang="en-US" sz="2799" dirty="0">
                <a:solidFill>
                  <a:srgbClr val="661E26"/>
                </a:solidFill>
                <a:latin typeface="Kulachat Slab Bold"/>
                <a:ea typeface="Kulachat Slab Bold"/>
                <a:cs typeface="Kulachat Slab Bold"/>
                <a:sym typeface="Kulachat Slab Bold"/>
              </a:rPr>
              <a:t>.</a:t>
            </a:r>
          </a:p>
          <a:p>
            <a:pPr algn="l">
              <a:lnSpc>
                <a:spcPts val="3639"/>
              </a:lnSpc>
            </a:pPr>
            <a:r>
              <a:rPr lang="en-US" sz="2799" dirty="0">
                <a:solidFill>
                  <a:srgbClr val="661E26"/>
                </a:solidFill>
                <a:latin typeface="Kulachat Slab Bold"/>
                <a:ea typeface="Kulachat Slab Bold"/>
                <a:cs typeface="Kulachat Slab Bold"/>
                <a:sym typeface="Kulachat Slab Bold"/>
              </a:rPr>
              <a:t>(4)</a:t>
            </a:r>
            <a:r>
              <a:rPr lang="en-US" sz="2799" dirty="0" err="1">
                <a:solidFill>
                  <a:srgbClr val="661E26"/>
                </a:solidFill>
                <a:latin typeface="Kulachat Slab Bold"/>
                <a:ea typeface="Kulachat Slab Bold"/>
                <a:cs typeface="Kulachat Slab Bold"/>
                <a:sym typeface="Kulachat Slab Bold"/>
              </a:rPr>
              <a:t>Kelompok</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mahasiswa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melaksanakan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bina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desa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berdasarkan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hasil</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kerja</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problrm</a:t>
            </a:r>
            <a:r>
              <a:rPr lang="en-US" sz="2799" dirty="0">
                <a:solidFill>
                  <a:srgbClr val="661E26"/>
                </a:solidFill>
                <a:latin typeface="Kulachat Slab Bold"/>
                <a:ea typeface="Kulachat Slab Bold"/>
                <a:cs typeface="Kulachat Slab Bold"/>
                <a:sym typeface="Kulachat Slab Bold"/>
              </a:rPr>
              <a:t> solving” </a:t>
            </a:r>
            <a:r>
              <a:rPr lang="en-US" sz="2799" dirty="0" err="1">
                <a:solidFill>
                  <a:srgbClr val="661E26"/>
                </a:solidFill>
                <a:latin typeface="Kulachat Slab Bold"/>
                <a:ea typeface="Kulachat Slab Bold"/>
                <a:cs typeface="Kulachat Slab Bold"/>
                <a:sym typeface="Kulachat Slab Bold"/>
              </a:rPr>
              <a:t>dan</a:t>
            </a:r>
            <a:r>
              <a:rPr lang="en-US" sz="2799" dirty="0">
                <a:solidFill>
                  <a:srgbClr val="661E26"/>
                </a:solidFill>
                <a:latin typeface="Kulachat Slab Bold"/>
                <a:ea typeface="Kulachat Slab Bold"/>
                <a:cs typeface="Kulachat Slab Bold"/>
                <a:sym typeface="Kulachat Slab Bold"/>
              </a:rPr>
              <a:t> “</a:t>
            </a:r>
            <a:r>
              <a:rPr lang="en-US" sz="2799" dirty="0" err="1">
                <a:solidFill>
                  <a:srgbClr val="661E26"/>
                </a:solidFill>
                <a:latin typeface="Kulachat Slab Bold"/>
                <a:ea typeface="Kulachat Slab Bold"/>
                <a:cs typeface="Kulachat Slab Bold"/>
                <a:sym typeface="Kulachat Slab Bold"/>
              </a:rPr>
              <a:t>investegasi</a:t>
            </a:r>
            <a:r>
              <a:rPr lang="en-US" sz="2799" dirty="0">
                <a:solidFill>
                  <a:srgbClr val="661E26"/>
                </a:solidFill>
                <a:latin typeface="Kulachat Slab Bold"/>
                <a:ea typeface="Kulachat Slab Bold"/>
                <a:cs typeface="Kulachat Slab Bold"/>
                <a:sym typeface="Kulachat Slab Bold"/>
              </a:rPr>
              <a:t>”.</a:t>
            </a:r>
          </a:p>
          <a:p>
            <a:pPr algn="l">
              <a:lnSpc>
                <a:spcPts val="3639"/>
              </a:lnSpc>
            </a:pPr>
            <a:endParaRPr lang="en-US" sz="2799" dirty="0">
              <a:solidFill>
                <a:srgbClr val="661E26"/>
              </a:solidFill>
              <a:latin typeface="Kulachat Slab Bold"/>
              <a:ea typeface="Kulachat Slab Bold"/>
              <a:cs typeface="Kulachat Slab Bold"/>
              <a:sym typeface="Kulachat Slab Bold"/>
            </a:endParaRPr>
          </a:p>
        </p:txBody>
      </p:sp>
      <p:sp>
        <p:nvSpPr>
          <p:cNvPr id="9" name="TextBox 9"/>
          <p:cNvSpPr txBox="1"/>
          <p:nvPr/>
        </p:nvSpPr>
        <p:spPr>
          <a:xfrm>
            <a:off x="538212" y="3605679"/>
            <a:ext cx="5385192" cy="6299835"/>
          </a:xfrm>
          <a:prstGeom prst="rect">
            <a:avLst/>
          </a:prstGeom>
        </p:spPr>
        <p:txBody>
          <a:bodyPr lIns="0" tIns="0" rIns="0" bIns="0" rtlCol="0" anchor="t">
            <a:spAutoFit/>
          </a:bodyPr>
          <a:lstStyle/>
          <a:p>
            <a:pPr algn="ctr">
              <a:lnSpc>
                <a:spcPts val="2940"/>
              </a:lnSpc>
            </a:pPr>
            <a:r>
              <a:rPr lang="en-US" sz="2100">
                <a:solidFill>
                  <a:srgbClr val="FFFFFF"/>
                </a:solidFill>
                <a:latin typeface="Open Sans Bold"/>
                <a:ea typeface="Open Sans Bold"/>
                <a:cs typeface="Open Sans Bold"/>
                <a:sym typeface="Open Sans Bold"/>
              </a:rPr>
              <a:t>Pada akhir semesterMahasiswa mengerjakan dan melaporkan kegiatan proyek dakwah berdasarkan observasi dan wawancara di lapangan. Proyek berupa kegiatan pemberdayaan masyrakat, misalnya bina desa berbasis masjid. Kegiatan bina desa dapat dilakukan dengan cara mendirikan dan mengembangkan TK Al-Qur’an/Majelis Taklim, atau mendirikan Koperasi Masjid, dan lain-lain. Mahasiswa memperoleh nilai dari keseluruhan proses belajar mulai tilawah, taklim, hingga tazkiyah yang disertai pelaksanaan proyek pelayanan. </a:t>
            </a:r>
          </a:p>
          <a:p>
            <a:pPr algn="ctr">
              <a:lnSpc>
                <a:spcPts val="2940"/>
              </a:lnSpc>
            </a:pPr>
            <a:endParaRPr lang="en-US" sz="2100">
              <a:solidFill>
                <a:srgbClr val="FFFFFF"/>
              </a:solidFill>
              <a:latin typeface="Open Sans Bold"/>
              <a:ea typeface="Open Sans Bold"/>
              <a:cs typeface="Open Sans Bold"/>
              <a:sym typeface="Open Sans Bold"/>
            </a:endParaRPr>
          </a:p>
          <a:p>
            <a:pPr algn="ctr">
              <a:lnSpc>
                <a:spcPts val="2940"/>
              </a:lnSpc>
            </a:pPr>
            <a:endParaRPr lang="en-US" sz="2100">
              <a:solidFill>
                <a:srgbClr val="FFFFFF"/>
              </a:solidFill>
              <a:latin typeface="Open Sans Bold"/>
              <a:ea typeface="Open Sans Bold"/>
              <a:cs typeface="Open Sans Bold"/>
              <a:sym typeface="Open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0" y="38100"/>
            <a:ext cx="6839988" cy="10287000"/>
            <a:chOff x="0" y="0"/>
            <a:chExt cx="1801478" cy="2709333"/>
          </a:xfrm>
        </p:grpSpPr>
        <p:sp>
          <p:nvSpPr>
            <p:cNvPr id="3" name="Freeform 3"/>
            <p:cNvSpPr/>
            <p:nvPr/>
          </p:nvSpPr>
          <p:spPr>
            <a:xfrm>
              <a:off x="0" y="0"/>
              <a:ext cx="1801478" cy="2709333"/>
            </a:xfrm>
            <a:custGeom>
              <a:avLst/>
              <a:gdLst/>
              <a:ahLst/>
              <a:cxnLst/>
              <a:rect l="l" t="t" r="r" b="b"/>
              <a:pathLst>
                <a:path w="1801478" h="2709333">
                  <a:moveTo>
                    <a:pt x="0" y="0"/>
                  </a:moveTo>
                  <a:lnTo>
                    <a:pt x="1801478" y="0"/>
                  </a:lnTo>
                  <a:lnTo>
                    <a:pt x="1801478" y="2709333"/>
                  </a:lnTo>
                  <a:lnTo>
                    <a:pt x="0" y="2709333"/>
                  </a:lnTo>
                  <a:close/>
                </a:path>
              </a:pathLst>
            </a:custGeom>
            <a:solidFill>
              <a:srgbClr val="661E26"/>
            </a:solidFill>
          </p:spPr>
        </p:sp>
        <p:sp>
          <p:nvSpPr>
            <p:cNvPr id="4" name="TextBox 4"/>
            <p:cNvSpPr txBox="1"/>
            <p:nvPr/>
          </p:nvSpPr>
          <p:spPr>
            <a:xfrm>
              <a:off x="0" y="-19050"/>
              <a:ext cx="1801478" cy="2728383"/>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rot="447327">
            <a:off x="1483946" y="1284272"/>
            <a:ext cx="3647108" cy="3154748"/>
          </a:xfrm>
          <a:custGeom>
            <a:avLst/>
            <a:gdLst/>
            <a:ahLst/>
            <a:cxnLst/>
            <a:rect l="l" t="t" r="r" b="b"/>
            <a:pathLst>
              <a:path w="3647108" h="3154748">
                <a:moveTo>
                  <a:pt x="0" y="0"/>
                </a:moveTo>
                <a:lnTo>
                  <a:pt x="3647108" y="0"/>
                </a:lnTo>
                <a:lnTo>
                  <a:pt x="3647108" y="3154748"/>
                </a:lnTo>
                <a:lnTo>
                  <a:pt x="0" y="31547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a:off x="8860914" y="1028700"/>
            <a:ext cx="577953" cy="3418002"/>
          </a:xfrm>
          <a:custGeom>
            <a:avLst/>
            <a:gdLst/>
            <a:ahLst/>
            <a:cxnLst/>
            <a:rect l="l" t="t" r="r" b="b"/>
            <a:pathLst>
              <a:path w="577953" h="3418002">
                <a:moveTo>
                  <a:pt x="577953" y="0"/>
                </a:moveTo>
                <a:lnTo>
                  <a:pt x="0" y="0"/>
                </a:lnTo>
                <a:lnTo>
                  <a:pt x="0" y="3418002"/>
                </a:lnTo>
                <a:lnTo>
                  <a:pt x="577953" y="3418002"/>
                </a:lnTo>
                <a:lnTo>
                  <a:pt x="57795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flipH="1">
            <a:off x="13379939" y="1028700"/>
            <a:ext cx="1586144" cy="3619830"/>
          </a:xfrm>
          <a:custGeom>
            <a:avLst/>
            <a:gdLst/>
            <a:ahLst/>
            <a:cxnLst/>
            <a:rect l="l" t="t" r="r" b="b"/>
            <a:pathLst>
              <a:path w="1586144" h="3619830">
                <a:moveTo>
                  <a:pt x="1586143" y="0"/>
                </a:moveTo>
                <a:lnTo>
                  <a:pt x="0" y="0"/>
                </a:lnTo>
                <a:lnTo>
                  <a:pt x="0" y="3619830"/>
                </a:lnTo>
                <a:lnTo>
                  <a:pt x="1586143" y="3619830"/>
                </a:lnTo>
                <a:lnTo>
                  <a:pt x="1586143"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7927643" y="7679442"/>
            <a:ext cx="1629182" cy="1095625"/>
          </a:xfrm>
          <a:custGeom>
            <a:avLst/>
            <a:gdLst/>
            <a:ahLst/>
            <a:cxnLst/>
            <a:rect l="l" t="t" r="r" b="b"/>
            <a:pathLst>
              <a:path w="1629182" h="1095625">
                <a:moveTo>
                  <a:pt x="0" y="0"/>
                </a:moveTo>
                <a:lnTo>
                  <a:pt x="1629182" y="0"/>
                </a:lnTo>
                <a:lnTo>
                  <a:pt x="1629182" y="1095625"/>
                </a:lnTo>
                <a:lnTo>
                  <a:pt x="0" y="10956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9656691" y="7442974"/>
            <a:ext cx="1164977" cy="1332094"/>
          </a:xfrm>
          <a:custGeom>
            <a:avLst/>
            <a:gdLst/>
            <a:ahLst/>
            <a:cxnLst/>
            <a:rect l="l" t="t" r="r" b="b"/>
            <a:pathLst>
              <a:path w="1164977" h="1332094">
                <a:moveTo>
                  <a:pt x="0" y="0"/>
                </a:moveTo>
                <a:lnTo>
                  <a:pt x="1164976" y="0"/>
                </a:lnTo>
                <a:lnTo>
                  <a:pt x="1164976" y="1332093"/>
                </a:lnTo>
                <a:lnTo>
                  <a:pt x="0" y="133209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4912546" flipH="1">
            <a:off x="12249554" y="7943936"/>
            <a:ext cx="1744096" cy="1260109"/>
          </a:xfrm>
          <a:custGeom>
            <a:avLst/>
            <a:gdLst/>
            <a:ahLst/>
            <a:cxnLst/>
            <a:rect l="l" t="t" r="r" b="b"/>
            <a:pathLst>
              <a:path w="1744096" h="1260109">
                <a:moveTo>
                  <a:pt x="1744096" y="0"/>
                </a:moveTo>
                <a:lnTo>
                  <a:pt x="0" y="0"/>
                </a:lnTo>
                <a:lnTo>
                  <a:pt x="0" y="1260109"/>
                </a:lnTo>
                <a:lnTo>
                  <a:pt x="1744096" y="1260109"/>
                </a:lnTo>
                <a:lnTo>
                  <a:pt x="1744096"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9495060" y="1115898"/>
            <a:ext cx="1609568" cy="3418002"/>
          </a:xfrm>
          <a:custGeom>
            <a:avLst/>
            <a:gdLst/>
            <a:ahLst/>
            <a:cxnLst/>
            <a:rect l="l" t="t" r="r" b="b"/>
            <a:pathLst>
              <a:path w="1609568" h="3418002">
                <a:moveTo>
                  <a:pt x="0" y="0"/>
                </a:moveTo>
                <a:lnTo>
                  <a:pt x="1609568" y="0"/>
                </a:lnTo>
                <a:lnTo>
                  <a:pt x="1609568" y="3418002"/>
                </a:lnTo>
                <a:lnTo>
                  <a:pt x="0" y="341800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14049546" y="8172195"/>
            <a:ext cx="1395810" cy="1200397"/>
          </a:xfrm>
          <a:custGeom>
            <a:avLst/>
            <a:gdLst/>
            <a:ahLst/>
            <a:cxnLst/>
            <a:rect l="l" t="t" r="r" b="b"/>
            <a:pathLst>
              <a:path w="1395810" h="1200397">
                <a:moveTo>
                  <a:pt x="0" y="0"/>
                </a:moveTo>
                <a:lnTo>
                  <a:pt x="1395810" y="0"/>
                </a:lnTo>
                <a:lnTo>
                  <a:pt x="1395810" y="1200397"/>
                </a:lnTo>
                <a:lnTo>
                  <a:pt x="0" y="120039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rot="2364114">
            <a:off x="14289111" y="1488414"/>
            <a:ext cx="3383191" cy="2700402"/>
          </a:xfrm>
          <a:custGeom>
            <a:avLst/>
            <a:gdLst/>
            <a:ahLst/>
            <a:cxnLst/>
            <a:rect l="l" t="t" r="r" b="b"/>
            <a:pathLst>
              <a:path w="3383191" h="2700402">
                <a:moveTo>
                  <a:pt x="0" y="0"/>
                </a:moveTo>
                <a:lnTo>
                  <a:pt x="3383192" y="0"/>
                </a:lnTo>
                <a:lnTo>
                  <a:pt x="3383192" y="2700402"/>
                </a:lnTo>
                <a:lnTo>
                  <a:pt x="0" y="270040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4" name="Freeform 14"/>
          <p:cNvSpPr/>
          <p:nvPr/>
        </p:nvSpPr>
        <p:spPr>
          <a:xfrm rot="2825117">
            <a:off x="7855795" y="5352000"/>
            <a:ext cx="1905619" cy="1889682"/>
          </a:xfrm>
          <a:custGeom>
            <a:avLst/>
            <a:gdLst/>
            <a:ahLst/>
            <a:cxnLst/>
            <a:rect l="l" t="t" r="r" b="b"/>
            <a:pathLst>
              <a:path w="1905619" h="1889682">
                <a:moveTo>
                  <a:pt x="0" y="0"/>
                </a:moveTo>
                <a:lnTo>
                  <a:pt x="1905619" y="0"/>
                </a:lnTo>
                <a:lnTo>
                  <a:pt x="1905619" y="1889681"/>
                </a:lnTo>
                <a:lnTo>
                  <a:pt x="0" y="1889681"/>
                </a:lnTo>
                <a:lnTo>
                  <a:pt x="0" y="0"/>
                </a:lnTo>
                <a:close/>
              </a:path>
            </a:pathLst>
          </a:custGeom>
          <a:blipFill>
            <a:blip r:embed="rId20">
              <a:extLst>
                <a:ext uri="{96DAC541-7B7A-43D3-8B79-37D633B846F1}">
                  <asvg:svgBlip xmlns:asvg="http://schemas.microsoft.com/office/drawing/2016/SVG/main" xmlns="" r:embed="rId21"/>
                </a:ext>
              </a:extLst>
            </a:blip>
            <a:stretch>
              <a:fillRect r="-67754" b="-38296"/>
            </a:stretch>
          </a:blipFill>
        </p:spPr>
      </p:sp>
      <p:sp>
        <p:nvSpPr>
          <p:cNvPr id="15" name="Freeform 15"/>
          <p:cNvSpPr/>
          <p:nvPr/>
        </p:nvSpPr>
        <p:spPr>
          <a:xfrm rot="-633179">
            <a:off x="10149352" y="5045919"/>
            <a:ext cx="2099682" cy="708643"/>
          </a:xfrm>
          <a:custGeom>
            <a:avLst/>
            <a:gdLst/>
            <a:ahLst/>
            <a:cxnLst/>
            <a:rect l="l" t="t" r="r" b="b"/>
            <a:pathLst>
              <a:path w="2099682" h="708643">
                <a:moveTo>
                  <a:pt x="0" y="0"/>
                </a:moveTo>
                <a:lnTo>
                  <a:pt x="2099682" y="0"/>
                </a:lnTo>
                <a:lnTo>
                  <a:pt x="2099682" y="708642"/>
                </a:lnTo>
                <a:lnTo>
                  <a:pt x="0" y="70864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6" name="Freeform 16"/>
          <p:cNvSpPr/>
          <p:nvPr/>
        </p:nvSpPr>
        <p:spPr>
          <a:xfrm rot="662476">
            <a:off x="12072618" y="5628989"/>
            <a:ext cx="4244395" cy="2176217"/>
          </a:xfrm>
          <a:custGeom>
            <a:avLst/>
            <a:gdLst/>
            <a:ahLst/>
            <a:cxnLst/>
            <a:rect l="l" t="t" r="r" b="b"/>
            <a:pathLst>
              <a:path w="4244395" h="2176217">
                <a:moveTo>
                  <a:pt x="0" y="0"/>
                </a:moveTo>
                <a:lnTo>
                  <a:pt x="4244395" y="0"/>
                </a:lnTo>
                <a:lnTo>
                  <a:pt x="4244395" y="2176217"/>
                </a:lnTo>
                <a:lnTo>
                  <a:pt x="0" y="2176217"/>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7" name="Freeform 17"/>
          <p:cNvSpPr/>
          <p:nvPr/>
        </p:nvSpPr>
        <p:spPr>
          <a:xfrm>
            <a:off x="10392065" y="6049836"/>
            <a:ext cx="1059756" cy="1096772"/>
          </a:xfrm>
          <a:custGeom>
            <a:avLst/>
            <a:gdLst/>
            <a:ahLst/>
            <a:cxnLst/>
            <a:rect l="l" t="t" r="r" b="b"/>
            <a:pathLst>
              <a:path w="1059756" h="1096772">
                <a:moveTo>
                  <a:pt x="0" y="0"/>
                </a:moveTo>
                <a:lnTo>
                  <a:pt x="1059756" y="0"/>
                </a:lnTo>
                <a:lnTo>
                  <a:pt x="1059756" y="1096772"/>
                </a:lnTo>
                <a:lnTo>
                  <a:pt x="0" y="109677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8" name="Freeform 18"/>
          <p:cNvSpPr/>
          <p:nvPr/>
        </p:nvSpPr>
        <p:spPr>
          <a:xfrm rot="3304584">
            <a:off x="14176116" y="5742044"/>
            <a:ext cx="3703248" cy="1528431"/>
          </a:xfrm>
          <a:custGeom>
            <a:avLst/>
            <a:gdLst/>
            <a:ahLst/>
            <a:cxnLst/>
            <a:rect l="l" t="t" r="r" b="b"/>
            <a:pathLst>
              <a:path w="3703248" h="1528431">
                <a:moveTo>
                  <a:pt x="0" y="0"/>
                </a:moveTo>
                <a:lnTo>
                  <a:pt x="3703248" y="0"/>
                </a:lnTo>
                <a:lnTo>
                  <a:pt x="3703248" y="1528431"/>
                </a:lnTo>
                <a:lnTo>
                  <a:pt x="0" y="1528431"/>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19" name="Freeform 19"/>
          <p:cNvSpPr/>
          <p:nvPr/>
        </p:nvSpPr>
        <p:spPr>
          <a:xfrm>
            <a:off x="11000047" y="7621655"/>
            <a:ext cx="1029683" cy="1153413"/>
          </a:xfrm>
          <a:custGeom>
            <a:avLst/>
            <a:gdLst/>
            <a:ahLst/>
            <a:cxnLst/>
            <a:rect l="l" t="t" r="r" b="b"/>
            <a:pathLst>
              <a:path w="1029683" h="1153413">
                <a:moveTo>
                  <a:pt x="0" y="0"/>
                </a:moveTo>
                <a:lnTo>
                  <a:pt x="1029683" y="0"/>
                </a:lnTo>
                <a:lnTo>
                  <a:pt x="1029683" y="1153412"/>
                </a:lnTo>
                <a:lnTo>
                  <a:pt x="0" y="1153412"/>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20" name="Freeform 20"/>
          <p:cNvSpPr/>
          <p:nvPr/>
        </p:nvSpPr>
        <p:spPr>
          <a:xfrm>
            <a:off x="15626331" y="8407478"/>
            <a:ext cx="1719579" cy="965114"/>
          </a:xfrm>
          <a:custGeom>
            <a:avLst/>
            <a:gdLst/>
            <a:ahLst/>
            <a:cxnLst/>
            <a:rect l="l" t="t" r="r" b="b"/>
            <a:pathLst>
              <a:path w="1719579" h="965114">
                <a:moveTo>
                  <a:pt x="0" y="0"/>
                </a:moveTo>
                <a:lnTo>
                  <a:pt x="1719579" y="0"/>
                </a:lnTo>
                <a:lnTo>
                  <a:pt x="1719579" y="965114"/>
                </a:lnTo>
                <a:lnTo>
                  <a:pt x="0" y="965114"/>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21" name="TextBox 21"/>
          <p:cNvSpPr txBox="1"/>
          <p:nvPr/>
        </p:nvSpPr>
        <p:spPr>
          <a:xfrm rot="-971352">
            <a:off x="1209619" y="2216289"/>
            <a:ext cx="4211515" cy="1786791"/>
          </a:xfrm>
          <a:prstGeom prst="rect">
            <a:avLst/>
          </a:prstGeom>
        </p:spPr>
        <p:txBody>
          <a:bodyPr lIns="0" tIns="0" rIns="0" bIns="0" rtlCol="0" anchor="t">
            <a:spAutoFit/>
          </a:bodyPr>
          <a:lstStyle/>
          <a:p>
            <a:pPr algn="ctr">
              <a:lnSpc>
                <a:spcPts val="6600"/>
              </a:lnSpc>
            </a:pPr>
            <a:r>
              <a:rPr lang="en-US" sz="6600">
                <a:solidFill>
                  <a:srgbClr val="FFFFFF"/>
                </a:solidFill>
                <a:latin typeface="Childos Arabic"/>
                <a:ea typeface="Childos Arabic"/>
                <a:cs typeface="Childos Arabic"/>
                <a:sym typeface="Childos Arabic"/>
              </a:rPr>
              <a:t>RESOURCE </a:t>
            </a:r>
          </a:p>
          <a:p>
            <a:pPr marL="0" lvl="0" indent="0" algn="ctr">
              <a:lnSpc>
                <a:spcPts val="6600"/>
              </a:lnSpc>
            </a:pPr>
            <a:r>
              <a:rPr lang="en-US" sz="6600">
                <a:solidFill>
                  <a:srgbClr val="FFFFFF"/>
                </a:solidFill>
                <a:latin typeface="Childos Arabic"/>
                <a:ea typeface="Childos Arabic"/>
                <a:cs typeface="Childos Arabic"/>
                <a:sym typeface="Childos Arabic"/>
              </a:rPr>
              <a:t>Page</a:t>
            </a:r>
          </a:p>
        </p:txBody>
      </p:sp>
      <p:sp>
        <p:nvSpPr>
          <p:cNvPr id="22" name="TextBox 22"/>
          <p:cNvSpPr txBox="1"/>
          <p:nvPr/>
        </p:nvSpPr>
        <p:spPr>
          <a:xfrm>
            <a:off x="1514541" y="4988658"/>
            <a:ext cx="4505516" cy="4114800"/>
          </a:xfrm>
          <a:prstGeom prst="rect">
            <a:avLst/>
          </a:prstGeom>
        </p:spPr>
        <p:txBody>
          <a:bodyPr lIns="0" tIns="0" rIns="0" bIns="0" rtlCol="0" anchor="t">
            <a:spAutoFit/>
          </a:bodyPr>
          <a:lstStyle/>
          <a:p>
            <a:pPr marL="0" lvl="0" indent="0" algn="just">
              <a:lnSpc>
                <a:spcPts val="2760"/>
              </a:lnSpc>
            </a:pPr>
            <a:r>
              <a:rPr lang="en-US" sz="2300" dirty="0">
                <a:solidFill>
                  <a:srgbClr val="FFFFFF"/>
                </a:solidFill>
                <a:latin typeface="Kulachat Slab"/>
                <a:ea typeface="Kulachat Slab"/>
                <a:cs typeface="Kulachat Slab"/>
                <a:sym typeface="Kulachat Slab"/>
              </a:rPr>
              <a:t>Islam </a:t>
            </a:r>
            <a:r>
              <a:rPr lang="en-US" sz="2300" dirty="0" err="1">
                <a:solidFill>
                  <a:srgbClr val="FFFFFF"/>
                </a:solidFill>
                <a:latin typeface="Kulachat Slab"/>
                <a:ea typeface="Kulachat Slab"/>
                <a:cs typeface="Kulachat Slab"/>
                <a:sym typeface="Kulachat Slab"/>
              </a:rPr>
              <a:t>adalah</a:t>
            </a:r>
            <a:r>
              <a:rPr lang="en-US" sz="2300" dirty="0">
                <a:solidFill>
                  <a:srgbClr val="FFFFFF"/>
                </a:solidFill>
                <a:latin typeface="Kulachat Slab"/>
                <a:ea typeface="Kulachat Slab"/>
                <a:cs typeface="Kulachat Slab"/>
                <a:sym typeface="Kulachat Slab"/>
              </a:rPr>
              <a:t> agama </a:t>
            </a:r>
            <a:r>
              <a:rPr lang="en-US" sz="2300" dirty="0" err="1">
                <a:solidFill>
                  <a:srgbClr val="FFFFFF"/>
                </a:solidFill>
                <a:latin typeface="Kulachat Slab"/>
                <a:ea typeface="Kulachat Slab"/>
                <a:cs typeface="Kulachat Slab"/>
                <a:sym typeface="Kulachat Slab"/>
              </a:rPr>
              <a:t>amal</a:t>
            </a:r>
            <a:r>
              <a:rPr lang="en-US" sz="2300" dirty="0">
                <a:solidFill>
                  <a:srgbClr val="FFFFFF"/>
                </a:solidFill>
                <a:latin typeface="Kulachat Slab"/>
                <a:ea typeface="Kulachat Slab"/>
                <a:cs typeface="Kulachat Slab"/>
                <a:sym typeface="Kulachat Slab"/>
              </a:rPr>
              <a:t>. Agama </a:t>
            </a:r>
            <a:r>
              <a:rPr lang="en-US" sz="2300" dirty="0" err="1">
                <a:solidFill>
                  <a:srgbClr val="FFFFFF"/>
                </a:solidFill>
                <a:latin typeface="Kulachat Slab"/>
                <a:ea typeface="Kulachat Slab"/>
                <a:cs typeface="Kulachat Slab"/>
                <a:sym typeface="Kulachat Slab"/>
              </a:rPr>
              <a:t>tidak</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cukup</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dirumuskan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secara</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rasional</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melainkan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harus</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dihayati</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diamalkan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Untuk</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itu</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nilai-nilai</a:t>
            </a:r>
            <a:r>
              <a:rPr lang="en-US" sz="2300" dirty="0">
                <a:solidFill>
                  <a:srgbClr val="FFFFFF"/>
                </a:solidFill>
                <a:latin typeface="Kulachat Slab"/>
                <a:ea typeface="Kulachat Slab"/>
                <a:cs typeface="Kulachat Slab"/>
                <a:sym typeface="Kulachat Slab"/>
              </a:rPr>
              <a:t> Islam </a:t>
            </a:r>
            <a:r>
              <a:rPr lang="en-US" sz="2300" dirty="0" err="1">
                <a:solidFill>
                  <a:srgbClr val="FFFFFF"/>
                </a:solidFill>
                <a:latin typeface="Kulachat Slab"/>
                <a:ea typeface="Kulachat Slab"/>
                <a:cs typeface="Kulachat Slab"/>
                <a:sym typeface="Kulachat Slab"/>
              </a:rPr>
              <a:t>harus</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diajarkan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disertai</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dengan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kewajiban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melakukan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pelayanan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Pendidikan</a:t>
            </a:r>
            <a:r>
              <a:rPr lang="en-US" sz="2300" dirty="0">
                <a:solidFill>
                  <a:srgbClr val="FFFFFF"/>
                </a:solidFill>
                <a:latin typeface="Kulachat Slab"/>
                <a:ea typeface="Kulachat Slab"/>
                <a:cs typeface="Kulachat Slab"/>
                <a:sym typeface="Kulachat Slab"/>
              </a:rPr>
              <a:t> agama Islam </a:t>
            </a:r>
            <a:r>
              <a:rPr lang="en-US" sz="2300" dirty="0" err="1">
                <a:solidFill>
                  <a:srgbClr val="FFFFFF"/>
                </a:solidFill>
                <a:latin typeface="Kulachat Slab"/>
                <a:ea typeface="Kulachat Slab"/>
                <a:cs typeface="Kulachat Slab"/>
                <a:sym typeface="Kulachat Slab"/>
              </a:rPr>
              <a:t>menghendaki</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pembelajaran</a:t>
            </a:r>
            <a:r>
              <a:rPr lang="en-US" sz="2300" dirty="0">
                <a:solidFill>
                  <a:srgbClr val="FFFFFF"/>
                </a:solidFill>
                <a:latin typeface="Kulachat Slab"/>
                <a:ea typeface="Kulachat Slab"/>
                <a:cs typeface="Kulachat Slab"/>
                <a:sym typeface="Kulachat Slab"/>
              </a:rPr>
              <a:t> yang </a:t>
            </a:r>
            <a:r>
              <a:rPr lang="en-US" sz="2300" dirty="0" err="1">
                <a:solidFill>
                  <a:srgbClr val="FFFFFF"/>
                </a:solidFill>
                <a:latin typeface="Kulachat Slab"/>
                <a:ea typeface="Kulachat Slab"/>
                <a:cs typeface="Kulachat Slab"/>
                <a:sym typeface="Kulachat Slab"/>
              </a:rPr>
              <a:t>bermuara</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pada</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pembudayaan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pemberdayaan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Iman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dan</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ilmu</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harus</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berbuah</a:t>
            </a:r>
            <a:r>
              <a:rPr lang="en-US" sz="2300" dirty="0">
                <a:solidFill>
                  <a:srgbClr val="FFFFFF"/>
                </a:solidFill>
                <a:latin typeface="Kulachat Slab"/>
                <a:ea typeface="Kulachat Slab"/>
                <a:cs typeface="Kulachat Slab"/>
                <a:sym typeface="Kulachat Slab"/>
              </a:rPr>
              <a:t> </a:t>
            </a:r>
            <a:r>
              <a:rPr lang="en-US" sz="2300" dirty="0" err="1">
                <a:solidFill>
                  <a:srgbClr val="FFFFFF"/>
                </a:solidFill>
                <a:latin typeface="Kulachat Slab"/>
                <a:ea typeface="Kulachat Slab"/>
                <a:cs typeface="Kulachat Slab"/>
                <a:sym typeface="Kulachat Slab"/>
              </a:rPr>
              <a:t>amal</a:t>
            </a:r>
            <a:endParaRPr lang="en-US" sz="2300" dirty="0">
              <a:solidFill>
                <a:srgbClr val="FFFFFF"/>
              </a:solidFill>
              <a:latin typeface="Kulachat Slab"/>
              <a:ea typeface="Kulachat Slab"/>
              <a:cs typeface="Kulachat Slab"/>
              <a:sym typeface="Kulachat Slab"/>
            </a:endParaRPr>
          </a:p>
        </p:txBody>
      </p:sp>
      <p:sp>
        <p:nvSpPr>
          <p:cNvPr id="23" name="TextBox 23"/>
          <p:cNvSpPr txBox="1"/>
          <p:nvPr/>
        </p:nvSpPr>
        <p:spPr>
          <a:xfrm>
            <a:off x="7574258" y="4717575"/>
            <a:ext cx="3965135" cy="238108"/>
          </a:xfrm>
          <a:prstGeom prst="rect">
            <a:avLst/>
          </a:prstGeom>
        </p:spPr>
        <p:txBody>
          <a:bodyPr lIns="0" tIns="0" rIns="0" bIns="0" rtlCol="0" anchor="t">
            <a:spAutoFit/>
          </a:bodyPr>
          <a:lstStyle/>
          <a:p>
            <a:pPr algn="ctr">
              <a:lnSpc>
                <a:spcPts val="1950"/>
              </a:lnSpc>
              <a:spcBef>
                <a:spcPct val="0"/>
              </a:spcBef>
            </a:pPr>
            <a:r>
              <a:rPr lang="en-US" sz="1500">
                <a:solidFill>
                  <a:srgbClr val="FFFFFF"/>
                </a:solidFill>
                <a:latin typeface="Kulachat Slab"/>
                <a:ea typeface="Kulachat Slab"/>
                <a:cs typeface="Kulachat Slab"/>
                <a:sym typeface="Kulachat Slab"/>
              </a:rPr>
              <a:t>set:nAFl-ClBDwk</a:t>
            </a:r>
          </a:p>
        </p:txBody>
      </p:sp>
      <p:sp>
        <p:nvSpPr>
          <p:cNvPr id="24" name="TextBox 24"/>
          <p:cNvSpPr txBox="1"/>
          <p:nvPr/>
        </p:nvSpPr>
        <p:spPr>
          <a:xfrm>
            <a:off x="8409498" y="9134483"/>
            <a:ext cx="3965135" cy="238108"/>
          </a:xfrm>
          <a:prstGeom prst="rect">
            <a:avLst/>
          </a:prstGeom>
        </p:spPr>
        <p:txBody>
          <a:bodyPr lIns="0" tIns="0" rIns="0" bIns="0" rtlCol="0" anchor="t">
            <a:spAutoFit/>
          </a:bodyPr>
          <a:lstStyle/>
          <a:p>
            <a:pPr algn="ctr">
              <a:lnSpc>
                <a:spcPts val="1950"/>
              </a:lnSpc>
              <a:spcBef>
                <a:spcPct val="0"/>
              </a:spcBef>
            </a:pPr>
            <a:r>
              <a:rPr lang="en-US" sz="1500">
                <a:solidFill>
                  <a:srgbClr val="FFFFFF"/>
                </a:solidFill>
                <a:latin typeface="Kulachat Slab"/>
                <a:ea typeface="Kulachat Slab"/>
                <a:cs typeface="Kulachat Slab"/>
                <a:sym typeface="Kulachat Slab"/>
              </a:rPr>
              <a:t>set:nAEWROhaQHs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8DC"/>
        </a:solidFill>
        <a:effectLst/>
      </p:bgPr>
    </p:bg>
    <p:spTree>
      <p:nvGrpSpPr>
        <p:cNvPr id="1" name=""/>
        <p:cNvGrpSpPr/>
        <p:nvPr/>
      </p:nvGrpSpPr>
      <p:grpSpPr>
        <a:xfrm>
          <a:off x="0" y="0"/>
          <a:ext cx="0" cy="0"/>
          <a:chOff x="0" y="0"/>
          <a:chExt cx="0" cy="0"/>
        </a:xfrm>
      </p:grpSpPr>
      <p:sp>
        <p:nvSpPr>
          <p:cNvPr id="2" name="Freeform 2"/>
          <p:cNvSpPr/>
          <p:nvPr/>
        </p:nvSpPr>
        <p:spPr>
          <a:xfrm rot="3670860">
            <a:off x="1561828" y="1433453"/>
            <a:ext cx="5697978" cy="4928751"/>
          </a:xfrm>
          <a:custGeom>
            <a:avLst/>
            <a:gdLst/>
            <a:ahLst/>
            <a:cxnLst/>
            <a:rect l="l" t="t" r="r" b="b"/>
            <a:pathLst>
              <a:path w="5697978" h="4928751">
                <a:moveTo>
                  <a:pt x="0" y="0"/>
                </a:moveTo>
                <a:lnTo>
                  <a:pt x="5697978" y="0"/>
                </a:lnTo>
                <a:lnTo>
                  <a:pt x="5697978" y="4928751"/>
                </a:lnTo>
                <a:lnTo>
                  <a:pt x="0" y="49287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693940" y="1474491"/>
            <a:ext cx="2956088" cy="1000274"/>
          </a:xfrm>
          <a:prstGeom prst="rect">
            <a:avLst/>
          </a:prstGeom>
        </p:spPr>
        <p:txBody>
          <a:bodyPr lIns="0" tIns="0" rIns="0" bIns="0" rtlCol="0" anchor="t">
            <a:spAutoFit/>
          </a:bodyPr>
          <a:lstStyle/>
          <a:p>
            <a:pPr marL="0" lvl="0" indent="0" algn="l">
              <a:lnSpc>
                <a:spcPts val="2600"/>
              </a:lnSpc>
              <a:spcBef>
                <a:spcPct val="0"/>
              </a:spcBef>
            </a:pPr>
            <a:r>
              <a:rPr lang="en-US" sz="2000" dirty="0">
                <a:solidFill>
                  <a:srgbClr val="00B050"/>
                </a:solidFill>
                <a:latin typeface="Kulachat Slab Medium"/>
                <a:ea typeface="Kulachat Slab Medium"/>
                <a:cs typeface="Kulachat Slab Medium"/>
                <a:sym typeface="Kulachat Slab Medium"/>
              </a:rPr>
              <a:t>Orang </a:t>
            </a:r>
            <a:r>
              <a:rPr lang="en-US" sz="2000" dirty="0" err="1">
                <a:solidFill>
                  <a:srgbClr val="00B050"/>
                </a:solidFill>
                <a:latin typeface="Kulachat Slab Medium"/>
                <a:ea typeface="Kulachat Slab Medium"/>
                <a:cs typeface="Kulachat Slab Medium"/>
                <a:sym typeface="Kulachat Slab Medium"/>
              </a:rPr>
              <a:t>musyrik</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gagal</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memahami</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relasi</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Tuhan-manusia-alam</a:t>
            </a:r>
            <a:r>
              <a:rPr lang="en-US" sz="2000" dirty="0">
                <a:solidFill>
                  <a:srgbClr val="00B050"/>
                </a:solidFill>
                <a:latin typeface="Kulachat Slab Medium"/>
                <a:ea typeface="Kulachat Slab Medium"/>
                <a:cs typeface="Kulachat Slab Medium"/>
                <a:sym typeface="Kulachat Slab Medium"/>
              </a:rPr>
              <a:t>”</a:t>
            </a:r>
          </a:p>
        </p:txBody>
      </p:sp>
      <p:sp>
        <p:nvSpPr>
          <p:cNvPr id="4" name="TextBox 4"/>
          <p:cNvSpPr txBox="1"/>
          <p:nvPr/>
        </p:nvSpPr>
        <p:spPr>
          <a:xfrm rot="-971352">
            <a:off x="1552841" y="2360097"/>
            <a:ext cx="5400041" cy="3103256"/>
          </a:xfrm>
          <a:prstGeom prst="rect">
            <a:avLst/>
          </a:prstGeom>
        </p:spPr>
        <p:txBody>
          <a:bodyPr lIns="0" tIns="0" rIns="0" bIns="0" rtlCol="0" anchor="t">
            <a:spAutoFit/>
          </a:bodyPr>
          <a:lstStyle/>
          <a:p>
            <a:pPr marL="0" lvl="0" indent="0" algn="ctr">
              <a:lnSpc>
                <a:spcPts val="7800"/>
              </a:lnSpc>
            </a:pPr>
            <a:r>
              <a:rPr lang="en-US" sz="7800">
                <a:solidFill>
                  <a:srgbClr val="661E26"/>
                </a:solidFill>
                <a:latin typeface="Childos Arabic"/>
                <a:ea typeface="Childos Arabic"/>
                <a:cs typeface="Childos Arabic"/>
                <a:sym typeface="Childos Arabic"/>
              </a:rPr>
              <a:t>TUJUAN PEMBELAJARAN PAI </a:t>
            </a:r>
          </a:p>
        </p:txBody>
      </p:sp>
      <p:sp>
        <p:nvSpPr>
          <p:cNvPr id="5" name="TextBox 5"/>
          <p:cNvSpPr txBox="1"/>
          <p:nvPr/>
        </p:nvSpPr>
        <p:spPr>
          <a:xfrm>
            <a:off x="1166334" y="7034933"/>
            <a:ext cx="7222600" cy="2942590"/>
          </a:xfrm>
          <a:prstGeom prst="rect">
            <a:avLst/>
          </a:prstGeom>
        </p:spPr>
        <p:txBody>
          <a:bodyPr lIns="0" tIns="0" rIns="0" bIns="0" rtlCol="0" anchor="t">
            <a:spAutoFit/>
          </a:bodyPr>
          <a:lstStyle/>
          <a:p>
            <a:pPr algn="l">
              <a:lnSpc>
                <a:spcPts val="3335"/>
              </a:lnSpc>
            </a:pPr>
            <a:r>
              <a:rPr lang="en-US" sz="2900" dirty="0" err="1">
                <a:solidFill>
                  <a:srgbClr val="C00000"/>
                </a:solidFill>
                <a:latin typeface="Kulachat Slab"/>
                <a:ea typeface="Kulachat Slab"/>
                <a:cs typeface="Kulachat Slab"/>
                <a:sym typeface="Kulachat Slab"/>
              </a:rPr>
              <a:t>Tujuan</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pendidikan</a:t>
            </a:r>
            <a:r>
              <a:rPr lang="en-US" sz="2900" dirty="0">
                <a:solidFill>
                  <a:srgbClr val="C00000"/>
                </a:solidFill>
                <a:latin typeface="Kulachat Slab"/>
                <a:ea typeface="Kulachat Slab"/>
                <a:cs typeface="Kulachat Slab"/>
                <a:sym typeface="Kulachat Slab"/>
              </a:rPr>
              <a:t> Islam </a:t>
            </a:r>
            <a:r>
              <a:rPr lang="en-US" sz="2900" dirty="0" err="1">
                <a:solidFill>
                  <a:srgbClr val="C00000"/>
                </a:solidFill>
                <a:latin typeface="Kulachat Slab"/>
                <a:ea typeface="Kulachat Slab"/>
                <a:cs typeface="Kulachat Slab"/>
                <a:sym typeface="Kulachat Slab"/>
              </a:rPr>
              <a:t>adalah</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mendidik</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insan</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rabbani</a:t>
            </a:r>
            <a:endParaRPr lang="en-US" sz="2900" dirty="0">
              <a:solidFill>
                <a:srgbClr val="C00000"/>
              </a:solidFill>
              <a:latin typeface="Kulachat Slab"/>
              <a:ea typeface="Kulachat Slab"/>
              <a:cs typeface="Kulachat Slab"/>
              <a:sym typeface="Kulachat Slab"/>
            </a:endParaRPr>
          </a:p>
          <a:p>
            <a:pPr algn="l">
              <a:lnSpc>
                <a:spcPts val="3335"/>
              </a:lnSpc>
            </a:pPr>
            <a:r>
              <a:rPr lang="en-US" sz="2900" dirty="0">
                <a:solidFill>
                  <a:srgbClr val="C00000"/>
                </a:solidFill>
                <a:latin typeface="Kulachat Slab"/>
                <a:ea typeface="Kulachat Slab"/>
                <a:cs typeface="Kulachat Slab"/>
                <a:sym typeface="Kulachat Slab"/>
              </a:rPr>
              <a:t>“</a:t>
            </a:r>
            <a:r>
              <a:rPr lang="en-US" sz="2900" dirty="0" err="1">
                <a:solidFill>
                  <a:srgbClr val="C00000"/>
                </a:solidFill>
                <a:latin typeface="Kulachat Slab"/>
                <a:ea typeface="Kulachat Slab"/>
                <a:cs typeface="Kulachat Slab"/>
                <a:sym typeface="Kulachat Slab"/>
              </a:rPr>
              <a:t>Hendaklah</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kamu</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menjadi</a:t>
            </a:r>
            <a:r>
              <a:rPr lang="en-US" sz="2900" dirty="0">
                <a:solidFill>
                  <a:srgbClr val="C00000"/>
                </a:solidFill>
                <a:latin typeface="Kulachat Slab"/>
                <a:ea typeface="Kulachat Slab"/>
                <a:cs typeface="Kulachat Slab"/>
                <a:sym typeface="Kulachat Slab"/>
              </a:rPr>
              <a:t> orang-orang </a:t>
            </a:r>
            <a:r>
              <a:rPr lang="en-US" sz="2900" dirty="0" err="1">
                <a:solidFill>
                  <a:srgbClr val="C00000"/>
                </a:solidFill>
                <a:latin typeface="Kulachat Slab"/>
                <a:ea typeface="Kulachat Slab"/>
                <a:cs typeface="Kulachat Slab"/>
                <a:sym typeface="Kulachat Slab"/>
              </a:rPr>
              <a:t>rabbani</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karena</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kamu</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selalu</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mengajarkan</a:t>
            </a:r>
            <a:r>
              <a:rPr lang="en-US" sz="2900" dirty="0">
                <a:solidFill>
                  <a:srgbClr val="C00000"/>
                </a:solidFill>
                <a:latin typeface="Kulachat Slab"/>
                <a:ea typeface="Kulachat Slab"/>
                <a:cs typeface="Kulachat Slab"/>
                <a:sym typeface="Kulachat Slab"/>
              </a:rPr>
              <a:t> al-</a:t>
            </a:r>
            <a:r>
              <a:rPr lang="en-US" sz="2900" dirty="0" err="1">
                <a:solidFill>
                  <a:srgbClr val="C00000"/>
                </a:solidFill>
                <a:latin typeface="Kulachat Slab"/>
                <a:ea typeface="Kulachat Slab"/>
                <a:cs typeface="Kulachat Slab"/>
                <a:sym typeface="Kulachat Slab"/>
              </a:rPr>
              <a:t>Kitab</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dan</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disebabkan</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kamu</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tetap</a:t>
            </a:r>
            <a:r>
              <a:rPr lang="en-US" sz="2900" dirty="0">
                <a:solidFill>
                  <a:srgbClr val="C00000"/>
                </a:solidFill>
                <a:latin typeface="Kulachat Slab"/>
                <a:ea typeface="Kulachat Slab"/>
                <a:cs typeface="Kulachat Slab"/>
                <a:sym typeface="Kulachat Slab"/>
              </a:rPr>
              <a:t> </a:t>
            </a:r>
            <a:r>
              <a:rPr lang="en-US" sz="2900" dirty="0" err="1">
                <a:solidFill>
                  <a:srgbClr val="C00000"/>
                </a:solidFill>
                <a:latin typeface="Kulachat Slab"/>
                <a:ea typeface="Kulachat Slab"/>
                <a:cs typeface="Kulachat Slab"/>
                <a:sym typeface="Kulachat Slab"/>
              </a:rPr>
              <a:t>mempelajarinya</a:t>
            </a:r>
            <a:r>
              <a:rPr lang="en-US" sz="2900" dirty="0">
                <a:solidFill>
                  <a:srgbClr val="C00000"/>
                </a:solidFill>
                <a:latin typeface="Kulachat Slab"/>
                <a:ea typeface="Kulachat Slab"/>
                <a:cs typeface="Kulachat Slab"/>
                <a:sym typeface="Kulachat Slab"/>
              </a:rPr>
              <a:t>.” (Qs. </a:t>
            </a:r>
            <a:r>
              <a:rPr lang="en-US" sz="2900" dirty="0" err="1">
                <a:solidFill>
                  <a:srgbClr val="C00000"/>
                </a:solidFill>
                <a:latin typeface="Kulachat Slab"/>
                <a:ea typeface="Kulachat Slab"/>
                <a:cs typeface="Kulachat Slab"/>
                <a:sym typeface="Kulachat Slab"/>
              </a:rPr>
              <a:t>Alu</a:t>
            </a:r>
            <a:r>
              <a:rPr lang="en-US" sz="2900" dirty="0">
                <a:solidFill>
                  <a:srgbClr val="C00000"/>
                </a:solidFill>
                <a:latin typeface="Kulachat Slab"/>
                <a:ea typeface="Kulachat Slab"/>
                <a:cs typeface="Kulachat Slab"/>
                <a:sym typeface="Kulachat Slab"/>
              </a:rPr>
              <a:t> Imran [3]: 79).</a:t>
            </a:r>
          </a:p>
          <a:p>
            <a:pPr marL="0" lvl="1" indent="0" algn="l">
              <a:lnSpc>
                <a:spcPts val="3335"/>
              </a:lnSpc>
              <a:spcBef>
                <a:spcPct val="0"/>
              </a:spcBef>
            </a:pPr>
            <a:endParaRPr lang="en-US" sz="2900" dirty="0">
              <a:solidFill>
                <a:srgbClr val="4B2923"/>
              </a:solidFill>
              <a:latin typeface="Kulachat Slab"/>
              <a:ea typeface="Kulachat Slab"/>
              <a:cs typeface="Kulachat Slab"/>
              <a:sym typeface="Kulachat Slab"/>
            </a:endParaRPr>
          </a:p>
        </p:txBody>
      </p:sp>
      <p:sp>
        <p:nvSpPr>
          <p:cNvPr id="6" name="Freeform 6"/>
          <p:cNvSpPr/>
          <p:nvPr/>
        </p:nvSpPr>
        <p:spPr>
          <a:xfrm rot="4192627">
            <a:off x="17069782" y="4932886"/>
            <a:ext cx="6519005" cy="3658792"/>
          </a:xfrm>
          <a:custGeom>
            <a:avLst/>
            <a:gdLst/>
            <a:ahLst/>
            <a:cxnLst/>
            <a:rect l="l" t="t" r="r" b="b"/>
            <a:pathLst>
              <a:path w="6519005" h="3658792">
                <a:moveTo>
                  <a:pt x="0" y="0"/>
                </a:moveTo>
                <a:lnTo>
                  <a:pt x="6519006" y="0"/>
                </a:lnTo>
                <a:lnTo>
                  <a:pt x="6519006" y="3658791"/>
                </a:lnTo>
                <a:lnTo>
                  <a:pt x="0" y="36587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62476">
            <a:off x="8702187" y="4355869"/>
            <a:ext cx="3619676" cy="1855907"/>
          </a:xfrm>
          <a:custGeom>
            <a:avLst/>
            <a:gdLst/>
            <a:ahLst/>
            <a:cxnLst/>
            <a:rect l="l" t="t" r="r" b="b"/>
            <a:pathLst>
              <a:path w="3619676" h="1855907">
                <a:moveTo>
                  <a:pt x="0" y="0"/>
                </a:moveTo>
                <a:lnTo>
                  <a:pt x="3619676" y="0"/>
                </a:lnTo>
                <a:lnTo>
                  <a:pt x="3619676" y="1855907"/>
                </a:lnTo>
                <a:lnTo>
                  <a:pt x="0" y="18559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rot="378412">
            <a:off x="12330130" y="2963864"/>
            <a:ext cx="4104567" cy="4146451"/>
            <a:chOff x="0" y="0"/>
            <a:chExt cx="6098540" cy="6160770"/>
          </a:xfrm>
        </p:grpSpPr>
        <p:sp>
          <p:nvSpPr>
            <p:cNvPr id="9" name="Freeform 9"/>
            <p:cNvSpPr/>
            <p:nvPr/>
          </p:nvSpPr>
          <p:spPr>
            <a:xfrm>
              <a:off x="0" y="0"/>
              <a:ext cx="6098540" cy="6160770"/>
            </a:xfrm>
            <a:custGeom>
              <a:avLst/>
              <a:gdLst/>
              <a:ahLst/>
              <a:cxnLst/>
              <a:rect l="l" t="t" r="r" b="b"/>
              <a:pathLst>
                <a:path w="6098540" h="6160770">
                  <a:moveTo>
                    <a:pt x="0" y="1170940"/>
                  </a:moveTo>
                  <a:lnTo>
                    <a:pt x="914400" y="128270"/>
                  </a:lnTo>
                  <a:lnTo>
                    <a:pt x="5184140" y="0"/>
                  </a:lnTo>
                  <a:lnTo>
                    <a:pt x="6098540" y="2956560"/>
                  </a:lnTo>
                  <a:lnTo>
                    <a:pt x="5627370" y="5085080"/>
                  </a:lnTo>
                  <a:lnTo>
                    <a:pt x="6032500" y="6160770"/>
                  </a:lnTo>
                  <a:lnTo>
                    <a:pt x="0" y="6160770"/>
                  </a:lnTo>
                  <a:close/>
                </a:path>
              </a:pathLst>
            </a:custGeom>
            <a:blipFill>
              <a:blip r:embed="rId8"/>
              <a:stretch>
                <a:fillRect t="-22920" b="-22920"/>
              </a:stretch>
            </a:blipFill>
          </p:spPr>
        </p:sp>
      </p:grpSp>
      <p:grpSp>
        <p:nvGrpSpPr>
          <p:cNvPr id="10" name="Group 10"/>
          <p:cNvGrpSpPr/>
          <p:nvPr/>
        </p:nvGrpSpPr>
        <p:grpSpPr>
          <a:xfrm>
            <a:off x="9710216" y="813412"/>
            <a:ext cx="3713141" cy="5246370"/>
            <a:chOff x="0" y="0"/>
            <a:chExt cx="4462780" cy="6305550"/>
          </a:xfrm>
        </p:grpSpPr>
        <p:sp>
          <p:nvSpPr>
            <p:cNvPr id="11" name="Freeform 11"/>
            <p:cNvSpPr/>
            <p:nvPr/>
          </p:nvSpPr>
          <p:spPr>
            <a:xfrm>
              <a:off x="0" y="0"/>
              <a:ext cx="4462780" cy="6305550"/>
            </a:xfrm>
            <a:custGeom>
              <a:avLst/>
              <a:gdLst/>
              <a:ahLst/>
              <a:cxnLst/>
              <a:rect l="l" t="t" r="r" b="b"/>
              <a:pathLst>
                <a:path w="4462780" h="6305550">
                  <a:moveTo>
                    <a:pt x="0" y="0"/>
                  </a:moveTo>
                  <a:lnTo>
                    <a:pt x="4462780" y="594360"/>
                  </a:lnTo>
                  <a:lnTo>
                    <a:pt x="3385820" y="6305550"/>
                  </a:lnTo>
                  <a:lnTo>
                    <a:pt x="1062990" y="5552440"/>
                  </a:lnTo>
                  <a:lnTo>
                    <a:pt x="1076960" y="4930140"/>
                  </a:lnTo>
                  <a:lnTo>
                    <a:pt x="198120" y="4716780"/>
                  </a:lnTo>
                  <a:close/>
                </a:path>
              </a:pathLst>
            </a:custGeom>
            <a:blipFill>
              <a:blip r:embed="rId9"/>
              <a:stretch>
                <a:fillRect l="-20763" r="-20763"/>
              </a:stretch>
            </a:blipFill>
          </p:spPr>
        </p:sp>
      </p:grpSp>
      <p:grpSp>
        <p:nvGrpSpPr>
          <p:cNvPr id="12" name="Group 12"/>
          <p:cNvGrpSpPr/>
          <p:nvPr/>
        </p:nvGrpSpPr>
        <p:grpSpPr>
          <a:xfrm>
            <a:off x="10045778" y="5172846"/>
            <a:ext cx="3839610" cy="4300742"/>
            <a:chOff x="0" y="0"/>
            <a:chExt cx="5668010" cy="6348730"/>
          </a:xfrm>
        </p:grpSpPr>
        <p:sp>
          <p:nvSpPr>
            <p:cNvPr id="13" name="Freeform 13"/>
            <p:cNvSpPr/>
            <p:nvPr/>
          </p:nvSpPr>
          <p:spPr>
            <a:xfrm>
              <a:off x="0" y="0"/>
              <a:ext cx="5668010" cy="6348730"/>
            </a:xfrm>
            <a:custGeom>
              <a:avLst/>
              <a:gdLst/>
              <a:ahLst/>
              <a:cxnLst/>
              <a:rect l="l" t="t" r="r" b="b"/>
              <a:pathLst>
                <a:path w="5668010" h="6348730">
                  <a:moveTo>
                    <a:pt x="4989830" y="6002020"/>
                  </a:moveTo>
                  <a:lnTo>
                    <a:pt x="0" y="6348730"/>
                  </a:lnTo>
                  <a:lnTo>
                    <a:pt x="0" y="3173730"/>
                  </a:lnTo>
                  <a:lnTo>
                    <a:pt x="793750" y="0"/>
                  </a:lnTo>
                  <a:lnTo>
                    <a:pt x="4939030" y="0"/>
                  </a:lnTo>
                  <a:lnTo>
                    <a:pt x="5668010" y="1376680"/>
                  </a:lnTo>
                  <a:close/>
                </a:path>
              </a:pathLst>
            </a:custGeom>
            <a:blipFill>
              <a:blip r:embed="rId10"/>
              <a:stretch>
                <a:fillRect t="-19207" b="-19207"/>
              </a:stretch>
            </a:blipFill>
          </p:spPr>
        </p:sp>
      </p:grpSp>
      <p:sp>
        <p:nvSpPr>
          <p:cNvPr id="14" name="TextBox 14"/>
          <p:cNvSpPr txBox="1"/>
          <p:nvPr/>
        </p:nvSpPr>
        <p:spPr>
          <a:xfrm>
            <a:off x="14825797" y="6555190"/>
            <a:ext cx="2311957" cy="1667123"/>
          </a:xfrm>
          <a:prstGeom prst="rect">
            <a:avLst/>
          </a:prstGeom>
        </p:spPr>
        <p:txBody>
          <a:bodyPr lIns="0" tIns="0" rIns="0" bIns="0" rtlCol="0" anchor="t">
            <a:spAutoFit/>
          </a:bodyPr>
          <a:lstStyle/>
          <a:p>
            <a:pPr marL="0" lvl="0" indent="0" algn="l">
              <a:lnSpc>
                <a:spcPts val="2600"/>
              </a:lnSpc>
              <a:spcBef>
                <a:spcPct val="0"/>
              </a:spcBef>
            </a:pPr>
            <a:r>
              <a:rPr lang="en-US" sz="2000" dirty="0" err="1">
                <a:solidFill>
                  <a:srgbClr val="00B050"/>
                </a:solidFill>
                <a:latin typeface="Kulachat Slab Medium"/>
                <a:ea typeface="Kulachat Slab Medium"/>
                <a:cs typeface="Kulachat Slab Medium"/>
                <a:sym typeface="Kulachat Slab Medium"/>
              </a:rPr>
              <a:t>Hati</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nurani</a:t>
            </a:r>
            <a:r>
              <a:rPr lang="en-US" sz="2000" dirty="0">
                <a:solidFill>
                  <a:srgbClr val="00B050"/>
                </a:solidFill>
                <a:latin typeface="Kulachat Slab Medium"/>
                <a:ea typeface="Kulachat Slab Medium"/>
                <a:cs typeface="Kulachat Slab Medium"/>
                <a:sym typeface="Kulachat Slab Medium"/>
              </a:rPr>
              <a:t> orang </a:t>
            </a:r>
            <a:r>
              <a:rPr lang="en-US" sz="2000" dirty="0" err="1">
                <a:solidFill>
                  <a:srgbClr val="00B050"/>
                </a:solidFill>
                <a:latin typeface="Kulachat Slab Medium"/>
                <a:ea typeface="Kulachat Slab Medium"/>
                <a:cs typeface="Kulachat Slab Medium"/>
                <a:sym typeface="Kulachat Slab Medium"/>
              </a:rPr>
              <a:t>munafik</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sakit</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akibat</a:t>
            </a:r>
            <a:r>
              <a:rPr lang="en-US" sz="2000" dirty="0">
                <a:solidFill>
                  <a:srgbClr val="00B050"/>
                </a:solidFill>
                <a:latin typeface="Kulachat Slab Medium"/>
                <a:ea typeface="Kulachat Slab Medium"/>
                <a:cs typeface="Kulachat Slab Medium"/>
                <a:sym typeface="Kulachat Slab Medium"/>
              </a:rPr>
              <a:t> virus </a:t>
            </a:r>
            <a:r>
              <a:rPr lang="en-US" sz="2000" dirty="0" err="1">
                <a:solidFill>
                  <a:srgbClr val="00B050"/>
                </a:solidFill>
                <a:latin typeface="Kulachat Slab Medium"/>
                <a:ea typeface="Kulachat Slab Medium"/>
                <a:cs typeface="Kulachat Slab Medium"/>
                <a:sym typeface="Kulachat Slab Medium"/>
              </a:rPr>
              <a:t>syahwat</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cinta</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dunia</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dan</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debu</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syubhat</a:t>
            </a:r>
            <a:r>
              <a:rPr lang="en-US" sz="2000" dirty="0">
                <a:solidFill>
                  <a:srgbClr val="00B050"/>
                </a:solidFill>
                <a:latin typeface="Kulachat Slab Medium"/>
                <a:ea typeface="Kulachat Slab Medium"/>
                <a:cs typeface="Kulachat Slab Medium"/>
                <a:sym typeface="Kulachat Slab Medium"/>
              </a:rPr>
              <a:t>.</a:t>
            </a:r>
          </a:p>
        </p:txBody>
      </p:sp>
      <p:sp>
        <p:nvSpPr>
          <p:cNvPr id="15" name="TextBox 15"/>
          <p:cNvSpPr txBox="1"/>
          <p:nvPr/>
        </p:nvSpPr>
        <p:spPr>
          <a:xfrm>
            <a:off x="8436607" y="7526674"/>
            <a:ext cx="2428238" cy="1333698"/>
          </a:xfrm>
          <a:prstGeom prst="rect">
            <a:avLst/>
          </a:prstGeom>
        </p:spPr>
        <p:txBody>
          <a:bodyPr lIns="0" tIns="0" rIns="0" bIns="0" rtlCol="0" anchor="t">
            <a:spAutoFit/>
          </a:bodyPr>
          <a:lstStyle/>
          <a:p>
            <a:pPr marL="0" lvl="0" indent="0" algn="l">
              <a:lnSpc>
                <a:spcPts val="2600"/>
              </a:lnSpc>
              <a:spcBef>
                <a:spcPct val="0"/>
              </a:spcBef>
            </a:pPr>
            <a:r>
              <a:rPr lang="en-US" sz="2000" dirty="0">
                <a:solidFill>
                  <a:srgbClr val="00B050"/>
                </a:solidFill>
                <a:latin typeface="Kulachat Slab Medium"/>
                <a:ea typeface="Kulachat Slab Medium"/>
                <a:cs typeface="Kulachat Slab Medium"/>
                <a:sym typeface="Kulachat Slab Medium"/>
              </a:rPr>
              <a:t>Orang </a:t>
            </a:r>
            <a:r>
              <a:rPr lang="en-US" sz="2000" dirty="0" err="1">
                <a:solidFill>
                  <a:srgbClr val="00B050"/>
                </a:solidFill>
                <a:latin typeface="Kulachat Slab Medium"/>
                <a:ea typeface="Kulachat Slab Medium"/>
                <a:cs typeface="Kulachat Slab Medium"/>
                <a:sym typeface="Kulachat Slab Medium"/>
              </a:rPr>
              <a:t>kafir</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dari</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kalangan</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Ahl</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Kitab</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tidak</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mencapai</a:t>
            </a:r>
            <a:r>
              <a:rPr lang="en-US" sz="2000" dirty="0">
                <a:solidFill>
                  <a:srgbClr val="00B050"/>
                </a:solidFill>
                <a:latin typeface="Kulachat Slab Medium"/>
                <a:ea typeface="Kulachat Slab Medium"/>
                <a:cs typeface="Kulachat Slab Medium"/>
                <a:sym typeface="Kulachat Slab Medium"/>
              </a:rPr>
              <a:t> </a:t>
            </a:r>
            <a:r>
              <a:rPr lang="en-US" sz="2000" dirty="0" err="1">
                <a:solidFill>
                  <a:srgbClr val="00B050"/>
                </a:solidFill>
                <a:latin typeface="Kulachat Slab Medium"/>
                <a:ea typeface="Kulachat Slab Medium"/>
                <a:cs typeface="Kulachat Slab Medium"/>
                <a:sym typeface="Kulachat Slab Medium"/>
              </a:rPr>
              <a:t>hidayah</a:t>
            </a:r>
            <a:endParaRPr lang="en-US" sz="2000" dirty="0">
              <a:solidFill>
                <a:srgbClr val="00B050"/>
              </a:solidFill>
              <a:latin typeface="Kulachat Slab Medium"/>
              <a:ea typeface="Kulachat Slab Medium"/>
              <a:cs typeface="Kulachat Slab Medium"/>
              <a:sym typeface="Kulachat Slab Medium"/>
            </a:endParaRPr>
          </a:p>
        </p:txBody>
      </p:sp>
      <p:sp>
        <p:nvSpPr>
          <p:cNvPr id="16" name="Freeform 16"/>
          <p:cNvSpPr/>
          <p:nvPr/>
        </p:nvSpPr>
        <p:spPr>
          <a:xfrm rot="2825117">
            <a:off x="-2659606" y="4120011"/>
            <a:ext cx="3727068" cy="3695897"/>
          </a:xfrm>
          <a:custGeom>
            <a:avLst/>
            <a:gdLst/>
            <a:ahLst/>
            <a:cxnLst/>
            <a:rect l="l" t="t" r="r" b="b"/>
            <a:pathLst>
              <a:path w="3727068" h="3695897">
                <a:moveTo>
                  <a:pt x="0" y="0"/>
                </a:moveTo>
                <a:lnTo>
                  <a:pt x="3727068" y="0"/>
                </a:lnTo>
                <a:lnTo>
                  <a:pt x="3727068" y="3695897"/>
                </a:lnTo>
                <a:lnTo>
                  <a:pt x="0" y="3695897"/>
                </a:lnTo>
                <a:lnTo>
                  <a:pt x="0" y="0"/>
                </a:lnTo>
                <a:close/>
              </a:path>
            </a:pathLst>
          </a:custGeom>
          <a:blipFill>
            <a:blip r:embed="rId11">
              <a:extLst>
                <a:ext uri="{96DAC541-7B7A-43D3-8B79-37D633B846F1}">
                  <asvg:svgBlip xmlns:asvg="http://schemas.microsoft.com/office/drawing/2016/SVG/main" xmlns="" r:embed="rId12"/>
                </a:ext>
              </a:extLst>
            </a:blip>
            <a:stretch>
              <a:fillRect r="-67754" b="-38296"/>
            </a:stretch>
          </a:blipFill>
        </p:spPr>
      </p:sp>
      <p:sp>
        <p:nvSpPr>
          <p:cNvPr id="17" name="Freeform 17"/>
          <p:cNvSpPr/>
          <p:nvPr/>
        </p:nvSpPr>
        <p:spPr>
          <a:xfrm>
            <a:off x="7492455" y="2449216"/>
            <a:ext cx="1379562" cy="623158"/>
          </a:xfrm>
          <a:custGeom>
            <a:avLst/>
            <a:gdLst/>
            <a:ahLst/>
            <a:cxnLst/>
            <a:rect l="l" t="t" r="r" b="b"/>
            <a:pathLst>
              <a:path w="1379562" h="623158">
                <a:moveTo>
                  <a:pt x="0" y="0"/>
                </a:moveTo>
                <a:lnTo>
                  <a:pt x="1379561" y="0"/>
                </a:lnTo>
                <a:lnTo>
                  <a:pt x="1379561" y="623157"/>
                </a:lnTo>
                <a:lnTo>
                  <a:pt x="0" y="62315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1E26"/>
        </a:solidFill>
        <a:effectLst/>
      </p:bgPr>
    </p:bg>
    <p:spTree>
      <p:nvGrpSpPr>
        <p:cNvPr id="1" name=""/>
        <p:cNvGrpSpPr/>
        <p:nvPr/>
      </p:nvGrpSpPr>
      <p:grpSpPr>
        <a:xfrm>
          <a:off x="0" y="0"/>
          <a:ext cx="0" cy="0"/>
          <a:chOff x="0" y="0"/>
          <a:chExt cx="0" cy="0"/>
        </a:xfrm>
      </p:grpSpPr>
      <p:sp>
        <p:nvSpPr>
          <p:cNvPr id="2" name="Freeform 2"/>
          <p:cNvSpPr/>
          <p:nvPr/>
        </p:nvSpPr>
        <p:spPr>
          <a:xfrm>
            <a:off x="1498848" y="1387136"/>
            <a:ext cx="6495875" cy="4368476"/>
          </a:xfrm>
          <a:custGeom>
            <a:avLst/>
            <a:gdLst/>
            <a:ahLst/>
            <a:cxnLst/>
            <a:rect l="l" t="t" r="r" b="b"/>
            <a:pathLst>
              <a:path w="6495875" h="4368476">
                <a:moveTo>
                  <a:pt x="0" y="0"/>
                </a:moveTo>
                <a:lnTo>
                  <a:pt x="6495874" y="0"/>
                </a:lnTo>
                <a:lnTo>
                  <a:pt x="6495874" y="4368476"/>
                </a:lnTo>
                <a:lnTo>
                  <a:pt x="0" y="43684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05115">
            <a:off x="7011328" y="2409906"/>
            <a:ext cx="1587093" cy="1587093"/>
          </a:xfrm>
          <a:custGeom>
            <a:avLst/>
            <a:gdLst/>
            <a:ahLst/>
            <a:cxnLst/>
            <a:rect l="l" t="t" r="r" b="b"/>
            <a:pathLst>
              <a:path w="1587093" h="1587093">
                <a:moveTo>
                  <a:pt x="0" y="0"/>
                </a:moveTo>
                <a:lnTo>
                  <a:pt x="1587093" y="0"/>
                </a:lnTo>
                <a:lnTo>
                  <a:pt x="1587093" y="1587092"/>
                </a:lnTo>
                <a:lnTo>
                  <a:pt x="0" y="15870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821857">
            <a:off x="13049674" y="1735441"/>
            <a:ext cx="7113708" cy="2936021"/>
          </a:xfrm>
          <a:custGeom>
            <a:avLst/>
            <a:gdLst/>
            <a:ahLst/>
            <a:cxnLst/>
            <a:rect l="l" t="t" r="r" b="b"/>
            <a:pathLst>
              <a:path w="7113708" h="2936021">
                <a:moveTo>
                  <a:pt x="0" y="0"/>
                </a:moveTo>
                <a:lnTo>
                  <a:pt x="7113708" y="0"/>
                </a:lnTo>
                <a:lnTo>
                  <a:pt x="7113708" y="2936022"/>
                </a:lnTo>
                <a:lnTo>
                  <a:pt x="0" y="29360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9874299" y="4430543"/>
            <a:ext cx="5842398" cy="886968"/>
          </a:xfrm>
          <a:prstGeom prst="rect">
            <a:avLst/>
          </a:prstGeom>
        </p:spPr>
        <p:txBody>
          <a:bodyPr lIns="0" tIns="0" rIns="0" bIns="0" rtlCol="0" anchor="t">
            <a:spAutoFit/>
          </a:bodyPr>
          <a:lstStyle/>
          <a:p>
            <a:pPr marL="0" lvl="0" indent="0" algn="l">
              <a:lnSpc>
                <a:spcPts val="3456"/>
              </a:lnSpc>
              <a:spcBef>
                <a:spcPct val="0"/>
              </a:spcBef>
            </a:pPr>
            <a:r>
              <a:rPr lang="en-US" sz="3200" dirty="0">
                <a:solidFill>
                  <a:srgbClr val="FFFFFF"/>
                </a:solidFill>
                <a:latin typeface="Kulachat Slab"/>
                <a:ea typeface="Kulachat Slab"/>
                <a:cs typeface="Kulachat Slab"/>
                <a:sym typeface="Kulachat Slab"/>
              </a:rPr>
              <a:t>(1) </a:t>
            </a:r>
            <a:r>
              <a:rPr lang="en-US" sz="3200" dirty="0" err="1">
                <a:solidFill>
                  <a:srgbClr val="FFFFFF"/>
                </a:solidFill>
                <a:latin typeface="Kulachat Slab"/>
                <a:ea typeface="Kulachat Slab"/>
                <a:cs typeface="Kulachat Slab"/>
                <a:sym typeface="Kulachat Slab"/>
              </a:rPr>
              <a:t>ibadah</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untuk</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menanamkan</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iman</a:t>
            </a:r>
            <a:endParaRPr lang="en-US" sz="3200" dirty="0">
              <a:solidFill>
                <a:srgbClr val="FFFFFF"/>
              </a:solidFill>
              <a:latin typeface="Kulachat Slab"/>
              <a:ea typeface="Kulachat Slab"/>
              <a:cs typeface="Kulachat Slab"/>
              <a:sym typeface="Kulachat Slab"/>
            </a:endParaRPr>
          </a:p>
        </p:txBody>
      </p:sp>
      <p:sp>
        <p:nvSpPr>
          <p:cNvPr id="6" name="TextBox 6"/>
          <p:cNvSpPr txBox="1"/>
          <p:nvPr/>
        </p:nvSpPr>
        <p:spPr>
          <a:xfrm>
            <a:off x="9874299" y="5665279"/>
            <a:ext cx="6966022" cy="448818"/>
          </a:xfrm>
          <a:prstGeom prst="rect">
            <a:avLst/>
          </a:prstGeom>
        </p:spPr>
        <p:txBody>
          <a:bodyPr lIns="0" tIns="0" rIns="0" bIns="0" rtlCol="0" anchor="t">
            <a:spAutoFit/>
          </a:bodyPr>
          <a:lstStyle/>
          <a:p>
            <a:pPr marL="0" lvl="0" indent="0" algn="l">
              <a:lnSpc>
                <a:spcPts val="3456"/>
              </a:lnSpc>
              <a:spcBef>
                <a:spcPct val="0"/>
              </a:spcBef>
            </a:pPr>
            <a:r>
              <a:rPr lang="en-US" sz="3200">
                <a:solidFill>
                  <a:srgbClr val="FFFFFF"/>
                </a:solidFill>
                <a:latin typeface="Kulachat Slab Semi-Bold"/>
                <a:ea typeface="Kulachat Slab Semi-Bold"/>
                <a:cs typeface="Kulachat Slab Semi-Bold"/>
                <a:sym typeface="Kulachat Slab Semi-Bold"/>
              </a:rPr>
              <a:t>(2) tablig untuk menyebarkan ilmu</a:t>
            </a:r>
          </a:p>
        </p:txBody>
      </p:sp>
      <p:sp>
        <p:nvSpPr>
          <p:cNvPr id="7" name="TextBox 7"/>
          <p:cNvSpPr txBox="1"/>
          <p:nvPr/>
        </p:nvSpPr>
        <p:spPr>
          <a:xfrm>
            <a:off x="9874299" y="6306170"/>
            <a:ext cx="6627078" cy="1806264"/>
          </a:xfrm>
          <a:prstGeom prst="rect">
            <a:avLst/>
          </a:prstGeom>
        </p:spPr>
        <p:txBody>
          <a:bodyPr lIns="0" tIns="0" rIns="0" bIns="0" rtlCol="0" anchor="t">
            <a:spAutoFit/>
          </a:bodyPr>
          <a:lstStyle/>
          <a:p>
            <a:pPr marL="0" lvl="0" indent="0" algn="l">
              <a:lnSpc>
                <a:spcPts val="3456"/>
              </a:lnSpc>
              <a:spcBef>
                <a:spcPct val="0"/>
              </a:spcBef>
            </a:pPr>
            <a:r>
              <a:rPr lang="en-US" sz="3200" dirty="0">
                <a:solidFill>
                  <a:srgbClr val="FFFFFF"/>
                </a:solidFill>
                <a:latin typeface="Kulachat Slab"/>
                <a:ea typeface="Kulachat Slab"/>
                <a:cs typeface="Kulachat Slab"/>
                <a:sym typeface="Kulachat Slab"/>
              </a:rPr>
              <a:t>(3) </a:t>
            </a:r>
            <a:r>
              <a:rPr lang="en-US" sz="3200" dirty="0" err="1">
                <a:solidFill>
                  <a:srgbClr val="FFFFFF"/>
                </a:solidFill>
                <a:latin typeface="Kulachat Slab"/>
                <a:ea typeface="Kulachat Slab"/>
                <a:cs typeface="Kulachat Slab"/>
                <a:sym typeface="Kulachat Slab"/>
              </a:rPr>
              <a:t>amal</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untuk</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mewujudkan</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kegiatan</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pelayanan</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sosial</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dan</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kemasyarakatan</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dalam</a:t>
            </a:r>
            <a:r>
              <a:rPr lang="en-US" sz="3200" dirty="0">
                <a:solidFill>
                  <a:srgbClr val="FFFFFF"/>
                </a:solidFill>
                <a:latin typeface="Kulachat Slab"/>
                <a:ea typeface="Kulachat Slab"/>
                <a:cs typeface="Kulachat Slab"/>
                <a:sym typeface="Kulachat Slab"/>
              </a:rPr>
              <a:t> </a:t>
            </a:r>
            <a:r>
              <a:rPr lang="en-US" sz="3200" dirty="0" err="1">
                <a:solidFill>
                  <a:srgbClr val="FFFFFF"/>
                </a:solidFill>
                <a:latin typeface="Kulachat Slab"/>
                <a:ea typeface="Kulachat Slab"/>
                <a:cs typeface="Kulachat Slab"/>
                <a:sym typeface="Kulachat Slab"/>
              </a:rPr>
              <a:t>kehidupan</a:t>
            </a:r>
            <a:r>
              <a:rPr lang="en-US" sz="3200" dirty="0">
                <a:solidFill>
                  <a:srgbClr val="FFFFFF"/>
                </a:solidFill>
                <a:latin typeface="Kulachat Slab"/>
                <a:ea typeface="Kulachat Slab"/>
                <a:cs typeface="Kulachat Slab"/>
                <a:sym typeface="Kulachat Slab"/>
              </a:rPr>
              <a:t> </a:t>
            </a:r>
            <a:r>
              <a:rPr lang="en-US" sz="3200" dirty="0" err="1" smtClean="0">
                <a:solidFill>
                  <a:srgbClr val="FFFFFF"/>
                </a:solidFill>
                <a:latin typeface="Kulachat Slab"/>
                <a:ea typeface="Kulachat Slab"/>
                <a:cs typeface="Kulachat Slab"/>
                <a:sym typeface="Kulachat Slab"/>
              </a:rPr>
              <a:t>sehari-hari</a:t>
            </a:r>
            <a:endParaRPr lang="en-US" sz="3200" dirty="0">
              <a:solidFill>
                <a:srgbClr val="FFFFFF"/>
              </a:solidFill>
              <a:latin typeface="Kulachat Slab"/>
              <a:ea typeface="Kulachat Slab"/>
              <a:cs typeface="Kulachat Slab"/>
              <a:sym typeface="Kulachat Slab"/>
            </a:endParaRPr>
          </a:p>
        </p:txBody>
      </p:sp>
      <p:sp>
        <p:nvSpPr>
          <p:cNvPr id="8" name="TextBox 8"/>
          <p:cNvSpPr txBox="1"/>
          <p:nvPr/>
        </p:nvSpPr>
        <p:spPr>
          <a:xfrm rot="-971352">
            <a:off x="2995522" y="2526096"/>
            <a:ext cx="3843936" cy="2774314"/>
          </a:xfrm>
          <a:prstGeom prst="rect">
            <a:avLst/>
          </a:prstGeom>
        </p:spPr>
        <p:txBody>
          <a:bodyPr lIns="0" tIns="0" rIns="0" bIns="0" rtlCol="0" anchor="t">
            <a:spAutoFit/>
          </a:bodyPr>
          <a:lstStyle/>
          <a:p>
            <a:pPr marL="0" lvl="0" indent="0" algn="ctr">
              <a:lnSpc>
                <a:spcPts val="3099"/>
              </a:lnSpc>
            </a:pPr>
            <a:r>
              <a:rPr lang="en-US" sz="3099">
                <a:solidFill>
                  <a:srgbClr val="FFFFFF"/>
                </a:solidFill>
                <a:latin typeface="Childos Arabic"/>
                <a:ea typeface="Childos Arabic"/>
                <a:cs typeface="Childos Arabic"/>
                <a:sym typeface="Childos Arabic"/>
              </a:rPr>
              <a:t>MENGHAYATI PRINSIP ETIS-TEOLOGIS DI ATAS, PENYELENGGARAAN PENDIDIKAN ISLAM MEMADUKAN TIGA KOMPONEN</a:t>
            </a:r>
          </a:p>
        </p:txBody>
      </p:sp>
      <p:sp>
        <p:nvSpPr>
          <p:cNvPr id="9" name="Freeform 9"/>
          <p:cNvSpPr/>
          <p:nvPr/>
        </p:nvSpPr>
        <p:spPr>
          <a:xfrm>
            <a:off x="-1147895" y="-1859414"/>
            <a:ext cx="4108636" cy="4074274"/>
          </a:xfrm>
          <a:custGeom>
            <a:avLst/>
            <a:gdLst/>
            <a:ahLst/>
            <a:cxnLst/>
            <a:rect l="l" t="t" r="r" b="b"/>
            <a:pathLst>
              <a:path w="4108636" h="4074274">
                <a:moveTo>
                  <a:pt x="0" y="0"/>
                </a:moveTo>
                <a:lnTo>
                  <a:pt x="4108635" y="0"/>
                </a:lnTo>
                <a:lnTo>
                  <a:pt x="4108635" y="4074274"/>
                </a:lnTo>
                <a:lnTo>
                  <a:pt x="0" y="4074274"/>
                </a:lnTo>
                <a:lnTo>
                  <a:pt x="0" y="0"/>
                </a:lnTo>
                <a:close/>
              </a:path>
            </a:pathLst>
          </a:custGeom>
          <a:blipFill>
            <a:blip r:embed="rId8">
              <a:extLst>
                <a:ext uri="{96DAC541-7B7A-43D3-8B79-37D633B846F1}">
                  <asvg:svgBlip xmlns:asvg="http://schemas.microsoft.com/office/drawing/2016/SVG/main" xmlns="" r:embed="rId9"/>
                </a:ext>
              </a:extLst>
            </a:blip>
            <a:stretch>
              <a:fillRect r="-67754" b="-38296"/>
            </a:stretch>
          </a:blipFill>
        </p:spPr>
      </p:sp>
      <p:sp>
        <p:nvSpPr>
          <p:cNvPr id="10" name="Freeform 10"/>
          <p:cNvSpPr/>
          <p:nvPr/>
        </p:nvSpPr>
        <p:spPr>
          <a:xfrm rot="2485440">
            <a:off x="9377575" y="2497943"/>
            <a:ext cx="1560414" cy="704850"/>
          </a:xfrm>
          <a:custGeom>
            <a:avLst/>
            <a:gdLst/>
            <a:ahLst/>
            <a:cxnLst/>
            <a:rect l="l" t="t" r="r" b="b"/>
            <a:pathLst>
              <a:path w="1560414" h="704850">
                <a:moveTo>
                  <a:pt x="0" y="0"/>
                </a:moveTo>
                <a:lnTo>
                  <a:pt x="1560413" y="0"/>
                </a:lnTo>
                <a:lnTo>
                  <a:pt x="1560413" y="704850"/>
                </a:lnTo>
                <a:lnTo>
                  <a:pt x="0" y="70485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1E26"/>
        </a:solidFill>
        <a:effectLst/>
      </p:bgPr>
    </p:bg>
    <p:spTree>
      <p:nvGrpSpPr>
        <p:cNvPr id="1" name=""/>
        <p:cNvGrpSpPr/>
        <p:nvPr/>
      </p:nvGrpSpPr>
      <p:grpSpPr>
        <a:xfrm>
          <a:off x="0" y="0"/>
          <a:ext cx="0" cy="0"/>
          <a:chOff x="0" y="0"/>
          <a:chExt cx="0" cy="0"/>
        </a:xfrm>
      </p:grpSpPr>
      <p:grpSp>
        <p:nvGrpSpPr>
          <p:cNvPr id="2" name="Group 2"/>
          <p:cNvGrpSpPr/>
          <p:nvPr/>
        </p:nvGrpSpPr>
        <p:grpSpPr>
          <a:xfrm>
            <a:off x="0" y="325212"/>
            <a:ext cx="18288000" cy="4839055"/>
            <a:chOff x="0" y="0"/>
            <a:chExt cx="24384000" cy="6452073"/>
          </a:xfrm>
        </p:grpSpPr>
        <p:sp>
          <p:nvSpPr>
            <p:cNvPr id="3" name="Freeform 3"/>
            <p:cNvSpPr/>
            <p:nvPr/>
          </p:nvSpPr>
          <p:spPr>
            <a:xfrm>
              <a:off x="0" y="0"/>
              <a:ext cx="8938640" cy="6452073"/>
            </a:xfrm>
            <a:custGeom>
              <a:avLst/>
              <a:gdLst/>
              <a:ahLst/>
              <a:cxnLst/>
              <a:rect l="l" t="t" r="r" b="b"/>
              <a:pathLst>
                <a:path w="8938640" h="6452073">
                  <a:moveTo>
                    <a:pt x="0" y="0"/>
                  </a:moveTo>
                  <a:lnTo>
                    <a:pt x="8938640" y="0"/>
                  </a:lnTo>
                  <a:lnTo>
                    <a:pt x="8938640" y="6452073"/>
                  </a:lnTo>
                  <a:lnTo>
                    <a:pt x="0" y="64520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935441" y="0"/>
              <a:ext cx="8938640" cy="6452073"/>
            </a:xfrm>
            <a:custGeom>
              <a:avLst/>
              <a:gdLst/>
              <a:ahLst/>
              <a:cxnLst/>
              <a:rect l="l" t="t" r="r" b="b"/>
              <a:pathLst>
                <a:path w="8938640" h="6452073">
                  <a:moveTo>
                    <a:pt x="0" y="0"/>
                  </a:moveTo>
                  <a:lnTo>
                    <a:pt x="8938640" y="0"/>
                  </a:lnTo>
                  <a:lnTo>
                    <a:pt x="8938640" y="6452073"/>
                  </a:lnTo>
                  <a:lnTo>
                    <a:pt x="0" y="64520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445360" y="0"/>
              <a:ext cx="8938640" cy="6452073"/>
            </a:xfrm>
            <a:custGeom>
              <a:avLst/>
              <a:gdLst/>
              <a:ahLst/>
              <a:cxnLst/>
              <a:rect l="l" t="t" r="r" b="b"/>
              <a:pathLst>
                <a:path w="8938640" h="6452073">
                  <a:moveTo>
                    <a:pt x="0" y="0"/>
                  </a:moveTo>
                  <a:lnTo>
                    <a:pt x="8938640" y="0"/>
                  </a:lnTo>
                  <a:lnTo>
                    <a:pt x="8938640" y="6452073"/>
                  </a:lnTo>
                  <a:lnTo>
                    <a:pt x="0" y="64520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grpSp>
      <p:grpSp>
        <p:nvGrpSpPr>
          <p:cNvPr id="6" name="Group 6"/>
          <p:cNvGrpSpPr/>
          <p:nvPr/>
        </p:nvGrpSpPr>
        <p:grpSpPr>
          <a:xfrm>
            <a:off x="-1028700" y="3825638"/>
            <a:ext cx="18288000" cy="4839055"/>
            <a:chOff x="0" y="0"/>
            <a:chExt cx="24384000" cy="6452073"/>
          </a:xfrm>
        </p:grpSpPr>
        <p:sp>
          <p:nvSpPr>
            <p:cNvPr id="7" name="Freeform 7"/>
            <p:cNvSpPr/>
            <p:nvPr/>
          </p:nvSpPr>
          <p:spPr>
            <a:xfrm>
              <a:off x="0" y="0"/>
              <a:ext cx="8938640" cy="6452073"/>
            </a:xfrm>
            <a:custGeom>
              <a:avLst/>
              <a:gdLst/>
              <a:ahLst/>
              <a:cxnLst/>
              <a:rect l="l" t="t" r="r" b="b"/>
              <a:pathLst>
                <a:path w="8938640" h="6452073">
                  <a:moveTo>
                    <a:pt x="0" y="0"/>
                  </a:moveTo>
                  <a:lnTo>
                    <a:pt x="8938640" y="0"/>
                  </a:lnTo>
                  <a:lnTo>
                    <a:pt x="8938640" y="6452073"/>
                  </a:lnTo>
                  <a:lnTo>
                    <a:pt x="0" y="64520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7935441" y="0"/>
              <a:ext cx="8938640" cy="6452073"/>
            </a:xfrm>
            <a:custGeom>
              <a:avLst/>
              <a:gdLst/>
              <a:ahLst/>
              <a:cxnLst/>
              <a:rect l="l" t="t" r="r" b="b"/>
              <a:pathLst>
                <a:path w="8938640" h="6452073">
                  <a:moveTo>
                    <a:pt x="0" y="0"/>
                  </a:moveTo>
                  <a:lnTo>
                    <a:pt x="8938640" y="0"/>
                  </a:lnTo>
                  <a:lnTo>
                    <a:pt x="8938640" y="6452073"/>
                  </a:lnTo>
                  <a:lnTo>
                    <a:pt x="0" y="64520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5445360" y="0"/>
              <a:ext cx="8938640" cy="6452073"/>
            </a:xfrm>
            <a:custGeom>
              <a:avLst/>
              <a:gdLst/>
              <a:ahLst/>
              <a:cxnLst/>
              <a:rect l="l" t="t" r="r" b="b"/>
              <a:pathLst>
                <a:path w="8938640" h="6452073">
                  <a:moveTo>
                    <a:pt x="0" y="0"/>
                  </a:moveTo>
                  <a:lnTo>
                    <a:pt x="8938640" y="0"/>
                  </a:lnTo>
                  <a:lnTo>
                    <a:pt x="8938640" y="6452073"/>
                  </a:lnTo>
                  <a:lnTo>
                    <a:pt x="0" y="64520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grpSp>
      <p:sp>
        <p:nvSpPr>
          <p:cNvPr id="10" name="AutoShape 10"/>
          <p:cNvSpPr/>
          <p:nvPr/>
        </p:nvSpPr>
        <p:spPr>
          <a:xfrm>
            <a:off x="5053874" y="1354157"/>
            <a:ext cx="8116523" cy="7452796"/>
          </a:xfrm>
          <a:prstGeom prst="rect">
            <a:avLst/>
          </a:prstGeom>
          <a:solidFill>
            <a:srgbClr val="FFFFFF"/>
          </a:solidFill>
          <a:ln w="28575" cap="sq">
            <a:solidFill>
              <a:srgbClr val="661E26"/>
            </a:solidFill>
            <a:prstDash val="lgDash"/>
            <a:miter/>
          </a:ln>
        </p:spPr>
      </p:sp>
      <p:sp>
        <p:nvSpPr>
          <p:cNvPr id="11" name="Freeform 11"/>
          <p:cNvSpPr/>
          <p:nvPr/>
        </p:nvSpPr>
        <p:spPr>
          <a:xfrm>
            <a:off x="-2172006" y="6687059"/>
            <a:ext cx="6000497" cy="6861275"/>
          </a:xfrm>
          <a:custGeom>
            <a:avLst/>
            <a:gdLst/>
            <a:ahLst/>
            <a:cxnLst/>
            <a:rect l="l" t="t" r="r" b="b"/>
            <a:pathLst>
              <a:path w="6000497" h="6861275">
                <a:moveTo>
                  <a:pt x="0" y="0"/>
                </a:moveTo>
                <a:lnTo>
                  <a:pt x="6000496" y="0"/>
                </a:lnTo>
                <a:lnTo>
                  <a:pt x="6000496" y="6861275"/>
                </a:lnTo>
                <a:lnTo>
                  <a:pt x="0" y="68612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3072098">
            <a:off x="-1512998" y="5916786"/>
            <a:ext cx="3722892" cy="2689790"/>
          </a:xfrm>
          <a:custGeom>
            <a:avLst/>
            <a:gdLst/>
            <a:ahLst/>
            <a:cxnLst/>
            <a:rect l="l" t="t" r="r" b="b"/>
            <a:pathLst>
              <a:path w="3722892" h="2689790">
                <a:moveTo>
                  <a:pt x="0" y="0"/>
                </a:moveTo>
                <a:lnTo>
                  <a:pt x="3722892" y="0"/>
                </a:lnTo>
                <a:lnTo>
                  <a:pt x="3722892" y="2689790"/>
                </a:lnTo>
                <a:lnTo>
                  <a:pt x="0" y="268979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rot="-795379">
            <a:off x="952490" y="8144086"/>
            <a:ext cx="3928100" cy="1325734"/>
          </a:xfrm>
          <a:custGeom>
            <a:avLst/>
            <a:gdLst/>
            <a:ahLst/>
            <a:cxnLst/>
            <a:rect l="l" t="t" r="r" b="b"/>
            <a:pathLst>
              <a:path w="3928100" h="1325734">
                <a:moveTo>
                  <a:pt x="0" y="0"/>
                </a:moveTo>
                <a:lnTo>
                  <a:pt x="3928101" y="0"/>
                </a:lnTo>
                <a:lnTo>
                  <a:pt x="3928101" y="1325734"/>
                </a:lnTo>
                <a:lnTo>
                  <a:pt x="0" y="13257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332384">
            <a:off x="7382181" y="9102014"/>
            <a:ext cx="8110276" cy="3347332"/>
          </a:xfrm>
          <a:custGeom>
            <a:avLst/>
            <a:gdLst/>
            <a:ahLst/>
            <a:cxnLst/>
            <a:rect l="l" t="t" r="r" b="b"/>
            <a:pathLst>
              <a:path w="8110276" h="3347332">
                <a:moveTo>
                  <a:pt x="0" y="0"/>
                </a:moveTo>
                <a:lnTo>
                  <a:pt x="8110276" y="0"/>
                </a:lnTo>
                <a:lnTo>
                  <a:pt x="8110276" y="3347332"/>
                </a:lnTo>
                <a:lnTo>
                  <a:pt x="0" y="33473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rot="-10298951">
            <a:off x="-1948364" y="-1834996"/>
            <a:ext cx="4267432" cy="3669991"/>
          </a:xfrm>
          <a:custGeom>
            <a:avLst/>
            <a:gdLst/>
            <a:ahLst/>
            <a:cxnLst/>
            <a:rect l="l" t="t" r="r" b="b"/>
            <a:pathLst>
              <a:path w="4267432" h="3669991">
                <a:moveTo>
                  <a:pt x="0" y="0"/>
                </a:moveTo>
                <a:lnTo>
                  <a:pt x="4267431" y="0"/>
                </a:lnTo>
                <a:lnTo>
                  <a:pt x="4267431" y="3669992"/>
                </a:lnTo>
                <a:lnTo>
                  <a:pt x="0" y="36699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6" name="Freeform 16"/>
          <p:cNvSpPr/>
          <p:nvPr/>
        </p:nvSpPr>
        <p:spPr>
          <a:xfrm>
            <a:off x="15805566" y="-346401"/>
            <a:ext cx="5837080" cy="3925436"/>
          </a:xfrm>
          <a:custGeom>
            <a:avLst/>
            <a:gdLst/>
            <a:ahLst/>
            <a:cxnLst/>
            <a:rect l="l" t="t" r="r" b="b"/>
            <a:pathLst>
              <a:path w="5837080" h="3925436">
                <a:moveTo>
                  <a:pt x="0" y="0"/>
                </a:moveTo>
                <a:lnTo>
                  <a:pt x="5837081" y="0"/>
                </a:lnTo>
                <a:lnTo>
                  <a:pt x="5837081" y="3925436"/>
                </a:lnTo>
                <a:lnTo>
                  <a:pt x="0" y="392543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rot="-3798373">
            <a:off x="13789113" y="-955473"/>
            <a:ext cx="3691949" cy="3661072"/>
          </a:xfrm>
          <a:custGeom>
            <a:avLst/>
            <a:gdLst/>
            <a:ahLst/>
            <a:cxnLst/>
            <a:rect l="l" t="t" r="r" b="b"/>
            <a:pathLst>
              <a:path w="3691949" h="3661072">
                <a:moveTo>
                  <a:pt x="0" y="0"/>
                </a:moveTo>
                <a:lnTo>
                  <a:pt x="3691948" y="0"/>
                </a:lnTo>
                <a:lnTo>
                  <a:pt x="3691948" y="3661072"/>
                </a:lnTo>
                <a:lnTo>
                  <a:pt x="0" y="3661072"/>
                </a:lnTo>
                <a:lnTo>
                  <a:pt x="0" y="0"/>
                </a:lnTo>
                <a:close/>
              </a:path>
            </a:pathLst>
          </a:custGeom>
          <a:blipFill>
            <a:blip r:embed="rId16">
              <a:extLst>
                <a:ext uri="{96DAC541-7B7A-43D3-8B79-37D633B846F1}">
                  <asvg:svgBlip xmlns:asvg="http://schemas.microsoft.com/office/drawing/2016/SVG/main" xmlns="" r:embed="rId17"/>
                </a:ext>
              </a:extLst>
            </a:blip>
            <a:stretch>
              <a:fillRect r="-67754" b="-38296"/>
            </a:stretch>
          </a:blipFill>
        </p:spPr>
      </p:sp>
      <p:sp>
        <p:nvSpPr>
          <p:cNvPr id="18" name="Freeform 18"/>
          <p:cNvSpPr/>
          <p:nvPr/>
        </p:nvSpPr>
        <p:spPr>
          <a:xfrm rot="3557249" flipH="1">
            <a:off x="17351922" y="2106113"/>
            <a:ext cx="1564337" cy="2096264"/>
          </a:xfrm>
          <a:custGeom>
            <a:avLst/>
            <a:gdLst/>
            <a:ahLst/>
            <a:cxnLst/>
            <a:rect l="l" t="t" r="r" b="b"/>
            <a:pathLst>
              <a:path w="1564337" h="2096264">
                <a:moveTo>
                  <a:pt x="1564337" y="0"/>
                </a:moveTo>
                <a:lnTo>
                  <a:pt x="0" y="0"/>
                </a:lnTo>
                <a:lnTo>
                  <a:pt x="0" y="2096265"/>
                </a:lnTo>
                <a:lnTo>
                  <a:pt x="1564337" y="2096265"/>
                </a:lnTo>
                <a:lnTo>
                  <a:pt x="1564337"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9" name="Freeform 19"/>
          <p:cNvSpPr/>
          <p:nvPr/>
        </p:nvSpPr>
        <p:spPr>
          <a:xfrm rot="2593664">
            <a:off x="14045239" y="5163775"/>
            <a:ext cx="1379562" cy="623158"/>
          </a:xfrm>
          <a:custGeom>
            <a:avLst/>
            <a:gdLst/>
            <a:ahLst/>
            <a:cxnLst/>
            <a:rect l="l" t="t" r="r" b="b"/>
            <a:pathLst>
              <a:path w="1379562" h="623158">
                <a:moveTo>
                  <a:pt x="0" y="0"/>
                </a:moveTo>
                <a:lnTo>
                  <a:pt x="1379562" y="0"/>
                </a:lnTo>
                <a:lnTo>
                  <a:pt x="1379562" y="623157"/>
                </a:lnTo>
                <a:lnTo>
                  <a:pt x="0" y="623157"/>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0" name="Freeform 20"/>
          <p:cNvSpPr/>
          <p:nvPr/>
        </p:nvSpPr>
        <p:spPr>
          <a:xfrm rot="5461373">
            <a:off x="-3948179" y="1263358"/>
            <a:ext cx="3552345" cy="5712835"/>
          </a:xfrm>
          <a:custGeom>
            <a:avLst/>
            <a:gdLst/>
            <a:ahLst/>
            <a:cxnLst/>
            <a:rect l="l" t="t" r="r" b="b"/>
            <a:pathLst>
              <a:path w="3552345" h="5712835">
                <a:moveTo>
                  <a:pt x="0" y="0"/>
                </a:moveTo>
                <a:lnTo>
                  <a:pt x="3552345" y="0"/>
                </a:lnTo>
                <a:lnTo>
                  <a:pt x="3552345" y="5712835"/>
                </a:lnTo>
                <a:lnTo>
                  <a:pt x="0" y="571283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1" name="Freeform 21"/>
          <p:cNvSpPr/>
          <p:nvPr/>
        </p:nvSpPr>
        <p:spPr>
          <a:xfrm>
            <a:off x="2562948" y="-826053"/>
            <a:ext cx="2205176" cy="2282200"/>
          </a:xfrm>
          <a:custGeom>
            <a:avLst/>
            <a:gdLst/>
            <a:ahLst/>
            <a:cxnLst/>
            <a:rect l="l" t="t" r="r" b="b"/>
            <a:pathLst>
              <a:path w="2205176" h="2282200">
                <a:moveTo>
                  <a:pt x="0" y="0"/>
                </a:moveTo>
                <a:lnTo>
                  <a:pt x="2205176" y="0"/>
                </a:lnTo>
                <a:lnTo>
                  <a:pt x="2205176" y="2282201"/>
                </a:lnTo>
                <a:lnTo>
                  <a:pt x="0" y="228220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2" name="TextBox 22"/>
          <p:cNvSpPr txBox="1"/>
          <p:nvPr/>
        </p:nvSpPr>
        <p:spPr>
          <a:xfrm>
            <a:off x="6199923" y="3087816"/>
            <a:ext cx="5888155" cy="4124325"/>
          </a:xfrm>
          <a:prstGeom prst="rect">
            <a:avLst/>
          </a:prstGeom>
        </p:spPr>
        <p:txBody>
          <a:bodyPr lIns="0" tIns="0" rIns="0" bIns="0" rtlCol="0" anchor="t">
            <a:spAutoFit/>
          </a:bodyPr>
          <a:lstStyle/>
          <a:p>
            <a:pPr algn="ctr">
              <a:lnSpc>
                <a:spcPts val="3239"/>
              </a:lnSpc>
            </a:pPr>
            <a:r>
              <a:rPr lang="en-US" sz="2699">
                <a:solidFill>
                  <a:srgbClr val="4B2923"/>
                </a:solidFill>
                <a:latin typeface="Childos Arabic Medium"/>
                <a:ea typeface="Childos Arabic Medium"/>
                <a:cs typeface="Childos Arabic Medium"/>
                <a:sym typeface="Childos Arabic Medium"/>
              </a:rPr>
              <a:t>Relasi dosen-mahasiswa ibarat “kafilah ruhani” yang bergerak tanpa lelah, berkolaborasi, berusaha menyingkap tabir dunia dan menangkap segala yang bersifat immaterial. Buah dari “olah hati” ini adalah ihsan, yakni kesadaran ruhani yang dapat merasakan kehadiaran ALLAH Ta’ala dalam segala gerak langkah dan semua tarikan nafas. </a:t>
            </a:r>
          </a:p>
          <a:p>
            <a:pPr marL="0" lvl="1" indent="0" algn="ctr">
              <a:lnSpc>
                <a:spcPts val="3239"/>
              </a:lnSpc>
            </a:pPr>
            <a:endParaRPr lang="en-US" sz="2699">
              <a:solidFill>
                <a:srgbClr val="4B2923"/>
              </a:solidFill>
              <a:latin typeface="Childos Arabic Medium"/>
              <a:ea typeface="Childos Arabic Medium"/>
              <a:cs typeface="Childos Arabic Medium"/>
              <a:sym typeface="Childos Arabic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1E26"/>
        </a:solidFill>
        <a:effectLst/>
      </p:bgPr>
    </p:bg>
    <p:spTree>
      <p:nvGrpSpPr>
        <p:cNvPr id="1" name=""/>
        <p:cNvGrpSpPr/>
        <p:nvPr/>
      </p:nvGrpSpPr>
      <p:grpSpPr>
        <a:xfrm>
          <a:off x="0" y="0"/>
          <a:ext cx="0" cy="0"/>
          <a:chOff x="0" y="0"/>
          <a:chExt cx="0" cy="0"/>
        </a:xfrm>
      </p:grpSpPr>
      <p:sp>
        <p:nvSpPr>
          <p:cNvPr id="2" name="Freeform 2"/>
          <p:cNvSpPr/>
          <p:nvPr/>
        </p:nvSpPr>
        <p:spPr>
          <a:xfrm rot="502217">
            <a:off x="15798317" y="-235273"/>
            <a:ext cx="6056206" cy="3105182"/>
          </a:xfrm>
          <a:custGeom>
            <a:avLst/>
            <a:gdLst/>
            <a:ahLst/>
            <a:cxnLst/>
            <a:rect l="l" t="t" r="r" b="b"/>
            <a:pathLst>
              <a:path w="6056206" h="3105182">
                <a:moveTo>
                  <a:pt x="0" y="0"/>
                </a:moveTo>
                <a:lnTo>
                  <a:pt x="6056205" y="0"/>
                </a:lnTo>
                <a:lnTo>
                  <a:pt x="6056205" y="3105182"/>
                </a:lnTo>
                <a:lnTo>
                  <a:pt x="0" y="31051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7125910" y="2316781"/>
            <a:ext cx="8244493" cy="2373630"/>
          </a:xfrm>
          <a:prstGeom prst="rect">
            <a:avLst/>
          </a:prstGeom>
        </p:spPr>
        <p:txBody>
          <a:bodyPr lIns="0" tIns="0" rIns="0" bIns="0" rtlCol="0" anchor="t">
            <a:spAutoFit/>
          </a:bodyPr>
          <a:lstStyle/>
          <a:p>
            <a:pPr marL="0" lvl="1" indent="0" algn="l">
              <a:lnSpc>
                <a:spcPts val="3794"/>
              </a:lnSpc>
              <a:spcBef>
                <a:spcPct val="0"/>
              </a:spcBef>
            </a:pPr>
            <a:r>
              <a:rPr lang="en-US" sz="3300" dirty="0" err="1">
                <a:solidFill>
                  <a:srgbClr val="FFFFFF"/>
                </a:solidFill>
                <a:latin typeface="Kulachat Slab"/>
                <a:ea typeface="Kulachat Slab"/>
                <a:cs typeface="Kulachat Slab"/>
                <a:sym typeface="Kulachat Slab"/>
              </a:rPr>
              <a:t>Misi</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pendidikan</a:t>
            </a:r>
            <a:r>
              <a:rPr lang="en-US" sz="3300" dirty="0">
                <a:solidFill>
                  <a:srgbClr val="FFFFFF"/>
                </a:solidFill>
                <a:latin typeface="Kulachat Slab"/>
                <a:ea typeface="Kulachat Slab"/>
                <a:cs typeface="Kulachat Slab"/>
                <a:sym typeface="Kulachat Slab"/>
              </a:rPr>
              <a:t> Islam </a:t>
            </a:r>
            <a:r>
              <a:rPr lang="en-US" sz="3300" dirty="0" err="1">
                <a:solidFill>
                  <a:srgbClr val="FFFFFF"/>
                </a:solidFill>
                <a:latin typeface="Kulachat Slab"/>
                <a:ea typeface="Kulachat Slab"/>
                <a:cs typeface="Kulachat Slab"/>
                <a:sym typeface="Kulachat Slab"/>
              </a:rPr>
              <a:t>adalah</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membina</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mahasiswa</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muslim</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taat</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melaksanakan</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syariat</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disiplin</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dalam</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beribadah</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dan</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berperilaku</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akhlak</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mulia</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serta</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bersih</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dari</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pemikiran</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dan</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gaya</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hidup</a:t>
            </a:r>
            <a:r>
              <a:rPr lang="en-US" sz="3300" dirty="0">
                <a:solidFill>
                  <a:srgbClr val="FFFFFF"/>
                </a:solidFill>
                <a:latin typeface="Kulachat Slab"/>
                <a:ea typeface="Kulachat Slab"/>
                <a:cs typeface="Kulachat Slab"/>
                <a:sym typeface="Kulachat Slab"/>
              </a:rPr>
              <a:t> </a:t>
            </a:r>
            <a:r>
              <a:rPr lang="en-US" sz="3300" dirty="0" err="1">
                <a:solidFill>
                  <a:srgbClr val="FFFFFF"/>
                </a:solidFill>
                <a:latin typeface="Kulachat Slab"/>
                <a:ea typeface="Kulachat Slab"/>
                <a:cs typeface="Kulachat Slab"/>
                <a:sym typeface="Kulachat Slab"/>
              </a:rPr>
              <a:t>thoghut</a:t>
            </a:r>
            <a:r>
              <a:rPr lang="en-US" sz="3300" dirty="0">
                <a:solidFill>
                  <a:srgbClr val="FFFFFF"/>
                </a:solidFill>
                <a:latin typeface="Kulachat Slab"/>
                <a:ea typeface="Kulachat Slab"/>
                <a:cs typeface="Kulachat Slab"/>
                <a:sym typeface="Kulachat Slab"/>
              </a:rPr>
              <a:t>. </a:t>
            </a:r>
          </a:p>
        </p:txBody>
      </p:sp>
      <p:sp>
        <p:nvSpPr>
          <p:cNvPr id="4" name="TextBox 4"/>
          <p:cNvSpPr txBox="1"/>
          <p:nvPr/>
        </p:nvSpPr>
        <p:spPr>
          <a:xfrm>
            <a:off x="6793826" y="5589319"/>
            <a:ext cx="10132285" cy="2828351"/>
          </a:xfrm>
          <a:prstGeom prst="rect">
            <a:avLst/>
          </a:prstGeom>
        </p:spPr>
        <p:txBody>
          <a:bodyPr lIns="0" tIns="0" rIns="0" bIns="0" rtlCol="0" anchor="t">
            <a:spAutoFit/>
          </a:bodyPr>
          <a:lstStyle/>
          <a:p>
            <a:pPr algn="l">
              <a:lnSpc>
                <a:spcPts val="3210"/>
              </a:lnSpc>
            </a:pPr>
            <a:r>
              <a:rPr lang="en-US" sz="2791">
                <a:solidFill>
                  <a:srgbClr val="FFFFFF"/>
                </a:solidFill>
                <a:latin typeface="Kulachat Slab Semi-Bold"/>
                <a:ea typeface="Kulachat Slab Semi-Bold"/>
                <a:cs typeface="Kulachat Slab Semi-Bold"/>
                <a:sym typeface="Kulachat Slab Semi-Bold"/>
              </a:rPr>
              <a:t>“Ya Tuhan kami, utuslah untuk mereka seorang Rasul dari kalangan mereka, yang akan membacakan kepada mereka ayat-ayat Engkau, dan mengajarkan kepada mereka al-Kitab (al-Qur’an) dan Hikmah (as-Sunnah) serta mensucikan mereka. Sesungguhnya Engkaulah yang Maha Perkasa lagi Maha Bijaksana.” (Qs. al-Baqarah [2]: 129).</a:t>
            </a:r>
          </a:p>
          <a:p>
            <a:pPr marL="0" lvl="1" indent="0" algn="l">
              <a:lnSpc>
                <a:spcPts val="3210"/>
              </a:lnSpc>
              <a:spcBef>
                <a:spcPct val="0"/>
              </a:spcBef>
            </a:pPr>
            <a:endParaRPr lang="en-US" sz="2791">
              <a:solidFill>
                <a:srgbClr val="FFFFFF"/>
              </a:solidFill>
              <a:latin typeface="Kulachat Slab Semi-Bold"/>
              <a:ea typeface="Kulachat Slab Semi-Bold"/>
              <a:cs typeface="Kulachat Slab Semi-Bold"/>
              <a:sym typeface="Kulachat Slab Semi-Bold"/>
            </a:endParaRPr>
          </a:p>
        </p:txBody>
      </p:sp>
      <p:sp>
        <p:nvSpPr>
          <p:cNvPr id="5" name="Freeform 5"/>
          <p:cNvSpPr/>
          <p:nvPr/>
        </p:nvSpPr>
        <p:spPr>
          <a:xfrm rot="6157713" flipH="1" flipV="1">
            <a:off x="-140722" y="2297522"/>
            <a:ext cx="7741152" cy="5225278"/>
          </a:xfrm>
          <a:custGeom>
            <a:avLst/>
            <a:gdLst/>
            <a:ahLst/>
            <a:cxnLst/>
            <a:rect l="l" t="t" r="r" b="b"/>
            <a:pathLst>
              <a:path w="7741152" h="5225278">
                <a:moveTo>
                  <a:pt x="7741153" y="5225278"/>
                </a:moveTo>
                <a:lnTo>
                  <a:pt x="0" y="5225278"/>
                </a:lnTo>
                <a:lnTo>
                  <a:pt x="0" y="0"/>
                </a:lnTo>
                <a:lnTo>
                  <a:pt x="7741153" y="0"/>
                </a:lnTo>
                <a:lnTo>
                  <a:pt x="7741153" y="522527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rot="-971352">
            <a:off x="1356035" y="3686037"/>
            <a:ext cx="5400041" cy="2503184"/>
          </a:xfrm>
          <a:prstGeom prst="rect">
            <a:avLst/>
          </a:prstGeom>
        </p:spPr>
        <p:txBody>
          <a:bodyPr lIns="0" tIns="0" rIns="0" bIns="0" rtlCol="0" anchor="t">
            <a:spAutoFit/>
          </a:bodyPr>
          <a:lstStyle/>
          <a:p>
            <a:pPr algn="ctr">
              <a:lnSpc>
                <a:spcPts val="6300"/>
              </a:lnSpc>
            </a:pPr>
            <a:r>
              <a:rPr lang="en-US" sz="6300">
                <a:solidFill>
                  <a:srgbClr val="FFFFFF"/>
                </a:solidFill>
                <a:latin typeface="Childos Arabic"/>
                <a:ea typeface="Childos Arabic"/>
                <a:cs typeface="Childos Arabic"/>
                <a:sym typeface="Childos Arabic"/>
              </a:rPr>
              <a:t>PROSES PEMBELAJARAN</a:t>
            </a:r>
          </a:p>
          <a:p>
            <a:pPr marL="0" lvl="0" indent="0" algn="ctr">
              <a:lnSpc>
                <a:spcPts val="6300"/>
              </a:lnSpc>
            </a:pPr>
            <a:endParaRPr lang="en-US" sz="6300">
              <a:solidFill>
                <a:srgbClr val="FFFFFF"/>
              </a:solidFill>
              <a:latin typeface="Childos Arabic"/>
              <a:ea typeface="Childos Arabic"/>
              <a:cs typeface="Childos Arabic"/>
              <a:sym typeface="Childos Arabic"/>
            </a:endParaRPr>
          </a:p>
        </p:txBody>
      </p:sp>
      <p:sp>
        <p:nvSpPr>
          <p:cNvPr id="7" name="Freeform 7"/>
          <p:cNvSpPr/>
          <p:nvPr/>
        </p:nvSpPr>
        <p:spPr>
          <a:xfrm>
            <a:off x="7720311" y="4690411"/>
            <a:ext cx="3527846" cy="889383"/>
          </a:xfrm>
          <a:custGeom>
            <a:avLst/>
            <a:gdLst/>
            <a:ahLst/>
            <a:cxnLst/>
            <a:rect l="l" t="t" r="r" b="b"/>
            <a:pathLst>
              <a:path w="3527846" h="889383">
                <a:moveTo>
                  <a:pt x="0" y="0"/>
                </a:moveTo>
                <a:lnTo>
                  <a:pt x="3527846" y="0"/>
                </a:lnTo>
                <a:lnTo>
                  <a:pt x="3527846" y="889383"/>
                </a:lnTo>
                <a:lnTo>
                  <a:pt x="0" y="889383"/>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l="-270617" t="-404432" r="-2339" b="-504235"/>
            </a:stretch>
          </a:blipFill>
        </p:spPr>
      </p:sp>
      <p:sp>
        <p:nvSpPr>
          <p:cNvPr id="8" name="Freeform 8"/>
          <p:cNvSpPr/>
          <p:nvPr/>
        </p:nvSpPr>
        <p:spPr>
          <a:xfrm rot="196022">
            <a:off x="-1928719" y="8101172"/>
            <a:ext cx="4108636" cy="4074274"/>
          </a:xfrm>
          <a:custGeom>
            <a:avLst/>
            <a:gdLst/>
            <a:ahLst/>
            <a:cxnLst/>
            <a:rect l="l" t="t" r="r" b="b"/>
            <a:pathLst>
              <a:path w="4108636" h="4074274">
                <a:moveTo>
                  <a:pt x="0" y="0"/>
                </a:moveTo>
                <a:lnTo>
                  <a:pt x="4108635" y="0"/>
                </a:lnTo>
                <a:lnTo>
                  <a:pt x="4108635" y="4074274"/>
                </a:lnTo>
                <a:lnTo>
                  <a:pt x="0" y="4074274"/>
                </a:lnTo>
                <a:lnTo>
                  <a:pt x="0" y="0"/>
                </a:lnTo>
                <a:close/>
              </a:path>
            </a:pathLst>
          </a:custGeom>
          <a:blipFill>
            <a:blip r:embed="rId8">
              <a:extLst>
                <a:ext uri="{96DAC541-7B7A-43D3-8B79-37D633B846F1}">
                  <asvg:svgBlip xmlns:asvg="http://schemas.microsoft.com/office/drawing/2016/SVG/main" xmlns="" r:embed="rId9"/>
                </a:ext>
              </a:extLst>
            </a:blip>
            <a:stretch>
              <a:fillRect r="-67754" b="-38296"/>
            </a:stretch>
          </a:blipFill>
        </p:spPr>
      </p:sp>
      <p:sp>
        <p:nvSpPr>
          <p:cNvPr id="9" name="Freeform 9"/>
          <p:cNvSpPr/>
          <p:nvPr/>
        </p:nvSpPr>
        <p:spPr>
          <a:xfrm rot="1866847">
            <a:off x="12879715" y="717121"/>
            <a:ext cx="1379562" cy="623158"/>
          </a:xfrm>
          <a:custGeom>
            <a:avLst/>
            <a:gdLst/>
            <a:ahLst/>
            <a:cxnLst/>
            <a:rect l="l" t="t" r="r" b="b"/>
            <a:pathLst>
              <a:path w="1379562" h="623158">
                <a:moveTo>
                  <a:pt x="0" y="0"/>
                </a:moveTo>
                <a:lnTo>
                  <a:pt x="1379562" y="0"/>
                </a:lnTo>
                <a:lnTo>
                  <a:pt x="1379562" y="623158"/>
                </a:lnTo>
                <a:lnTo>
                  <a:pt x="0" y="6231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1005115">
            <a:off x="1316089" y="1346964"/>
            <a:ext cx="1338226" cy="1338226"/>
          </a:xfrm>
          <a:custGeom>
            <a:avLst/>
            <a:gdLst/>
            <a:ahLst/>
            <a:cxnLst/>
            <a:rect l="l" t="t" r="r" b="b"/>
            <a:pathLst>
              <a:path w="1338226" h="1338226">
                <a:moveTo>
                  <a:pt x="0" y="0"/>
                </a:moveTo>
                <a:lnTo>
                  <a:pt x="1338226" y="0"/>
                </a:lnTo>
                <a:lnTo>
                  <a:pt x="1338226" y="1338226"/>
                </a:lnTo>
                <a:lnTo>
                  <a:pt x="0" y="133822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8DC"/>
        </a:solidFill>
        <a:effectLst/>
      </p:bgPr>
    </p:bg>
    <p:spTree>
      <p:nvGrpSpPr>
        <p:cNvPr id="1" name=""/>
        <p:cNvGrpSpPr/>
        <p:nvPr/>
      </p:nvGrpSpPr>
      <p:grpSpPr>
        <a:xfrm>
          <a:off x="0" y="0"/>
          <a:ext cx="0" cy="0"/>
          <a:chOff x="0" y="0"/>
          <a:chExt cx="0" cy="0"/>
        </a:xfrm>
      </p:grpSpPr>
      <p:sp>
        <p:nvSpPr>
          <p:cNvPr id="2" name="Freeform 2"/>
          <p:cNvSpPr/>
          <p:nvPr/>
        </p:nvSpPr>
        <p:spPr>
          <a:xfrm rot="-320798">
            <a:off x="6031555" y="6000102"/>
            <a:ext cx="6224890" cy="3236943"/>
          </a:xfrm>
          <a:custGeom>
            <a:avLst/>
            <a:gdLst/>
            <a:ahLst/>
            <a:cxnLst/>
            <a:rect l="l" t="t" r="r" b="b"/>
            <a:pathLst>
              <a:path w="6224890" h="3236943">
                <a:moveTo>
                  <a:pt x="0" y="0"/>
                </a:moveTo>
                <a:lnTo>
                  <a:pt x="6224890" y="0"/>
                </a:lnTo>
                <a:lnTo>
                  <a:pt x="6224890" y="3236943"/>
                </a:lnTo>
                <a:lnTo>
                  <a:pt x="0" y="32369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028700" y="4083478"/>
            <a:ext cx="5272115" cy="1731646"/>
          </a:xfrm>
          <a:prstGeom prst="rect">
            <a:avLst/>
          </a:prstGeom>
        </p:spPr>
        <p:txBody>
          <a:bodyPr lIns="0" tIns="0" rIns="0" bIns="0" rtlCol="0" anchor="t">
            <a:spAutoFit/>
          </a:bodyPr>
          <a:lstStyle/>
          <a:p>
            <a:pPr algn="l">
              <a:lnSpc>
                <a:spcPts val="3300"/>
              </a:lnSpc>
            </a:pPr>
            <a:r>
              <a:rPr lang="en-US" sz="3300">
                <a:solidFill>
                  <a:srgbClr val="661E26"/>
                </a:solidFill>
                <a:latin typeface="Childos Arabic"/>
                <a:ea typeface="Childos Arabic"/>
                <a:cs typeface="Childos Arabic"/>
                <a:sym typeface="Childos Arabic"/>
              </a:rPr>
              <a:t>(1)   MAHASISWA MEMBAWA MUSHAF AL-QUR’AN DAN TERJEMAHNYA.</a:t>
            </a:r>
          </a:p>
          <a:p>
            <a:pPr marL="0" lvl="0" indent="0" algn="l">
              <a:lnSpc>
                <a:spcPts val="3300"/>
              </a:lnSpc>
              <a:spcBef>
                <a:spcPct val="0"/>
              </a:spcBef>
            </a:pPr>
            <a:endParaRPr lang="en-US" sz="3300">
              <a:solidFill>
                <a:srgbClr val="661E26"/>
              </a:solidFill>
              <a:latin typeface="Childos Arabic"/>
              <a:ea typeface="Childos Arabic"/>
              <a:cs typeface="Childos Arabic"/>
              <a:sym typeface="Childos Arabic"/>
            </a:endParaRPr>
          </a:p>
        </p:txBody>
      </p:sp>
      <p:grpSp>
        <p:nvGrpSpPr>
          <p:cNvPr id="4" name="Group 4"/>
          <p:cNvGrpSpPr/>
          <p:nvPr/>
        </p:nvGrpSpPr>
        <p:grpSpPr>
          <a:xfrm>
            <a:off x="0" y="0"/>
            <a:ext cx="18288000" cy="3150028"/>
            <a:chOff x="0" y="0"/>
            <a:chExt cx="4816593" cy="829637"/>
          </a:xfrm>
        </p:grpSpPr>
        <p:sp>
          <p:nvSpPr>
            <p:cNvPr id="5" name="Freeform 5"/>
            <p:cNvSpPr/>
            <p:nvPr/>
          </p:nvSpPr>
          <p:spPr>
            <a:xfrm>
              <a:off x="0" y="0"/>
              <a:ext cx="4816592" cy="829637"/>
            </a:xfrm>
            <a:custGeom>
              <a:avLst/>
              <a:gdLst/>
              <a:ahLst/>
              <a:cxnLst/>
              <a:rect l="l" t="t" r="r" b="b"/>
              <a:pathLst>
                <a:path w="4816592" h="829637">
                  <a:moveTo>
                    <a:pt x="0" y="0"/>
                  </a:moveTo>
                  <a:lnTo>
                    <a:pt x="4816592" y="0"/>
                  </a:lnTo>
                  <a:lnTo>
                    <a:pt x="4816592" y="829637"/>
                  </a:lnTo>
                  <a:lnTo>
                    <a:pt x="0" y="829637"/>
                  </a:lnTo>
                  <a:close/>
                </a:path>
              </a:pathLst>
            </a:custGeom>
            <a:solidFill>
              <a:srgbClr val="661E26"/>
            </a:solidFill>
          </p:spPr>
        </p:sp>
        <p:sp>
          <p:nvSpPr>
            <p:cNvPr id="6" name="TextBox 6"/>
            <p:cNvSpPr txBox="1"/>
            <p:nvPr/>
          </p:nvSpPr>
          <p:spPr>
            <a:xfrm>
              <a:off x="0" y="-19050"/>
              <a:ext cx="4816593" cy="848687"/>
            </a:xfrm>
            <a:prstGeom prst="rect">
              <a:avLst/>
            </a:prstGeom>
          </p:spPr>
          <p:txBody>
            <a:bodyPr lIns="50800" tIns="50800" rIns="50800" bIns="50800" rtlCol="0" anchor="ctr"/>
            <a:lstStyle/>
            <a:p>
              <a:pPr algn="ctr">
                <a:lnSpc>
                  <a:spcPts val="2859"/>
                </a:lnSpc>
              </a:pPr>
              <a:endParaRPr/>
            </a:p>
          </p:txBody>
        </p:sp>
      </p:grpSp>
      <p:sp>
        <p:nvSpPr>
          <p:cNvPr id="7" name="Freeform 7"/>
          <p:cNvSpPr/>
          <p:nvPr/>
        </p:nvSpPr>
        <p:spPr>
          <a:xfrm rot="5514475">
            <a:off x="14455773" y="5710543"/>
            <a:ext cx="1379562" cy="623158"/>
          </a:xfrm>
          <a:custGeom>
            <a:avLst/>
            <a:gdLst/>
            <a:ahLst/>
            <a:cxnLst/>
            <a:rect l="l" t="t" r="r" b="b"/>
            <a:pathLst>
              <a:path w="1379562" h="623158">
                <a:moveTo>
                  <a:pt x="0" y="0"/>
                </a:moveTo>
                <a:lnTo>
                  <a:pt x="1379562" y="0"/>
                </a:lnTo>
                <a:lnTo>
                  <a:pt x="1379562" y="623158"/>
                </a:lnTo>
                <a:lnTo>
                  <a:pt x="0" y="6231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6463267">
            <a:off x="1992088" y="5742416"/>
            <a:ext cx="1845146" cy="1139374"/>
          </a:xfrm>
          <a:custGeom>
            <a:avLst/>
            <a:gdLst/>
            <a:ahLst/>
            <a:cxnLst/>
            <a:rect l="l" t="t" r="r" b="b"/>
            <a:pathLst>
              <a:path w="1845146" h="1139374">
                <a:moveTo>
                  <a:pt x="0" y="0"/>
                </a:moveTo>
                <a:lnTo>
                  <a:pt x="1845146" y="0"/>
                </a:lnTo>
                <a:lnTo>
                  <a:pt x="1845146" y="1139374"/>
                </a:lnTo>
                <a:lnTo>
                  <a:pt x="0" y="11393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10100957">
            <a:off x="12776123" y="-2213743"/>
            <a:ext cx="6519005" cy="3658792"/>
          </a:xfrm>
          <a:custGeom>
            <a:avLst/>
            <a:gdLst/>
            <a:ahLst/>
            <a:cxnLst/>
            <a:rect l="l" t="t" r="r" b="b"/>
            <a:pathLst>
              <a:path w="6519005" h="3658792">
                <a:moveTo>
                  <a:pt x="0" y="0"/>
                </a:moveTo>
                <a:lnTo>
                  <a:pt x="6519005" y="0"/>
                </a:lnTo>
                <a:lnTo>
                  <a:pt x="6519005" y="3658792"/>
                </a:lnTo>
                <a:lnTo>
                  <a:pt x="0" y="36587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6300815" y="4054903"/>
            <a:ext cx="5674339" cy="4688422"/>
          </a:xfrm>
          <a:custGeom>
            <a:avLst/>
            <a:gdLst/>
            <a:ahLst/>
            <a:cxnLst/>
            <a:rect l="l" t="t" r="r" b="b"/>
            <a:pathLst>
              <a:path w="5674339" h="4688422">
                <a:moveTo>
                  <a:pt x="0" y="0"/>
                </a:moveTo>
                <a:lnTo>
                  <a:pt x="5674339" y="0"/>
                </a:lnTo>
                <a:lnTo>
                  <a:pt x="5674339" y="4688422"/>
                </a:lnTo>
                <a:lnTo>
                  <a:pt x="0" y="4688422"/>
                </a:lnTo>
                <a:lnTo>
                  <a:pt x="0" y="0"/>
                </a:lnTo>
                <a:close/>
              </a:path>
            </a:pathLst>
          </a:custGeom>
          <a:blipFill>
            <a:blip r:embed="rId10"/>
            <a:stretch>
              <a:fillRect/>
            </a:stretch>
          </a:blipFill>
        </p:spPr>
      </p:sp>
      <p:sp>
        <p:nvSpPr>
          <p:cNvPr id="11" name="TextBox 11"/>
          <p:cNvSpPr txBox="1"/>
          <p:nvPr/>
        </p:nvSpPr>
        <p:spPr>
          <a:xfrm>
            <a:off x="1028700" y="914400"/>
            <a:ext cx="11445142" cy="2034159"/>
          </a:xfrm>
          <a:prstGeom prst="rect">
            <a:avLst/>
          </a:prstGeom>
        </p:spPr>
        <p:txBody>
          <a:bodyPr lIns="0" tIns="0" rIns="0" bIns="0" rtlCol="0" anchor="t">
            <a:spAutoFit/>
          </a:bodyPr>
          <a:lstStyle/>
          <a:p>
            <a:pPr algn="l">
              <a:lnSpc>
                <a:spcPts val="5895"/>
              </a:lnSpc>
            </a:pPr>
            <a:r>
              <a:rPr lang="en-US" sz="4399" spc="338">
                <a:solidFill>
                  <a:srgbClr val="FFFFFF"/>
                </a:solidFill>
                <a:latin typeface="Childos Arabic"/>
                <a:ea typeface="Childos Arabic"/>
                <a:cs typeface="Childos Arabic"/>
                <a:sym typeface="Childos Arabic"/>
              </a:rPr>
              <a:t>TILAWAH</a:t>
            </a:r>
          </a:p>
          <a:p>
            <a:pPr algn="l">
              <a:lnSpc>
                <a:spcPts val="3350"/>
              </a:lnSpc>
            </a:pPr>
            <a:r>
              <a:rPr lang="en-US" sz="2500" spc="192">
                <a:solidFill>
                  <a:srgbClr val="FFFFFF"/>
                </a:solidFill>
                <a:latin typeface="Childos Arabic"/>
                <a:ea typeface="Childos Arabic"/>
                <a:cs typeface="Childos Arabic"/>
                <a:sym typeface="Childos Arabic"/>
              </a:rPr>
              <a:t>PROSEDUR TILAWAH-TASMI’ DALAM KEGIATAN PEMBELAJARAN DI KELAS, DILAKUKAN DENGAN MENGACU PADA LANGKAH-LANGKAH SEBAGAI BERIKUT</a:t>
            </a:r>
          </a:p>
          <a:p>
            <a:pPr marL="0" lvl="0" indent="0" algn="l">
              <a:lnSpc>
                <a:spcPts val="3350"/>
              </a:lnSpc>
            </a:pPr>
            <a:endParaRPr lang="en-US" sz="2500" spc="192">
              <a:solidFill>
                <a:srgbClr val="FFFFFF"/>
              </a:solidFill>
              <a:latin typeface="Childos Arabic"/>
              <a:ea typeface="Childos Arabic"/>
              <a:cs typeface="Childos Arabic"/>
              <a:sym typeface="Childos Arabic"/>
            </a:endParaRPr>
          </a:p>
        </p:txBody>
      </p:sp>
      <p:sp>
        <p:nvSpPr>
          <p:cNvPr id="12" name="TextBox 12"/>
          <p:cNvSpPr txBox="1"/>
          <p:nvPr/>
        </p:nvSpPr>
        <p:spPr>
          <a:xfrm>
            <a:off x="1028700" y="8067965"/>
            <a:ext cx="5272115" cy="1764032"/>
          </a:xfrm>
          <a:prstGeom prst="rect">
            <a:avLst/>
          </a:prstGeom>
        </p:spPr>
        <p:txBody>
          <a:bodyPr lIns="0" tIns="0" rIns="0" bIns="0" rtlCol="0" anchor="t">
            <a:spAutoFit/>
          </a:bodyPr>
          <a:lstStyle/>
          <a:p>
            <a:pPr marL="0" lvl="0" indent="0" algn="l">
              <a:lnSpc>
                <a:spcPts val="2700"/>
              </a:lnSpc>
              <a:spcBef>
                <a:spcPct val="0"/>
              </a:spcBef>
            </a:pPr>
            <a:r>
              <a:rPr lang="en-US" sz="2700">
                <a:solidFill>
                  <a:srgbClr val="661E26"/>
                </a:solidFill>
                <a:latin typeface="Childos Arabic"/>
                <a:ea typeface="Childos Arabic"/>
                <a:cs typeface="Childos Arabic"/>
                <a:sym typeface="Childos Arabic"/>
              </a:rPr>
              <a:t>(2) MAHASISWA MEMBENTUK PASANGAN (1-1), YANG BERPERAN SEBAGAI PEMBACA [MELAKUKAN TILAWAH] DAN PENDENGAR [MENYIMAK BACAAN]. </a:t>
            </a:r>
          </a:p>
        </p:txBody>
      </p:sp>
      <p:sp>
        <p:nvSpPr>
          <p:cNvPr id="13" name="TextBox 13"/>
          <p:cNvSpPr txBox="1"/>
          <p:nvPr/>
        </p:nvSpPr>
        <p:spPr>
          <a:xfrm>
            <a:off x="12175125" y="4404443"/>
            <a:ext cx="5272115" cy="1731646"/>
          </a:xfrm>
          <a:prstGeom prst="rect">
            <a:avLst/>
          </a:prstGeom>
        </p:spPr>
        <p:txBody>
          <a:bodyPr lIns="0" tIns="0" rIns="0" bIns="0" rtlCol="0" anchor="t">
            <a:spAutoFit/>
          </a:bodyPr>
          <a:lstStyle/>
          <a:p>
            <a:pPr marL="0" lvl="0" indent="0" algn="l">
              <a:lnSpc>
                <a:spcPts val="3300"/>
              </a:lnSpc>
              <a:spcBef>
                <a:spcPct val="0"/>
              </a:spcBef>
            </a:pPr>
            <a:r>
              <a:rPr lang="en-US" sz="3300">
                <a:solidFill>
                  <a:srgbClr val="661E26"/>
                </a:solidFill>
                <a:latin typeface="Childos Arabic"/>
                <a:ea typeface="Childos Arabic"/>
                <a:cs typeface="Childos Arabic"/>
                <a:sym typeface="Childos Arabic"/>
              </a:rPr>
              <a:t>(3) PEMBACA MENJELASKAN MAKNA GLOBAL ATAU PESAN MORAL DARI AYAT YANG DIBACA. </a:t>
            </a:r>
          </a:p>
        </p:txBody>
      </p:sp>
      <p:sp>
        <p:nvSpPr>
          <p:cNvPr id="14" name="TextBox 14"/>
          <p:cNvSpPr txBox="1"/>
          <p:nvPr/>
        </p:nvSpPr>
        <p:spPr>
          <a:xfrm>
            <a:off x="12393714" y="8100351"/>
            <a:ext cx="5272115" cy="1731646"/>
          </a:xfrm>
          <a:prstGeom prst="rect">
            <a:avLst/>
          </a:prstGeom>
        </p:spPr>
        <p:txBody>
          <a:bodyPr lIns="0" tIns="0" rIns="0" bIns="0" rtlCol="0" anchor="t">
            <a:spAutoFit/>
          </a:bodyPr>
          <a:lstStyle/>
          <a:p>
            <a:pPr marL="0" lvl="0" indent="0" algn="l">
              <a:lnSpc>
                <a:spcPts val="3300"/>
              </a:lnSpc>
              <a:spcBef>
                <a:spcPct val="0"/>
              </a:spcBef>
            </a:pPr>
            <a:r>
              <a:rPr lang="en-US" sz="3300">
                <a:solidFill>
                  <a:srgbClr val="661E26"/>
                </a:solidFill>
                <a:latin typeface="Childos Arabic"/>
                <a:ea typeface="Childos Arabic"/>
                <a:cs typeface="Childos Arabic"/>
                <a:sym typeface="Childos Arabic"/>
              </a:rPr>
              <a:t>(4) MAHASISWA BERTUKAR PIKIRAN TENTANG MAKNA DAN PESAN MORAL AYAT YANG DIBACA.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1E26"/>
        </a:solidFill>
        <a:effectLst/>
      </p:bgPr>
    </p:bg>
    <p:spTree>
      <p:nvGrpSpPr>
        <p:cNvPr id="1" name=""/>
        <p:cNvGrpSpPr/>
        <p:nvPr/>
      </p:nvGrpSpPr>
      <p:grpSpPr>
        <a:xfrm>
          <a:off x="0" y="0"/>
          <a:ext cx="0" cy="0"/>
          <a:chOff x="0" y="0"/>
          <a:chExt cx="0" cy="0"/>
        </a:xfrm>
      </p:grpSpPr>
      <p:sp>
        <p:nvSpPr>
          <p:cNvPr id="2" name="Freeform 2"/>
          <p:cNvSpPr/>
          <p:nvPr/>
        </p:nvSpPr>
        <p:spPr>
          <a:xfrm rot="-9882311">
            <a:off x="1182525" y="2778850"/>
            <a:ext cx="6857760" cy="4628988"/>
          </a:xfrm>
          <a:custGeom>
            <a:avLst/>
            <a:gdLst/>
            <a:ahLst/>
            <a:cxnLst/>
            <a:rect l="l" t="t" r="r" b="b"/>
            <a:pathLst>
              <a:path w="6857760" h="4628988">
                <a:moveTo>
                  <a:pt x="0" y="0"/>
                </a:moveTo>
                <a:lnTo>
                  <a:pt x="6857760" y="0"/>
                </a:lnTo>
                <a:lnTo>
                  <a:pt x="6857760" y="4628988"/>
                </a:lnTo>
                <a:lnTo>
                  <a:pt x="0" y="46289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991678">
            <a:off x="6261203" y="4304928"/>
            <a:ext cx="1699588" cy="2277505"/>
          </a:xfrm>
          <a:custGeom>
            <a:avLst/>
            <a:gdLst/>
            <a:ahLst/>
            <a:cxnLst/>
            <a:rect l="l" t="t" r="r" b="b"/>
            <a:pathLst>
              <a:path w="1699588" h="2277505">
                <a:moveTo>
                  <a:pt x="0" y="0"/>
                </a:moveTo>
                <a:lnTo>
                  <a:pt x="1699588" y="0"/>
                </a:lnTo>
                <a:lnTo>
                  <a:pt x="1699588" y="2277506"/>
                </a:lnTo>
                <a:lnTo>
                  <a:pt x="0" y="22775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9268285" y="1085850"/>
            <a:ext cx="7333835" cy="732028"/>
          </a:xfrm>
          <a:prstGeom prst="rect">
            <a:avLst/>
          </a:prstGeom>
        </p:spPr>
        <p:txBody>
          <a:bodyPr lIns="0" tIns="0" rIns="0" bIns="0" rtlCol="0" anchor="t">
            <a:spAutoFit/>
          </a:bodyPr>
          <a:lstStyle/>
          <a:p>
            <a:pPr marL="0" lvl="0" indent="0" algn="l">
              <a:lnSpc>
                <a:spcPts val="1825"/>
              </a:lnSpc>
              <a:spcBef>
                <a:spcPct val="0"/>
              </a:spcBef>
            </a:pPr>
            <a:r>
              <a:rPr lang="en-US" sz="2199">
                <a:solidFill>
                  <a:srgbClr val="FFFFFF"/>
                </a:solidFill>
                <a:latin typeface="Childos Arabic Bold"/>
                <a:ea typeface="Childos Arabic Bold"/>
                <a:cs typeface="Childos Arabic Bold"/>
                <a:sym typeface="Childos Arabic Bold"/>
              </a:rPr>
              <a:t>PROSES TAKLIM DILAKUKAN SECARA TEMATIK. DALAM PELAKSANAANNYA DAPAT MENGGUNAKAN TEKNIK “TIM ANALITIK”, “PROBLEM SOLVING”, ATAU “SEMINAR KELAS”. </a:t>
            </a:r>
          </a:p>
        </p:txBody>
      </p:sp>
      <p:sp>
        <p:nvSpPr>
          <p:cNvPr id="5" name="TextBox 5"/>
          <p:cNvSpPr txBox="1"/>
          <p:nvPr/>
        </p:nvSpPr>
        <p:spPr>
          <a:xfrm>
            <a:off x="9268285" y="2068522"/>
            <a:ext cx="7333835" cy="6068695"/>
          </a:xfrm>
          <a:prstGeom prst="rect">
            <a:avLst/>
          </a:prstGeom>
        </p:spPr>
        <p:txBody>
          <a:bodyPr lIns="0" tIns="0" rIns="0" bIns="0" rtlCol="0" anchor="t">
            <a:spAutoFit/>
          </a:bodyPr>
          <a:lstStyle/>
          <a:p>
            <a:pPr marL="0" lvl="1" indent="0" algn="l">
              <a:lnSpc>
                <a:spcPts val="3680"/>
              </a:lnSpc>
              <a:spcBef>
                <a:spcPct val="0"/>
              </a:spcBef>
            </a:pPr>
            <a:r>
              <a:rPr lang="en-US" sz="3200">
                <a:solidFill>
                  <a:srgbClr val="FFFFFF"/>
                </a:solidFill>
                <a:latin typeface="Kulachat Slab"/>
                <a:ea typeface="Kulachat Slab"/>
                <a:cs typeface="Kulachat Slab"/>
                <a:sym typeface="Kulachat Slab"/>
              </a:rPr>
              <a:t>Proses taklim menggunakan teknik “seminar kelas” dimulai dengan tugas menyusun makalah dengan tema tertentu dan mempresentasikannya di depan kelas.</a:t>
            </a:r>
            <a:r>
              <a:rPr lang="en-US" sz="3200" u="none" strike="noStrike">
                <a:solidFill>
                  <a:srgbClr val="FFFFFF"/>
                </a:solidFill>
                <a:latin typeface="Kulachat Slab"/>
                <a:ea typeface="Kulachat Slab"/>
                <a:cs typeface="Kulachat Slab"/>
                <a:sym typeface="Kulachat Slab"/>
              </a:rPr>
              <a:t> </a:t>
            </a:r>
          </a:p>
          <a:p>
            <a:pPr marL="0" lvl="1" indent="0" algn="l">
              <a:lnSpc>
                <a:spcPts val="3680"/>
              </a:lnSpc>
              <a:spcBef>
                <a:spcPct val="0"/>
              </a:spcBef>
            </a:pPr>
            <a:endParaRPr lang="en-US" sz="3200" u="none" strike="noStrike">
              <a:solidFill>
                <a:srgbClr val="FFFFFF"/>
              </a:solidFill>
              <a:latin typeface="Kulachat Slab"/>
              <a:ea typeface="Kulachat Slab"/>
              <a:cs typeface="Kulachat Slab"/>
              <a:sym typeface="Kulachat Slab"/>
            </a:endParaRPr>
          </a:p>
          <a:p>
            <a:pPr marL="0" lvl="1" indent="0" algn="l">
              <a:lnSpc>
                <a:spcPts val="3680"/>
              </a:lnSpc>
              <a:spcBef>
                <a:spcPct val="0"/>
              </a:spcBef>
            </a:pPr>
            <a:r>
              <a:rPr lang="en-US" sz="3200" u="none" strike="noStrike">
                <a:solidFill>
                  <a:srgbClr val="FFFFFF"/>
                </a:solidFill>
                <a:latin typeface="Kulachat Slab"/>
                <a:ea typeface="Kulachat Slab"/>
                <a:cs typeface="Kulachat Slab"/>
                <a:sym typeface="Kulachat Slab"/>
              </a:rPr>
              <a:t>Ayat-ayat Al-Qur’an dianalisis secara objektif dan dirumuskan dalam konstruk-konstruk teoritis. Elaborasi terhadap-konstruk-konstruk teoritis Al-Qur’an inilah yang pada akhirnya merupakan kegiatan Quranic Theory Bualding,</a:t>
            </a:r>
          </a:p>
        </p:txBody>
      </p:sp>
      <p:sp>
        <p:nvSpPr>
          <p:cNvPr id="6" name="TextBox 6"/>
          <p:cNvSpPr txBox="1"/>
          <p:nvPr/>
        </p:nvSpPr>
        <p:spPr>
          <a:xfrm>
            <a:off x="693441" y="8239876"/>
            <a:ext cx="16875387" cy="1960245"/>
          </a:xfrm>
          <a:prstGeom prst="rect">
            <a:avLst/>
          </a:prstGeom>
        </p:spPr>
        <p:txBody>
          <a:bodyPr lIns="0" tIns="0" rIns="0" bIns="0" rtlCol="0" anchor="t">
            <a:spAutoFit/>
          </a:bodyPr>
          <a:lstStyle/>
          <a:p>
            <a:pPr algn="l">
              <a:lnSpc>
                <a:spcPts val="3105"/>
              </a:lnSpc>
            </a:pPr>
            <a:r>
              <a:rPr lang="en-US" sz="2700">
                <a:solidFill>
                  <a:srgbClr val="FFFFFF"/>
                </a:solidFill>
                <a:latin typeface="Kulachat Slab"/>
                <a:ea typeface="Kulachat Slab"/>
                <a:cs typeface="Kulachat Slab"/>
                <a:sym typeface="Kulachat Slab"/>
              </a:rPr>
              <a:t>Sumber primer dalam kajian ini adalah Al-Qur’an dan hadis nabawiyah yang dikodifikasikan dalam 9 kitab: shahih Bukhari, shahih Muslim, Sunan Abi Daud, al-Nasa’i, al-Damiri, al-Tarmizi, Ibn Majah, Musnad Ibn Hanbal, dan Muatho’. Sedangkan sumber sekunder yang digunakan dalam penelitian ini adalah kitab-kitab tafsir dan syarah hadis serta hasil kajian kalam dan fiqih yang membahas dan berkaitan dengan tema.</a:t>
            </a:r>
          </a:p>
          <a:p>
            <a:pPr marL="0" lvl="1" indent="0" algn="l">
              <a:lnSpc>
                <a:spcPts val="3105"/>
              </a:lnSpc>
              <a:spcBef>
                <a:spcPct val="0"/>
              </a:spcBef>
            </a:pPr>
            <a:endParaRPr lang="en-US" sz="2700">
              <a:solidFill>
                <a:srgbClr val="FFFFFF"/>
              </a:solidFill>
              <a:latin typeface="Kulachat Slab"/>
              <a:ea typeface="Kulachat Slab"/>
              <a:cs typeface="Kulachat Slab"/>
              <a:sym typeface="Kulachat Slab"/>
            </a:endParaRPr>
          </a:p>
        </p:txBody>
      </p:sp>
      <p:sp>
        <p:nvSpPr>
          <p:cNvPr id="7" name="TextBox 7"/>
          <p:cNvSpPr txBox="1"/>
          <p:nvPr/>
        </p:nvSpPr>
        <p:spPr>
          <a:xfrm rot="-971352">
            <a:off x="1153537" y="3733601"/>
            <a:ext cx="6155730" cy="1657350"/>
          </a:xfrm>
          <a:prstGeom prst="rect">
            <a:avLst/>
          </a:prstGeom>
        </p:spPr>
        <p:txBody>
          <a:bodyPr lIns="0" tIns="0" rIns="0" bIns="0" rtlCol="0" anchor="t">
            <a:spAutoFit/>
          </a:bodyPr>
          <a:lstStyle/>
          <a:p>
            <a:pPr algn="ctr">
              <a:lnSpc>
                <a:spcPts val="7200"/>
              </a:lnSpc>
            </a:pPr>
            <a:r>
              <a:rPr lang="en-US" sz="7200">
                <a:solidFill>
                  <a:srgbClr val="FFFFFF"/>
                </a:solidFill>
                <a:latin typeface="Childos Arabic"/>
                <a:ea typeface="Childos Arabic"/>
                <a:cs typeface="Childos Arabic"/>
                <a:sym typeface="Childos Arabic"/>
              </a:rPr>
              <a:t>TAKLIM </a:t>
            </a:r>
          </a:p>
          <a:p>
            <a:pPr marL="0" lvl="0" indent="0" algn="ctr">
              <a:lnSpc>
                <a:spcPts val="1800"/>
              </a:lnSpc>
            </a:pPr>
            <a:r>
              <a:rPr lang="en-US" sz="1800">
                <a:solidFill>
                  <a:srgbClr val="FFFFFF"/>
                </a:solidFill>
                <a:latin typeface="Childos Arabic"/>
                <a:ea typeface="Childos Arabic"/>
                <a:cs typeface="Childos Arabic"/>
                <a:sym typeface="Childos Arabic"/>
              </a:rPr>
              <a:t>TAKLIM ADALAH PROSES MENJELASKAN ESENSI KANDUNGAN AL-QUR’AN DAN SUNNAH NABAWI TENTANG TEMA ATAU TOPIK YANG DIBAHAS</a:t>
            </a:r>
          </a:p>
        </p:txBody>
      </p:sp>
      <p:sp>
        <p:nvSpPr>
          <p:cNvPr id="8" name="Freeform 8"/>
          <p:cNvSpPr/>
          <p:nvPr/>
        </p:nvSpPr>
        <p:spPr>
          <a:xfrm rot="7509544">
            <a:off x="2040370" y="9393058"/>
            <a:ext cx="6056206" cy="3105182"/>
          </a:xfrm>
          <a:custGeom>
            <a:avLst/>
            <a:gdLst/>
            <a:ahLst/>
            <a:cxnLst/>
            <a:rect l="l" t="t" r="r" b="b"/>
            <a:pathLst>
              <a:path w="6056206" h="3105182">
                <a:moveTo>
                  <a:pt x="0" y="0"/>
                </a:moveTo>
                <a:lnTo>
                  <a:pt x="6056206" y="0"/>
                </a:lnTo>
                <a:lnTo>
                  <a:pt x="6056206" y="3105182"/>
                </a:lnTo>
                <a:lnTo>
                  <a:pt x="0" y="31051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9619280">
            <a:off x="2323608" y="-2693231"/>
            <a:ext cx="6519005" cy="3658792"/>
          </a:xfrm>
          <a:custGeom>
            <a:avLst/>
            <a:gdLst/>
            <a:ahLst/>
            <a:cxnLst/>
            <a:rect l="l" t="t" r="r" b="b"/>
            <a:pathLst>
              <a:path w="6519005" h="3658792">
                <a:moveTo>
                  <a:pt x="0" y="0"/>
                </a:moveTo>
                <a:lnTo>
                  <a:pt x="6519006" y="0"/>
                </a:lnTo>
                <a:lnTo>
                  <a:pt x="6519006" y="3658792"/>
                </a:lnTo>
                <a:lnTo>
                  <a:pt x="0" y="36587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2210699" y="7575947"/>
            <a:ext cx="4108636" cy="4074274"/>
          </a:xfrm>
          <a:custGeom>
            <a:avLst/>
            <a:gdLst/>
            <a:ahLst/>
            <a:cxnLst/>
            <a:rect l="l" t="t" r="r" b="b"/>
            <a:pathLst>
              <a:path w="4108636" h="4074274">
                <a:moveTo>
                  <a:pt x="0" y="0"/>
                </a:moveTo>
                <a:lnTo>
                  <a:pt x="4108636" y="0"/>
                </a:lnTo>
                <a:lnTo>
                  <a:pt x="4108636" y="4074274"/>
                </a:lnTo>
                <a:lnTo>
                  <a:pt x="0" y="4074274"/>
                </a:lnTo>
                <a:lnTo>
                  <a:pt x="0" y="0"/>
                </a:lnTo>
                <a:close/>
              </a:path>
            </a:pathLst>
          </a:custGeom>
          <a:blipFill>
            <a:blip r:embed="rId10">
              <a:extLst>
                <a:ext uri="{96DAC541-7B7A-43D3-8B79-37D633B846F1}">
                  <asvg:svgBlip xmlns:asvg="http://schemas.microsoft.com/office/drawing/2016/SVG/main" xmlns="" r:embed="rId11"/>
                </a:ext>
              </a:extLst>
            </a:blip>
            <a:stretch>
              <a:fillRect r="-67754" b="-38296"/>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0" y="38100"/>
            <a:ext cx="7011388" cy="10287000"/>
            <a:chOff x="0" y="0"/>
            <a:chExt cx="1846621" cy="2709333"/>
          </a:xfrm>
        </p:grpSpPr>
        <p:sp>
          <p:nvSpPr>
            <p:cNvPr id="3" name="Freeform 3"/>
            <p:cNvSpPr/>
            <p:nvPr/>
          </p:nvSpPr>
          <p:spPr>
            <a:xfrm>
              <a:off x="0" y="0"/>
              <a:ext cx="1846621" cy="2709333"/>
            </a:xfrm>
            <a:custGeom>
              <a:avLst/>
              <a:gdLst/>
              <a:ahLst/>
              <a:cxnLst/>
              <a:rect l="l" t="t" r="r" b="b"/>
              <a:pathLst>
                <a:path w="1846621" h="2709333">
                  <a:moveTo>
                    <a:pt x="0" y="0"/>
                  </a:moveTo>
                  <a:lnTo>
                    <a:pt x="1846621" y="0"/>
                  </a:lnTo>
                  <a:lnTo>
                    <a:pt x="1846621" y="2709333"/>
                  </a:lnTo>
                  <a:lnTo>
                    <a:pt x="0" y="2709333"/>
                  </a:lnTo>
                  <a:close/>
                </a:path>
              </a:pathLst>
            </a:custGeom>
            <a:solidFill>
              <a:srgbClr val="661E26"/>
            </a:solidFill>
          </p:spPr>
        </p:sp>
        <p:sp>
          <p:nvSpPr>
            <p:cNvPr id="4" name="TextBox 4"/>
            <p:cNvSpPr txBox="1"/>
            <p:nvPr/>
          </p:nvSpPr>
          <p:spPr>
            <a:xfrm>
              <a:off x="0" y="-19050"/>
              <a:ext cx="1846621" cy="2728383"/>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flipH="1">
            <a:off x="10147034" y="1028700"/>
            <a:ext cx="1402176" cy="8292440"/>
          </a:xfrm>
          <a:custGeom>
            <a:avLst/>
            <a:gdLst/>
            <a:ahLst/>
            <a:cxnLst/>
            <a:rect l="l" t="t" r="r" b="b"/>
            <a:pathLst>
              <a:path w="1402176" h="8292440">
                <a:moveTo>
                  <a:pt x="1402176" y="0"/>
                </a:moveTo>
                <a:lnTo>
                  <a:pt x="0" y="0"/>
                </a:lnTo>
                <a:lnTo>
                  <a:pt x="0" y="8292440"/>
                </a:lnTo>
                <a:lnTo>
                  <a:pt x="1402176" y="8292440"/>
                </a:lnTo>
                <a:lnTo>
                  <a:pt x="1402176"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206054">
            <a:off x="730883" y="4420233"/>
            <a:ext cx="5549621" cy="4821234"/>
          </a:xfrm>
          <a:custGeom>
            <a:avLst/>
            <a:gdLst/>
            <a:ahLst/>
            <a:cxnLst/>
            <a:rect l="l" t="t" r="r" b="b"/>
            <a:pathLst>
              <a:path w="5549621" h="4821234">
                <a:moveTo>
                  <a:pt x="0" y="0"/>
                </a:moveTo>
                <a:lnTo>
                  <a:pt x="5549622" y="0"/>
                </a:lnTo>
                <a:lnTo>
                  <a:pt x="5549622" y="4821234"/>
                </a:lnTo>
                <a:lnTo>
                  <a:pt x="0" y="48212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1026139">
            <a:off x="12458321" y="3465067"/>
            <a:ext cx="4737203" cy="3936185"/>
          </a:xfrm>
          <a:custGeom>
            <a:avLst/>
            <a:gdLst/>
            <a:ahLst/>
            <a:cxnLst/>
            <a:rect l="l" t="t" r="r" b="b"/>
            <a:pathLst>
              <a:path w="4737203" h="3936185">
                <a:moveTo>
                  <a:pt x="0" y="0"/>
                </a:moveTo>
                <a:lnTo>
                  <a:pt x="4737203" y="0"/>
                </a:lnTo>
                <a:lnTo>
                  <a:pt x="4737203" y="3936185"/>
                </a:lnTo>
                <a:lnTo>
                  <a:pt x="0" y="39361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427380" flipH="1">
            <a:off x="12005714" y="2168377"/>
            <a:ext cx="1560414" cy="704850"/>
          </a:xfrm>
          <a:custGeom>
            <a:avLst/>
            <a:gdLst/>
            <a:ahLst/>
            <a:cxnLst/>
            <a:rect l="l" t="t" r="r" b="b"/>
            <a:pathLst>
              <a:path w="1560414" h="704850">
                <a:moveTo>
                  <a:pt x="1560414" y="0"/>
                </a:moveTo>
                <a:lnTo>
                  <a:pt x="0" y="0"/>
                </a:lnTo>
                <a:lnTo>
                  <a:pt x="0" y="704850"/>
                </a:lnTo>
                <a:lnTo>
                  <a:pt x="1560414" y="704850"/>
                </a:lnTo>
                <a:lnTo>
                  <a:pt x="156041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2825117">
            <a:off x="13134789" y="8652599"/>
            <a:ext cx="3727068" cy="3695897"/>
          </a:xfrm>
          <a:custGeom>
            <a:avLst/>
            <a:gdLst/>
            <a:ahLst/>
            <a:cxnLst/>
            <a:rect l="l" t="t" r="r" b="b"/>
            <a:pathLst>
              <a:path w="3727068" h="3695897">
                <a:moveTo>
                  <a:pt x="0" y="0"/>
                </a:moveTo>
                <a:lnTo>
                  <a:pt x="3727068" y="0"/>
                </a:lnTo>
                <a:lnTo>
                  <a:pt x="3727068" y="3695897"/>
                </a:lnTo>
                <a:lnTo>
                  <a:pt x="0" y="3695897"/>
                </a:lnTo>
                <a:lnTo>
                  <a:pt x="0" y="0"/>
                </a:lnTo>
                <a:close/>
              </a:path>
            </a:pathLst>
          </a:custGeom>
          <a:blipFill>
            <a:blip r:embed="rId10">
              <a:extLst>
                <a:ext uri="{96DAC541-7B7A-43D3-8B79-37D633B846F1}">
                  <asvg:svgBlip xmlns:asvg="http://schemas.microsoft.com/office/drawing/2016/SVG/main" xmlns="" r:embed="rId11"/>
                </a:ext>
              </a:extLst>
            </a:blip>
            <a:stretch>
              <a:fillRect r="-67754" b="-38296"/>
            </a:stretch>
          </a:blipFill>
        </p:spPr>
      </p:sp>
      <p:sp>
        <p:nvSpPr>
          <p:cNvPr id="10" name="Freeform 10"/>
          <p:cNvSpPr/>
          <p:nvPr/>
        </p:nvSpPr>
        <p:spPr>
          <a:xfrm rot="3320480">
            <a:off x="11244533" y="-3864236"/>
            <a:ext cx="6519005" cy="3658792"/>
          </a:xfrm>
          <a:custGeom>
            <a:avLst/>
            <a:gdLst/>
            <a:ahLst/>
            <a:cxnLst/>
            <a:rect l="l" t="t" r="r" b="b"/>
            <a:pathLst>
              <a:path w="6519005" h="3658792">
                <a:moveTo>
                  <a:pt x="0" y="0"/>
                </a:moveTo>
                <a:lnTo>
                  <a:pt x="6519005" y="0"/>
                </a:lnTo>
                <a:lnTo>
                  <a:pt x="6519005" y="3658791"/>
                </a:lnTo>
                <a:lnTo>
                  <a:pt x="0" y="365879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11" name="Group 11"/>
          <p:cNvGrpSpPr/>
          <p:nvPr/>
        </p:nvGrpSpPr>
        <p:grpSpPr>
          <a:xfrm rot="-5400000">
            <a:off x="2516997" y="5329570"/>
            <a:ext cx="1943100" cy="4038192"/>
            <a:chOff x="0" y="0"/>
            <a:chExt cx="511763" cy="1063557"/>
          </a:xfrm>
        </p:grpSpPr>
        <p:sp>
          <p:nvSpPr>
            <p:cNvPr id="12" name="Freeform 12"/>
            <p:cNvSpPr/>
            <p:nvPr/>
          </p:nvSpPr>
          <p:spPr>
            <a:xfrm>
              <a:off x="0" y="0"/>
              <a:ext cx="511763" cy="1063557"/>
            </a:xfrm>
            <a:custGeom>
              <a:avLst/>
              <a:gdLst/>
              <a:ahLst/>
              <a:cxnLst/>
              <a:rect l="l" t="t" r="r" b="b"/>
              <a:pathLst>
                <a:path w="511763" h="1063557">
                  <a:moveTo>
                    <a:pt x="0" y="0"/>
                  </a:moveTo>
                  <a:lnTo>
                    <a:pt x="511763" y="0"/>
                  </a:lnTo>
                  <a:lnTo>
                    <a:pt x="511763" y="1063557"/>
                  </a:lnTo>
                  <a:lnTo>
                    <a:pt x="0" y="1063557"/>
                  </a:lnTo>
                  <a:close/>
                </a:path>
              </a:pathLst>
            </a:custGeom>
            <a:solidFill>
              <a:srgbClr val="CFB192"/>
            </a:solidFill>
          </p:spPr>
        </p:sp>
        <p:sp>
          <p:nvSpPr>
            <p:cNvPr id="13" name="TextBox 13"/>
            <p:cNvSpPr txBox="1"/>
            <p:nvPr/>
          </p:nvSpPr>
          <p:spPr>
            <a:xfrm>
              <a:off x="0" y="-19050"/>
              <a:ext cx="511763" cy="1082607"/>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158570" y="1038225"/>
            <a:ext cx="5068257" cy="3912870"/>
          </a:xfrm>
          <a:prstGeom prst="rect">
            <a:avLst/>
          </a:prstGeom>
        </p:spPr>
        <p:txBody>
          <a:bodyPr lIns="0" tIns="0" rIns="0" bIns="0" rtlCol="0" anchor="t">
            <a:spAutoFit/>
          </a:bodyPr>
          <a:lstStyle/>
          <a:p>
            <a:pPr marL="0" lvl="1" indent="0" algn="l">
              <a:lnSpc>
                <a:spcPts val="3105"/>
              </a:lnSpc>
              <a:spcBef>
                <a:spcPct val="0"/>
              </a:spcBef>
            </a:pPr>
            <a:r>
              <a:rPr lang="en-US" sz="2700" dirty="0" err="1">
                <a:solidFill>
                  <a:srgbClr val="FFFFFF"/>
                </a:solidFill>
                <a:latin typeface="Kulachat Slab Medium"/>
                <a:ea typeface="Kulachat Slab Medium"/>
                <a:cs typeface="Kulachat Slab Medium"/>
                <a:sym typeface="Kulachat Slab Medium"/>
              </a:rPr>
              <a:t>yakni</a:t>
            </a:r>
            <a:r>
              <a:rPr lang="en-US" sz="2700" dirty="0">
                <a:solidFill>
                  <a:srgbClr val="FFFFFF"/>
                </a:solidFill>
                <a:latin typeface="Kulachat Slab Medium"/>
                <a:ea typeface="Kulachat Slab Medium"/>
                <a:cs typeface="Kulachat Slab Medium"/>
                <a:sym typeface="Kulachat Slab Medium"/>
              </a:rPr>
              <a:t> proses </a:t>
            </a:r>
            <a:r>
              <a:rPr lang="en-US" sz="2700" dirty="0" err="1">
                <a:solidFill>
                  <a:srgbClr val="FFFFFF"/>
                </a:solidFill>
                <a:latin typeface="Kulachat Slab Medium"/>
                <a:ea typeface="Kulachat Slab Medium"/>
                <a:cs typeface="Kulachat Slab Medium"/>
                <a:sym typeface="Kulachat Slab Medium"/>
              </a:rPr>
              <a:t>internalisasi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nilai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ke</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dalam</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jiwa</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para</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pembelajar</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Mereka</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bertindak</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sesuai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pengetahuan</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mereka</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tentang</a:t>
            </a:r>
            <a:r>
              <a:rPr lang="en-US" sz="2700" dirty="0">
                <a:solidFill>
                  <a:srgbClr val="FFFFFF"/>
                </a:solidFill>
                <a:latin typeface="Kulachat Slab Medium"/>
                <a:ea typeface="Kulachat Slab Medium"/>
                <a:cs typeface="Kulachat Slab Medium"/>
                <a:sym typeface="Kulachat Slab Medium"/>
              </a:rPr>
              <a:t> halal </a:t>
            </a:r>
            <a:r>
              <a:rPr lang="en-US" sz="2700" dirty="0" err="1">
                <a:solidFill>
                  <a:srgbClr val="FFFFFF"/>
                </a:solidFill>
                <a:latin typeface="Kulachat Slab Medium"/>
                <a:ea typeface="Kulachat Slab Medium"/>
                <a:cs typeface="Kulachat Slab Medium"/>
                <a:sym typeface="Kulachat Slab Medium"/>
              </a:rPr>
              <a:t>dan</a:t>
            </a:r>
            <a:r>
              <a:rPr lang="en-US" sz="2700" dirty="0">
                <a:solidFill>
                  <a:srgbClr val="FFFFFF"/>
                </a:solidFill>
                <a:latin typeface="Kulachat Slab Medium"/>
                <a:ea typeface="Kulachat Slab Medium"/>
                <a:cs typeface="Kulachat Slab Medium"/>
                <a:sym typeface="Kulachat Slab Medium"/>
              </a:rPr>
              <a:t> haram. </a:t>
            </a:r>
            <a:r>
              <a:rPr lang="en-US" sz="2700" dirty="0" err="1">
                <a:solidFill>
                  <a:srgbClr val="FFFFFF"/>
                </a:solidFill>
                <a:latin typeface="Kulachat Slab Medium"/>
                <a:ea typeface="Kulachat Slab Medium"/>
                <a:cs typeface="Kulachat Slab Medium"/>
                <a:sym typeface="Kulachat Slab Medium"/>
              </a:rPr>
              <a:t>Membebaskan</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diri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dari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segala</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perbuatan</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keji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dan</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munkar</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sambil</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menghiasi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diri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dengan</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sifat-sifat</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terpuji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sehingga</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terpancar</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pesona</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pribadi</a:t>
            </a:r>
            <a:r>
              <a:rPr lang="en-US" sz="2700" dirty="0">
                <a:solidFill>
                  <a:srgbClr val="FFFFFF"/>
                </a:solidFill>
                <a:latin typeface="Kulachat Slab Medium"/>
                <a:ea typeface="Kulachat Slab Medium"/>
                <a:cs typeface="Kulachat Slab Medium"/>
                <a:sym typeface="Kulachat Slab Medium"/>
              </a:rPr>
              <a:t> </a:t>
            </a:r>
            <a:r>
              <a:rPr lang="en-US" sz="2700" dirty="0" err="1">
                <a:solidFill>
                  <a:srgbClr val="FFFFFF"/>
                </a:solidFill>
                <a:latin typeface="Kulachat Slab Medium"/>
                <a:ea typeface="Kulachat Slab Medium"/>
                <a:cs typeface="Kulachat Slab Medium"/>
                <a:sym typeface="Kulachat Slab Medium"/>
              </a:rPr>
              <a:t>insan</a:t>
            </a:r>
            <a:r>
              <a:rPr lang="en-US" sz="2700" dirty="0">
                <a:solidFill>
                  <a:srgbClr val="FFFFFF"/>
                </a:solidFill>
                <a:latin typeface="Kulachat Slab Medium"/>
                <a:ea typeface="Kulachat Slab Medium"/>
                <a:cs typeface="Kulachat Slab Medium"/>
                <a:sym typeface="Kulachat Slab Medium"/>
              </a:rPr>
              <a:t> yang </a:t>
            </a:r>
            <a:r>
              <a:rPr lang="en-US" sz="2700" dirty="0" err="1">
                <a:solidFill>
                  <a:srgbClr val="FFFFFF"/>
                </a:solidFill>
                <a:latin typeface="Kulachat Slab Medium"/>
                <a:ea typeface="Kulachat Slab Medium"/>
                <a:cs typeface="Kulachat Slab Medium"/>
                <a:sym typeface="Kulachat Slab Medium"/>
              </a:rPr>
              <a:t>adiluhung</a:t>
            </a:r>
            <a:r>
              <a:rPr lang="en-US" sz="2700" dirty="0">
                <a:solidFill>
                  <a:srgbClr val="FFFFFF"/>
                </a:solidFill>
                <a:latin typeface="Kulachat Slab Medium"/>
                <a:ea typeface="Kulachat Slab Medium"/>
                <a:cs typeface="Kulachat Slab Medium"/>
                <a:sym typeface="Kulachat Slab Medium"/>
              </a:rPr>
              <a:t>. </a:t>
            </a:r>
          </a:p>
        </p:txBody>
      </p:sp>
      <p:sp>
        <p:nvSpPr>
          <p:cNvPr id="15" name="TextBox 15"/>
          <p:cNvSpPr txBox="1"/>
          <p:nvPr/>
        </p:nvSpPr>
        <p:spPr>
          <a:xfrm rot="-971352">
            <a:off x="11845732" y="4911308"/>
            <a:ext cx="5980760" cy="1107796"/>
          </a:xfrm>
          <a:prstGeom prst="rect">
            <a:avLst/>
          </a:prstGeom>
        </p:spPr>
        <p:txBody>
          <a:bodyPr lIns="0" tIns="0" rIns="0" bIns="0" rtlCol="0" anchor="t">
            <a:spAutoFit/>
          </a:bodyPr>
          <a:lstStyle/>
          <a:p>
            <a:pPr marL="0" lvl="0" indent="0" algn="ctr">
              <a:lnSpc>
                <a:spcPts val="7746"/>
              </a:lnSpc>
            </a:pPr>
            <a:r>
              <a:rPr lang="en-US" sz="7746">
                <a:solidFill>
                  <a:srgbClr val="661E26"/>
                </a:solidFill>
                <a:latin typeface="Childos Arabic"/>
                <a:ea typeface="Childos Arabic"/>
                <a:cs typeface="Childos Arabic"/>
                <a:sym typeface="Childos Arabic"/>
              </a:rPr>
              <a:t>TAZKIYAH</a:t>
            </a:r>
          </a:p>
        </p:txBody>
      </p:sp>
      <p:sp>
        <p:nvSpPr>
          <p:cNvPr id="16" name="TextBox 16"/>
          <p:cNvSpPr txBox="1"/>
          <p:nvPr/>
        </p:nvSpPr>
        <p:spPr>
          <a:xfrm>
            <a:off x="1469452" y="6990526"/>
            <a:ext cx="4038192" cy="335280"/>
          </a:xfrm>
          <a:prstGeom prst="rect">
            <a:avLst/>
          </a:prstGeom>
        </p:spPr>
        <p:txBody>
          <a:bodyPr lIns="0" tIns="0" rIns="0" bIns="0" rtlCol="0" anchor="t">
            <a:spAutoFit/>
          </a:bodyPr>
          <a:lstStyle/>
          <a:p>
            <a:pPr algn="ctr">
              <a:lnSpc>
                <a:spcPts val="2520"/>
              </a:lnSpc>
            </a:pPr>
            <a:r>
              <a:rPr lang="en-US" sz="1800">
                <a:solidFill>
                  <a:srgbClr val="661E26"/>
                </a:solidFill>
                <a:latin typeface="Telegraf Medium"/>
                <a:ea typeface="Telegraf Medium"/>
                <a:cs typeface="Telegraf Medium"/>
                <a:sym typeface="Telegraf Medium"/>
              </a:rPr>
              <a:t>(Qs. al-A’raf [7]: 157).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757</Words>
  <Application>Microsoft Office PowerPoint</Application>
  <PresentationFormat>Custom</PresentationFormat>
  <Paragraphs>48</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Calibri</vt:lpstr>
      <vt:lpstr>Kulachat Slab Bold</vt:lpstr>
      <vt:lpstr>Telegraf Medium</vt:lpstr>
      <vt:lpstr>Childos Arabic</vt:lpstr>
      <vt:lpstr>Kulachat Slab</vt:lpstr>
      <vt:lpstr>Kulachat Slab Medium</vt:lpstr>
      <vt:lpstr>Kulachat Slab Semi-Bold</vt:lpstr>
      <vt:lpstr>Childos Arabic Medium</vt:lpstr>
      <vt:lpstr>Open Sans Bold</vt:lpstr>
      <vt:lpstr>Childos Arabic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MENJADI INSAN RABBANI</dc:title>
  <dc:creator>user</dc:creator>
  <cp:lastModifiedBy>user</cp:lastModifiedBy>
  <cp:revision>11</cp:revision>
  <dcterms:created xsi:type="dcterms:W3CDTF">2006-08-16T00:00:00Z</dcterms:created>
  <dcterms:modified xsi:type="dcterms:W3CDTF">2024-09-03T05:34:06Z</dcterms:modified>
  <dc:identifier>DAGM6Mus5kM</dc:identifier>
</cp:coreProperties>
</file>