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0" autoAdjust="0"/>
    <p:restoredTop sz="94660"/>
  </p:normalViewPr>
  <p:slideViewPr>
    <p:cSldViewPr snapToGrid="0">
      <p:cViewPr varScale="1">
        <p:scale>
          <a:sx n="84" d="100"/>
          <a:sy n="84" d="100"/>
        </p:scale>
        <p:origin x="2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054D-DBDF-4A4A-968E-F8541561AF3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054D-DBDF-4A4A-968E-F8541561AF3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054D-DBDF-4A4A-968E-F8541561AF32}" type="slidenum">
              <a:rPr lang="en-US" smtClean="0"/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054D-DBDF-4A4A-968E-F8541561AF3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054D-DBDF-4A4A-968E-F8541561AF32}" type="slidenum">
              <a:rPr lang="en-US" smtClean="0"/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054D-DBDF-4A4A-968E-F8541561AF3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054D-DBDF-4A4A-968E-F8541561AF3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054D-DBDF-4A4A-968E-F8541561AF3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054D-DBDF-4A4A-968E-F8541561AF3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054D-DBDF-4A4A-968E-F8541561AF3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054D-DBDF-4A4A-968E-F8541561AF3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054D-DBDF-4A4A-968E-F8541561AF3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054D-DBDF-4A4A-968E-F8541561AF3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054D-DBDF-4A4A-968E-F8541561AF3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054D-DBDF-4A4A-968E-F8541561AF3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2054D-DBDF-4A4A-968E-F8541561AF32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D800C-B959-44F0-80CF-1728EF7A183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EE52054D-DBDF-4A4A-968E-F8541561AF3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63775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>
                <a:latin typeface="Time New Roman"/>
              </a:rPr>
              <a:t>Pertemuan</a:t>
            </a:r>
            <a:r>
              <a:rPr lang="en-US" sz="4800" dirty="0">
                <a:latin typeface="Time New Roman"/>
              </a:rPr>
              <a:t> </a:t>
            </a:r>
            <a:r>
              <a:rPr lang="en-US" sz="4800" dirty="0" err="1">
                <a:latin typeface="Time New Roman"/>
              </a:rPr>
              <a:t>Ke</a:t>
            </a:r>
            <a:r>
              <a:rPr lang="en-US" sz="4800" dirty="0">
                <a:latin typeface="Time New Roman"/>
              </a:rPr>
              <a:t>- 7</a:t>
            </a:r>
            <a:br>
              <a:rPr lang="en-US" sz="4800" dirty="0">
                <a:latin typeface="Time New Roman"/>
              </a:rPr>
            </a:br>
            <a:r>
              <a:rPr lang="en-US" sz="4800" dirty="0">
                <a:latin typeface="Time New Roman"/>
              </a:rPr>
              <a:t>Indonesia </a:t>
            </a:r>
            <a:r>
              <a:rPr lang="en-US" sz="4800" dirty="0" err="1">
                <a:latin typeface="Time New Roman"/>
              </a:rPr>
              <a:t>Bertaqwa</a:t>
            </a:r>
            <a:endParaRPr lang="en-US" sz="4800" dirty="0">
              <a:latin typeface="Time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23060" y="2137410"/>
            <a:ext cx="9418319" cy="458587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	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Takwa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adalah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indikator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keluhuran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martabat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manusia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Taqwa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mengandung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pengertian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berbeda-beda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kalangan</a:t>
            </a:r>
            <a:r>
              <a:rPr lang="en-US" sz="2400" dirty="0">
                <a:solidFill>
                  <a:schemeClr val="tx1"/>
                </a:solidFill>
              </a:rPr>
              <a:t> ulama, </a:t>
            </a:r>
            <a:r>
              <a:rPr lang="en-US" sz="2400" dirty="0" err="1">
                <a:solidFill>
                  <a:schemeClr val="tx1"/>
                </a:solidFill>
              </a:rPr>
              <a:t>namun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semuanya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bermuara</a:t>
            </a:r>
            <a:r>
              <a:rPr lang="en-US" sz="2400" dirty="0">
                <a:solidFill>
                  <a:schemeClr val="tx1"/>
                </a:solidFill>
              </a:rPr>
              <a:t> pada </a:t>
            </a:r>
            <a:r>
              <a:rPr lang="en-US" sz="2400" dirty="0" err="1">
                <a:solidFill>
                  <a:schemeClr val="tx1"/>
                </a:solidFill>
              </a:rPr>
              <a:t>satu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pengertian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yaitu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Seorang</a:t>
            </a:r>
            <a:r>
              <a:rPr lang="en-US" sz="2400" dirty="0">
                <a:solidFill>
                  <a:schemeClr val="tx1"/>
                </a:solidFill>
              </a:rPr>
              <a:t> hamba </a:t>
            </a:r>
            <a:r>
              <a:rPr lang="en-US" sz="2400" dirty="0" err="1">
                <a:solidFill>
                  <a:schemeClr val="tx1"/>
                </a:solidFill>
              </a:rPr>
              <a:t>melindungi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dirinya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karena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takut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kemurkaan</a:t>
            </a:r>
            <a:r>
              <a:rPr lang="en-US" sz="2400" dirty="0">
                <a:solidFill>
                  <a:schemeClr val="tx1"/>
                </a:solidFill>
              </a:rPr>
              <a:t> Allah </a:t>
            </a:r>
            <a:r>
              <a:rPr lang="en-US" sz="2400" dirty="0" err="1">
                <a:solidFill>
                  <a:schemeClr val="tx1"/>
                </a:solidFill>
              </a:rPr>
              <a:t>azza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jalla</a:t>
            </a:r>
            <a:r>
              <a:rPr lang="en-US" sz="2400" dirty="0">
                <a:solidFill>
                  <a:schemeClr val="tx1"/>
                </a:solidFill>
              </a:rPr>
              <a:t> dan juga </a:t>
            </a:r>
            <a:r>
              <a:rPr lang="en-US" sz="2400" dirty="0" err="1">
                <a:solidFill>
                  <a:schemeClr val="tx1"/>
                </a:solidFill>
              </a:rPr>
              <a:t>siksa</a:t>
            </a:r>
            <a:r>
              <a:rPr lang="en-US" sz="2400" dirty="0">
                <a:solidFill>
                  <a:schemeClr val="tx1"/>
                </a:solidFill>
              </a:rPr>
              <a:t>-Nya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melaksanakan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diperintahkan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menjauhi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dilarang</a:t>
            </a:r>
            <a:r>
              <a:rPr lang="en-US" sz="2400" dirty="0">
                <a:solidFill>
                  <a:schemeClr val="tx1"/>
                </a:solidFill>
              </a:rPr>
              <a:t>-Nya.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Tema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pokok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takwa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Al-Qur’an </a:t>
            </a:r>
            <a:r>
              <a:rPr lang="en-US" sz="2400" dirty="0" err="1">
                <a:solidFill>
                  <a:schemeClr val="tx1"/>
                </a:solidFill>
              </a:rPr>
              <a:t>sekurang-kurangnya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berkaitan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empat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hal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Pertama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takut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kepada</a:t>
            </a:r>
            <a:r>
              <a:rPr lang="en-US" sz="2400" dirty="0">
                <a:solidFill>
                  <a:schemeClr val="tx1"/>
                </a:solidFill>
              </a:rPr>
              <a:t> Allah dan </a:t>
            </a:r>
            <a:r>
              <a:rPr lang="en-US" sz="2400" dirty="0" err="1">
                <a:solidFill>
                  <a:schemeClr val="tx1"/>
                </a:solidFill>
              </a:rPr>
              <a:t>pengakuan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superioritas</a:t>
            </a:r>
            <a:r>
              <a:rPr lang="en-US" sz="2400" dirty="0">
                <a:solidFill>
                  <a:schemeClr val="tx1"/>
                </a:solidFill>
              </a:rPr>
              <a:t> Allah. </a:t>
            </a:r>
            <a:r>
              <a:rPr lang="en-US" sz="2400" dirty="0" err="1">
                <a:solidFill>
                  <a:schemeClr val="tx1"/>
                </a:solidFill>
              </a:rPr>
              <a:t>Kedua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taat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kepada</a:t>
            </a:r>
            <a:r>
              <a:rPr lang="en-US" sz="2400" dirty="0">
                <a:solidFill>
                  <a:schemeClr val="tx1"/>
                </a:solidFill>
              </a:rPr>
              <a:t> Allah dan </a:t>
            </a:r>
            <a:r>
              <a:rPr lang="en-US" sz="2400" dirty="0" err="1">
                <a:solidFill>
                  <a:schemeClr val="tx1"/>
                </a:solidFill>
              </a:rPr>
              <a:t>rasul</a:t>
            </a:r>
            <a:r>
              <a:rPr lang="en-US" sz="2400" dirty="0">
                <a:solidFill>
                  <a:schemeClr val="tx1"/>
                </a:solidFill>
              </a:rPr>
              <a:t>-Nya. </a:t>
            </a:r>
            <a:r>
              <a:rPr lang="en-US" sz="2400" dirty="0" err="1">
                <a:solidFill>
                  <a:schemeClr val="tx1"/>
                </a:solidFill>
              </a:rPr>
              <a:t>Ketiga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pembersihan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noda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dosa</a:t>
            </a:r>
            <a:r>
              <a:rPr lang="en-US" sz="2400" dirty="0">
                <a:solidFill>
                  <a:schemeClr val="tx1"/>
                </a:solidFill>
              </a:rPr>
              <a:t>. Dan </a:t>
            </a:r>
            <a:r>
              <a:rPr lang="en-US" sz="2400" dirty="0" err="1">
                <a:solidFill>
                  <a:schemeClr val="tx1"/>
                </a:solidFill>
              </a:rPr>
              <a:t>keempat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berkaitan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kesalehan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sosial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menolak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permusauhan</a:t>
            </a:r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0060" y="3577590"/>
            <a:ext cx="14859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Keadilan</a:t>
            </a:r>
            <a:endParaRPr lang="en-US" dirty="0"/>
          </a:p>
        </p:txBody>
      </p:sp>
      <p:sp>
        <p:nvSpPr>
          <p:cNvPr id="3" name="Rectangle: Rounded Corners 2"/>
          <p:cNvSpPr/>
          <p:nvPr/>
        </p:nvSpPr>
        <p:spPr>
          <a:xfrm>
            <a:off x="3314700" y="1554480"/>
            <a:ext cx="1840230" cy="11087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Keluarga</a:t>
            </a:r>
            <a:endParaRPr lang="en-US" dirty="0"/>
          </a:p>
        </p:txBody>
      </p:sp>
      <p:sp>
        <p:nvSpPr>
          <p:cNvPr id="4" name="Rectangle: Rounded Corners 3"/>
          <p:cNvSpPr/>
          <p:nvPr/>
        </p:nvSpPr>
        <p:spPr>
          <a:xfrm>
            <a:off x="3177540" y="3429000"/>
            <a:ext cx="219456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893127" y="2466109"/>
            <a:ext cx="3117273" cy="1717964"/>
          </a:xfrm>
          <a:prstGeom prst="ellipse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36473" y="2687783"/>
            <a:ext cx="2161309" cy="1260762"/>
          </a:xfrm>
          <a:prstGeom prst="ellipse">
            <a:avLst/>
          </a:prstGeom>
          <a:ln w="63500" cap="rnd">
            <a:solidFill>
              <a:srgbClr val="FF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Oval 3"/>
          <p:cNvSpPr/>
          <p:nvPr/>
        </p:nvSpPr>
        <p:spPr>
          <a:xfrm>
            <a:off x="166254" y="2563091"/>
            <a:ext cx="3311237" cy="16209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</a:rPr>
              <a:t>Pembersih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Hati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228109" y="498764"/>
            <a:ext cx="4253345" cy="12053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</a:rPr>
              <a:t>Takut</a:t>
            </a:r>
            <a:r>
              <a:rPr lang="en-US" sz="3600" dirty="0">
                <a:solidFill>
                  <a:schemeClr val="tx1"/>
                </a:solidFill>
              </a:rPr>
              <a:t> Pada Allah, SWT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523018" y="2233700"/>
            <a:ext cx="3519054" cy="19708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</a:rPr>
              <a:t>Taat</a:t>
            </a:r>
            <a:r>
              <a:rPr lang="en-US" sz="3600" dirty="0">
                <a:solidFill>
                  <a:schemeClr val="tx1"/>
                </a:solidFill>
              </a:rPr>
              <a:t> Pada Allah, SWT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763981" y="4693224"/>
            <a:ext cx="5375564" cy="11776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</a:rPr>
              <a:t>Kesholehan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Sosial</a:t>
            </a:r>
            <a:endParaRPr lang="en-US" sz="3600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5223164" y="1801091"/>
            <a:ext cx="0" cy="665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rrow: Up 21"/>
          <p:cNvSpPr/>
          <p:nvPr/>
        </p:nvSpPr>
        <p:spPr>
          <a:xfrm>
            <a:off x="4932218" y="1801091"/>
            <a:ext cx="727364" cy="651164"/>
          </a:xfrm>
          <a:prstGeom prst="upArrow">
            <a:avLst>
              <a:gd name="adj1" fmla="val 50000"/>
              <a:gd name="adj2" fmla="val 537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Left 22"/>
          <p:cNvSpPr/>
          <p:nvPr/>
        </p:nvSpPr>
        <p:spPr>
          <a:xfrm flipV="1">
            <a:off x="3477491" y="3079172"/>
            <a:ext cx="415635" cy="5888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/>
          <p:cNvSpPr/>
          <p:nvPr/>
        </p:nvSpPr>
        <p:spPr>
          <a:xfrm>
            <a:off x="7031182" y="3044534"/>
            <a:ext cx="471054" cy="533400"/>
          </a:xfrm>
          <a:prstGeom prst="rightArrow">
            <a:avLst>
              <a:gd name="adj1" fmla="val 50000"/>
              <a:gd name="adj2" fmla="val 470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Down 25"/>
          <p:cNvSpPr/>
          <p:nvPr/>
        </p:nvSpPr>
        <p:spPr>
          <a:xfrm>
            <a:off x="4953000" y="4170219"/>
            <a:ext cx="706582" cy="5264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29491" y="5753097"/>
            <a:ext cx="1149927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AE" dirty="0"/>
              <a:t>يَٰٓأَيُّهَا ٱلنَّاسُ إِنَّا خَلَقۡنَٰكُم مِّن ذَكَرٖ وَأُنثَىٰ وَجَعَلۡنَٰكُمۡ شُعُوبٗا وَقَبَآئِلَ لِتَعَارَفُوٓاْۚ إِنَّ أَكۡرَمَكُمۡ عِندَ ٱللَّهِ أَتۡقَىٰكُمۡۚ إِنَّ ٱللَّهَ عَلِيمٌ خَبِيرٞ  </a:t>
            </a:r>
            <a:endParaRPr lang="ar-AE" dirty="0"/>
          </a:p>
          <a:p>
            <a:r>
              <a:rPr lang="ar-AE" dirty="0"/>
              <a:t>… </a:t>
            </a:r>
            <a:r>
              <a:rPr lang="en-US" dirty="0"/>
              <a:t>Hai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sesungguhnya</a:t>
            </a:r>
            <a:r>
              <a:rPr lang="en-US" dirty="0"/>
              <a:t> Kami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laki-laki</a:t>
            </a:r>
            <a:r>
              <a:rPr lang="en-US" dirty="0"/>
              <a:t> dan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dan </a:t>
            </a: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berbangsa-bangsa</a:t>
            </a:r>
            <a:r>
              <a:rPr lang="en-US" dirty="0"/>
              <a:t> dan </a:t>
            </a:r>
            <a:r>
              <a:rPr lang="en-US" dirty="0" err="1"/>
              <a:t>bersuku-suku</a:t>
            </a:r>
            <a:r>
              <a:rPr lang="en-US" dirty="0"/>
              <a:t>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kenal-mengenal</a:t>
            </a:r>
            <a:r>
              <a:rPr lang="en-US" dirty="0"/>
              <a:t>. </a:t>
            </a:r>
            <a:r>
              <a:rPr lang="en-US" dirty="0" err="1"/>
              <a:t>Sesungguhnya</a:t>
            </a:r>
            <a:r>
              <a:rPr lang="en-US" dirty="0"/>
              <a:t> orang yang paling </a:t>
            </a:r>
            <a:r>
              <a:rPr lang="en-US" dirty="0" err="1"/>
              <a:t>mulia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disisi</a:t>
            </a:r>
            <a:r>
              <a:rPr lang="en-US" dirty="0"/>
              <a:t> Allah </a:t>
            </a:r>
            <a:r>
              <a:rPr lang="en-US" dirty="0" err="1"/>
              <a:t>ialah</a:t>
            </a:r>
            <a:r>
              <a:rPr lang="en-US" dirty="0"/>
              <a:t> orang  yang paling </a:t>
            </a:r>
            <a:r>
              <a:rPr lang="en-US" dirty="0" err="1"/>
              <a:t>takwa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kamu</a:t>
            </a:r>
            <a:r>
              <a:rPr lang="en-US" dirty="0"/>
              <a:t>. </a:t>
            </a:r>
            <a:r>
              <a:rPr lang="en-US" dirty="0" err="1"/>
              <a:t>Sesungguhnya</a:t>
            </a:r>
            <a:r>
              <a:rPr lang="en-US" dirty="0"/>
              <a:t> Allah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(Q.S. Al-</a:t>
            </a:r>
            <a:r>
              <a:rPr lang="en-US" dirty="0" err="1"/>
              <a:t>Hujrat</a:t>
            </a:r>
            <a:r>
              <a:rPr lang="en-US" dirty="0"/>
              <a:t> (49):13)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4360" y="1268730"/>
            <a:ext cx="856107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Seruan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Takwa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n-US" sz="2800" dirty="0"/>
              <a:t>Allah </a:t>
            </a:r>
            <a:r>
              <a:rPr lang="en-US" sz="2800" dirty="0" err="1"/>
              <a:t>menyerukan</a:t>
            </a:r>
            <a:r>
              <a:rPr lang="en-US" sz="2800" dirty="0"/>
              <a:t> </a:t>
            </a:r>
            <a:r>
              <a:rPr lang="en-US" sz="2800" dirty="0" err="1"/>
              <a:t>takwa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/>
              <a:t>subjek</a:t>
            </a:r>
            <a:r>
              <a:rPr lang="en-US" sz="2800" dirty="0"/>
              <a:t> yang </a:t>
            </a:r>
            <a:r>
              <a:rPr lang="en-US" sz="2800" dirty="0" err="1"/>
              <a:t>berbeda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konteks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. Allah </a:t>
            </a:r>
            <a:r>
              <a:rPr lang="en-US" sz="2800" dirty="0" err="1"/>
              <a:t>memberi</a:t>
            </a:r>
            <a:r>
              <a:rPr lang="en-US" sz="2800" dirty="0"/>
              <a:t> </a:t>
            </a:r>
            <a:r>
              <a:rPr lang="en-US" sz="2800" dirty="0" err="1"/>
              <a:t>peringatan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subjek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tema</a:t>
            </a:r>
            <a:r>
              <a:rPr lang="en-US" sz="2800" dirty="0"/>
              <a:t> yang </a:t>
            </a:r>
            <a:r>
              <a:rPr lang="en-US" sz="2800" dirty="0" err="1"/>
              <a:t>relevan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kondisi</a:t>
            </a:r>
            <a:r>
              <a:rPr lang="en-US" sz="2800" dirty="0"/>
              <a:t> </a:t>
            </a:r>
            <a:r>
              <a:rPr lang="en-US" sz="2800" dirty="0" err="1"/>
              <a:t>keimanan</a:t>
            </a:r>
            <a:r>
              <a:rPr lang="en-US" sz="2800" dirty="0"/>
              <a:t> masing-masing </a:t>
            </a:r>
            <a:r>
              <a:rPr lang="en-US" sz="2800" dirty="0" err="1"/>
              <a:t>subjek</a:t>
            </a:r>
            <a:r>
              <a:rPr lang="en-US" sz="2800" dirty="0"/>
              <a:t>. </a:t>
            </a:r>
            <a:r>
              <a:rPr lang="en-US" sz="2800" dirty="0" err="1"/>
              <a:t>Misalnya</a:t>
            </a:r>
            <a:r>
              <a:rPr lang="en-US" sz="2800" dirty="0"/>
              <a:t>, Allah </a:t>
            </a:r>
            <a:r>
              <a:rPr lang="en-US" sz="2800" dirty="0" err="1"/>
              <a:t>memerintahkan</a:t>
            </a:r>
            <a:r>
              <a:rPr lang="en-US" sz="2800" dirty="0"/>
              <a:t> </a:t>
            </a:r>
            <a:r>
              <a:rPr lang="en-US" sz="2800" dirty="0" err="1"/>
              <a:t>takwa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konteks</a:t>
            </a:r>
            <a:r>
              <a:rPr lang="en-US" sz="2800" dirty="0"/>
              <a:t> yang </a:t>
            </a:r>
            <a:r>
              <a:rPr lang="en-US" sz="2800" dirty="0" err="1"/>
              <a:t>bersifat</a:t>
            </a:r>
            <a:r>
              <a:rPr lang="en-US" sz="2800" dirty="0"/>
              <a:t> universal,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makna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dan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hakikat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tujuan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hidup</a:t>
            </a:r>
            <a:r>
              <a:rPr lang="en-US" sz="2800" dirty="0"/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keluarga</a:t>
            </a:r>
            <a:r>
              <a:rPr lang="en-US" sz="2800" dirty="0"/>
              <a:t>, dan </a:t>
            </a:r>
            <a:r>
              <a:rPr lang="en-US" sz="2800" b="1" i="1" dirty="0" err="1"/>
              <a:t>peringatan</a:t>
            </a:r>
            <a:r>
              <a:rPr lang="en-US" sz="2800" b="1" i="1" dirty="0"/>
              <a:t> </a:t>
            </a:r>
            <a:r>
              <a:rPr lang="en-US" sz="2800" b="1" i="1" dirty="0" err="1"/>
              <a:t>tentang</a:t>
            </a:r>
            <a:r>
              <a:rPr lang="en-US" sz="2800" b="1" i="1" dirty="0"/>
              <a:t> </a:t>
            </a:r>
            <a:r>
              <a:rPr lang="en-US" sz="2800" b="1" i="1" dirty="0" err="1"/>
              <a:t>Kiamat</a:t>
            </a:r>
            <a:r>
              <a:rPr lang="en-US" sz="2800" b="1" i="1" dirty="0"/>
              <a:t>. </a:t>
            </a:r>
            <a:r>
              <a:rPr lang="en-US" sz="2800" dirty="0"/>
              <a:t>Allah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mengingatkan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bahwa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kehidupan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akan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berakhir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08660" y="651510"/>
            <a:ext cx="9201150" cy="529375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r>
              <a:rPr lang="ar-S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FGQPC Uthmanic Script HAFS" panose="02000000000000000000" pitchFamily="2" charset="-78"/>
              </a:rPr>
              <a:t>يَٰٓأَيُّهَا ٱلنَّاسُ ٱتَّقُواْ رَبَّكُمُ ٱلَّذِي خَلَقَكُم مِّن نَّفۡسٖ وَٰحِدَةٖ وَخَلَقَ مِنۡهَا زَوۡجَهَا وَبَثَّ مِنۡهُمَا رِجَالٗا كَثِيرٗا وَنِسَآءٗۚ وَٱتَّقُواْ ٱللَّهَ ٱلَّذِي تَسَآءَلُونَ بِهِۦ وَٱلۡأَرۡحَامَۚ إِنَّ ٱللَّهَ كَانَ عَلَيۡكُمۡ رَقِيبٗا </a:t>
            </a: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KFGQPC Uthmanic Script HAFS" panose="02000000000000000000" pitchFamily="2" charset="-78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r>
              <a:rPr lang="ar-S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FGQPC Uthmanic Script HAFS" panose="02000000000000000000" pitchFamily="2" charset="-78"/>
              </a:rPr>
              <a:t>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…. Hai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sekalian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manusia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bertakwalah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kepada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Tuhan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-mu yang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telah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menciptakan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kamu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dari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seorang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diri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dan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dari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padanya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Allah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menciptakan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isterinya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; dan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dari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pada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keduanya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Allah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memperkembang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biakkan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laki-laki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dan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perempuan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yang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banyak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Dan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bertakwalah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kepada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Allah yang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dengan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mempergunakan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nama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-Nya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kamu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saling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meminta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satu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sama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lain, dan (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peliharalah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hubungan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silaturrahim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Sesungguhnya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Allah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selalu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menjaga</a:t>
            </a:r>
            <a:endParaRPr lang="en-US" sz="1800" b="1" i="1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dan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mengawasi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kamu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.(Q.S, An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Nisa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(4):1)</a:t>
            </a:r>
            <a:endParaRPr lang="en-US" sz="1800" b="1" i="1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US" b="1" i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r>
              <a:rPr lang="ar-S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FGQPC Uthmanic Script HAFS" panose="02000000000000000000" pitchFamily="2" charset="-78"/>
              </a:rPr>
              <a:t>يَٰٓأَيُّهَا ٱلنَّاسُ ٱتَّقُواْ رَبَّكُمۡۚ إِنَّ زَلۡزَلَةَ ٱلسَّاعَةِ شَيۡءٌ عَظِيمٞ  </a:t>
            </a: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  Hai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manusia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bertakwalah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Tuhanmu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sesungguhnya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kegoncangan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kiamat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itu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kejadian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sangat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dahsyat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(Q.S. Al Hajj (22):1)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4340" y="537211"/>
            <a:ext cx="9532620" cy="6247864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id-I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dug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Ketika seruan takwa itu ditujukan kepada manusia yang </a:t>
            </a:r>
            <a:r>
              <a:rPr lang="id-ID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dug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beriman</a:t>
            </a:r>
            <a:r>
              <a:rPr lang="id-ID" sz="3200" dirty="0">
                <a:effectLst/>
                <a:latin typeface="Gadug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d-ID" sz="3200" b="1" dirty="0">
                <a:effectLst/>
                <a:latin typeface="Gadug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maka tema yang diambil adalah perintah untuk konsisten dan tekun dalam penerapan syariat; menjalankan ibadah dan amal sholeh secara tulus semata-mata mengharap ridho Allah. Bukan pamrih mengharapkan pujian manusia</a:t>
            </a:r>
            <a:r>
              <a:rPr lang="id-ID" sz="1800" b="1" dirty="0">
                <a:effectLst/>
                <a:latin typeface="Gadug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b="1" dirty="0">
              <a:latin typeface="Gadugi" panose="020B0502040204020203" pitchFamily="34" charset="0"/>
              <a:cs typeface="Times New Roman" panose="02020603050405020304" pitchFamily="18" charset="0"/>
            </a:endParaRPr>
          </a:p>
          <a:p>
            <a:endParaRPr lang="en-US" b="1" dirty="0">
              <a:latin typeface="Gadugi" panose="020B0502040204020203" pitchFamily="34" charset="0"/>
              <a:cs typeface="Times New Roman" panose="02020603050405020304" pitchFamily="18" charset="0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r>
              <a:rPr lang="ar-S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FGQPC Uthmanic Script HAFS" panose="02000000000000000000" pitchFamily="2" charset="-78"/>
              </a:rPr>
              <a:t>يَٰٓأَيُّهَا ٱلَّذِينَ ءَامَنُواْ ٱتَّقُواْ ٱللَّهَ حَقَّ تُقَاتِهِۦ وَلَا تَمُوتُنَّ إِلَّا وَأَنتُم مُّسۡلِمُونَ 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KFGQPC Uthmanic Script HAFS" panose="02000000000000000000" pitchFamily="2" charset="-78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... Hai orang-orang yang </a:t>
            </a:r>
            <a:r>
              <a:rPr lang="en-U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beriman</a:t>
            </a:r>
            <a:r>
              <a:rPr lang="en-US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bertakwalah</a:t>
            </a:r>
            <a:r>
              <a:rPr lang="en-US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Allah </a:t>
            </a:r>
            <a:r>
              <a:rPr lang="en-U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sebenar-benar</a:t>
            </a:r>
            <a:r>
              <a:rPr lang="en-US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takwa</a:t>
            </a:r>
            <a:r>
              <a:rPr lang="en-US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-Nya; dan </a:t>
            </a:r>
            <a:r>
              <a:rPr lang="en-U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janganlah</a:t>
            </a:r>
            <a:r>
              <a:rPr lang="en-US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sekali</a:t>
            </a:r>
            <a:r>
              <a:rPr lang="en-US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-kali </a:t>
            </a:r>
            <a:r>
              <a:rPr lang="en-U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kamu</a:t>
            </a:r>
            <a:r>
              <a:rPr lang="en-US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mati</a:t>
            </a:r>
            <a:r>
              <a:rPr lang="en-US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melainkan</a:t>
            </a:r>
            <a:r>
              <a:rPr lang="en-US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keadaan</a:t>
            </a:r>
            <a:r>
              <a:rPr lang="en-US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beragama</a:t>
            </a:r>
            <a:r>
              <a:rPr lang="en-US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Islam (Q.S. Al Imran (3):102)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b="1" dirty="0">
              <a:latin typeface="Gadugi" panose="020B0502040204020203" pitchFamily="34" charset="0"/>
              <a:cs typeface="Times New Roman" panose="02020603050405020304" pitchFamily="18" charset="0"/>
            </a:endParaRPr>
          </a:p>
          <a:p>
            <a:endParaRPr lang="en-US" b="1" dirty="0">
              <a:latin typeface="Gadugi" panose="020B0502040204020203" pitchFamily="34" charset="0"/>
              <a:cs typeface="Times New Roman" panose="02020603050405020304" pitchFamily="18" charset="0"/>
            </a:endParaRPr>
          </a:p>
          <a:p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7220" y="1166843"/>
            <a:ext cx="9075420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 New Roman"/>
              </a:rPr>
              <a:t>IMTAK dan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 New Roman"/>
              </a:rPr>
              <a:t>Pilihan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 New Roman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 New Roman"/>
              </a:rPr>
              <a:t>Ideologis</a:t>
            </a:r>
            <a:br>
              <a:rPr lang="en-US" dirty="0"/>
            </a:br>
            <a:r>
              <a:rPr lang="en-US" b="1" dirty="0" err="1">
                <a:effectLst/>
                <a:latin typeface="Arial" panose="020B0604020202020204" pitchFamily="34" charset="0"/>
              </a:rPr>
              <a:t>Setiap</a:t>
            </a:r>
            <a:r>
              <a:rPr lang="en-US" b="1" dirty="0">
                <a:effectLst/>
                <a:latin typeface="Arial" panose="020B0604020202020204" pitchFamily="34" charset="0"/>
              </a:rPr>
              <a:t>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hari</a:t>
            </a:r>
            <a:r>
              <a:rPr lang="en-US" b="1" dirty="0">
                <a:effectLst/>
                <a:latin typeface="Arial" panose="020B0604020202020204" pitchFamily="34" charset="0"/>
              </a:rPr>
              <a:t>,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saat</a:t>
            </a:r>
            <a:r>
              <a:rPr lang="en-US" b="1" dirty="0">
                <a:effectLst/>
                <a:latin typeface="Arial" panose="020B0604020202020204" pitchFamily="34" charset="0"/>
              </a:rPr>
              <a:t>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melaksanakan</a:t>
            </a:r>
            <a:r>
              <a:rPr lang="en-US" b="1" dirty="0">
                <a:effectLst/>
                <a:latin typeface="Arial" panose="020B0604020202020204" pitchFamily="34" charset="0"/>
              </a:rPr>
              <a:t>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sholat</a:t>
            </a:r>
            <a:r>
              <a:rPr lang="en-US" b="1" dirty="0">
                <a:effectLst/>
                <a:latin typeface="Arial" panose="020B0604020202020204" pitchFamily="34" charset="0"/>
              </a:rPr>
              <a:t>,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setiap</a:t>
            </a:r>
            <a:r>
              <a:rPr lang="en-US" b="1" dirty="0">
                <a:effectLst/>
                <a:latin typeface="Arial" panose="020B0604020202020204" pitchFamily="34" charset="0"/>
              </a:rPr>
              <a:t>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muslim</a:t>
            </a:r>
            <a:br>
              <a:rPr lang="en-US" b="1" dirty="0"/>
            </a:br>
            <a:r>
              <a:rPr lang="en-US" b="1" dirty="0" err="1">
                <a:effectLst/>
                <a:latin typeface="Arial" panose="020B0604020202020204" pitchFamily="34" charset="0"/>
              </a:rPr>
              <a:t>berdoa</a:t>
            </a:r>
            <a:r>
              <a:rPr lang="en-US" b="1" dirty="0">
                <a:effectLst/>
                <a:latin typeface="Arial" panose="020B0604020202020204" pitchFamily="34" charset="0"/>
              </a:rPr>
              <a:t>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untuk</a:t>
            </a:r>
            <a:r>
              <a:rPr lang="en-US" b="1" dirty="0">
                <a:effectLst/>
                <a:latin typeface="Arial" panose="020B0604020202020204" pitchFamily="34" charset="0"/>
              </a:rPr>
              <a:t>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mendapatkan</a:t>
            </a:r>
            <a:r>
              <a:rPr lang="en-US" b="1" dirty="0">
                <a:effectLst/>
                <a:latin typeface="Arial" panose="020B0604020202020204" pitchFamily="34" charset="0"/>
              </a:rPr>
              <a:t>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petunjuk</a:t>
            </a:r>
            <a:r>
              <a:rPr lang="en-US" b="1" dirty="0">
                <a:effectLst/>
                <a:latin typeface="Arial" panose="020B0604020202020204" pitchFamily="34" charset="0"/>
              </a:rPr>
              <a:t> (</a:t>
            </a:r>
            <a:br>
              <a:rPr lang="en-US" b="1" dirty="0"/>
            </a:br>
            <a:r>
              <a:rPr lang="en-US" b="1" dirty="0" err="1">
                <a:effectLst/>
                <a:latin typeface="Arial" panose="020B0604020202020204" pitchFamily="34" charset="0"/>
              </a:rPr>
              <a:t>hidayatul</a:t>
            </a:r>
            <a:r>
              <a:rPr lang="en-US" b="1" dirty="0">
                <a:effectLst/>
                <a:latin typeface="Arial" panose="020B0604020202020204" pitchFamily="34" charset="0"/>
              </a:rPr>
              <a:t>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irsyad</a:t>
            </a:r>
            <a:r>
              <a:rPr lang="en-US" b="1" dirty="0">
                <a:effectLst/>
                <a:latin typeface="Arial" panose="020B0604020202020204" pitchFamily="34" charset="0"/>
              </a:rPr>
              <a:t>) dan</a:t>
            </a:r>
            <a:br>
              <a:rPr lang="en-US" b="1" dirty="0"/>
            </a:br>
            <a:r>
              <a:rPr lang="en-US" b="1" dirty="0" err="1">
                <a:effectLst/>
                <a:latin typeface="Arial" panose="020B0604020202020204" pitchFamily="34" charset="0"/>
              </a:rPr>
              <a:t>diberikan</a:t>
            </a:r>
            <a:r>
              <a:rPr lang="en-US" b="1" dirty="0">
                <a:effectLst/>
                <a:latin typeface="Arial" panose="020B0604020202020204" pitchFamily="34" charset="0"/>
              </a:rPr>
              <a:t>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kekuatan</a:t>
            </a:r>
            <a:r>
              <a:rPr lang="en-US" b="1" dirty="0">
                <a:effectLst/>
                <a:latin typeface="Arial" panose="020B0604020202020204" pitchFamily="34" charset="0"/>
              </a:rPr>
              <a:t> (</a:t>
            </a:r>
            <a:br>
              <a:rPr lang="en-US" b="1" dirty="0"/>
            </a:br>
            <a:r>
              <a:rPr lang="en-US" b="1" dirty="0" err="1">
                <a:effectLst/>
                <a:latin typeface="Arial" panose="020B0604020202020204" pitchFamily="34" charset="0"/>
              </a:rPr>
              <a:t>hidayatut</a:t>
            </a:r>
            <a:r>
              <a:rPr lang="en-US" b="1" dirty="0">
                <a:effectLst/>
                <a:latin typeface="Arial" panose="020B0604020202020204" pitchFamily="34" charset="0"/>
              </a:rPr>
              <a:t>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taufiq</a:t>
            </a:r>
            <a:r>
              <a:rPr lang="en-US" b="1" dirty="0">
                <a:effectLst/>
                <a:latin typeface="Arial" panose="020B0604020202020204" pitchFamily="34" charset="0"/>
              </a:rPr>
              <a:t>)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untuk</a:t>
            </a:r>
            <a:r>
              <a:rPr lang="en-US" b="1" dirty="0">
                <a:effectLst/>
                <a:latin typeface="Arial" panose="020B0604020202020204" pitchFamily="34" charset="0"/>
              </a:rPr>
              <a:t>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menjalankan</a:t>
            </a:r>
            <a:br>
              <a:rPr lang="en-US" b="1" dirty="0"/>
            </a:br>
            <a:r>
              <a:rPr lang="en-US" b="1" dirty="0" err="1">
                <a:effectLst/>
                <a:latin typeface="Arial" panose="020B0604020202020204" pitchFamily="34" charset="0"/>
              </a:rPr>
              <a:t>petunjuk</a:t>
            </a:r>
            <a:r>
              <a:rPr lang="en-US" b="1" dirty="0">
                <a:effectLst/>
                <a:latin typeface="Arial" panose="020B0604020202020204" pitchFamily="34" charset="0"/>
              </a:rPr>
              <a:t>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tersebut</a:t>
            </a:r>
            <a:r>
              <a:rPr lang="en-US" b="1" dirty="0">
                <a:effectLst/>
                <a:latin typeface="Arial" panose="020B0604020202020204" pitchFamily="34" charset="0"/>
              </a:rPr>
              <a:t>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sesuai</a:t>
            </a:r>
            <a:r>
              <a:rPr lang="en-US" b="1" dirty="0">
                <a:effectLst/>
                <a:latin typeface="Arial" panose="020B0604020202020204" pitchFamily="34" charset="0"/>
              </a:rPr>
              <a:t>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teladan</a:t>
            </a:r>
            <a:r>
              <a:rPr lang="en-US" b="1" dirty="0">
                <a:effectLst/>
                <a:latin typeface="Arial" panose="020B0604020202020204" pitchFamily="34" charset="0"/>
              </a:rPr>
              <a:t> para Nabi,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syuhada</a:t>
            </a:r>
            <a:r>
              <a:rPr lang="en-US" b="1" dirty="0">
                <a:effectLst/>
                <a:latin typeface="Arial" panose="020B0604020202020204" pitchFamily="34" charset="0"/>
              </a:rPr>
              <a:t>, dan</a:t>
            </a:r>
            <a:br>
              <a:rPr lang="en-US" b="1" dirty="0"/>
            </a:br>
            <a:r>
              <a:rPr lang="en-US" b="1" dirty="0">
                <a:effectLst/>
                <a:latin typeface="Arial" panose="020B0604020202020204" pitchFamily="34" charset="0"/>
              </a:rPr>
              <a:t>orang-orang </a:t>
            </a:r>
            <a:r>
              <a:rPr lang="en-US" b="1" dirty="0" err="1">
                <a:effectLst/>
                <a:latin typeface="Arial" panose="020B0604020202020204" pitchFamily="34" charset="0"/>
              </a:rPr>
              <a:t>sholeh</a:t>
            </a:r>
            <a:r>
              <a:rPr lang="en-US" dirty="0">
                <a:effectLst/>
                <a:latin typeface="Arial" panose="020B0604020202020204" pitchFamily="34" charset="0"/>
              </a:rPr>
              <a:t>. 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>
              <a:effectLst/>
              <a:latin typeface="Arial" panose="020B0604020202020204" pitchFamily="34" charset="0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r>
              <a:rPr lang="ar-S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FGQPC Uthmanic Script HAFS" panose="02000000000000000000" pitchFamily="2" charset="-78"/>
              </a:rPr>
              <a:t>ٱهۡدِنَا ٱلصِّرَٰطَ ٱلۡمُسۡتَقِيمَ صِرَٰطَ ٱلَّذِينَ أَنۡعَمۡتَ عَلَيۡهِمۡ غَيۡرِ ٱلۡمَغۡضُوبِ عَلَيۡهِمۡ وَلَا ٱلضَّآلِّينَ 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 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Tunjukilah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kami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jalan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lurus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..  (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yaitu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Jalan orang-orang yang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telah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Engkau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nikmat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jalan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dimurkai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(pula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jalan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sesat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(Q.S.(Al-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Fatihah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(1):6-7)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latin typeface="Arial" panose="020B0604020202020204" pitchFamily="34" charset="0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br>
              <a:rPr lang="en-US" dirty="0"/>
            </a:b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29450" y="1166843"/>
            <a:ext cx="2446020" cy="2525048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" y="160020"/>
            <a:ext cx="9669780" cy="615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Ajaran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Islam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menekankan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keterikatan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iman</a:t>
            </a:r>
            <a:r>
              <a:rPr lang="en-US" sz="2400" dirty="0">
                <a:effectLst/>
                <a:latin typeface="Arial" panose="020B0604020202020204" pitchFamily="34" charset="0"/>
              </a:rPr>
              <a:t> dan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takwa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dengan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kesetiakwanan</a:t>
            </a:r>
            <a:r>
              <a:rPr lang="en-US" sz="2400" dirty="0">
                <a:effectLst/>
                <a:latin typeface="Arial" panose="020B0604020202020204" pitchFamily="34" charset="0"/>
              </a:rPr>
              <a:t> dan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jaminan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sosial</a:t>
            </a:r>
            <a:r>
              <a:rPr lang="en-US" sz="2400" dirty="0">
                <a:effectLst/>
                <a:latin typeface="Arial" panose="020B0604020202020204" pitchFamily="34" charset="0"/>
              </a:rPr>
              <a:t>. Iman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harus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lahir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dalam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sikap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sosial</a:t>
            </a:r>
            <a:r>
              <a:rPr lang="en-US" sz="2400" dirty="0">
                <a:effectLst/>
                <a:latin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seperti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ukhuwwah</a:t>
            </a:r>
            <a:r>
              <a:rPr lang="en-US" sz="2400" dirty="0">
                <a:effectLst/>
                <a:latin typeface="Arial" panose="020B0604020202020204" pitchFamily="34" charset="0"/>
              </a:rPr>
              <a:t> (rasa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persaudaraan</a:t>
            </a:r>
            <a:r>
              <a:rPr lang="en-US" sz="2400" dirty="0">
                <a:effectLst/>
                <a:latin typeface="Arial" panose="020B0604020202020204" pitchFamily="34" charset="0"/>
              </a:rPr>
              <a:t>),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ta‟awun</a:t>
            </a:r>
            <a:r>
              <a:rPr lang="en-US" sz="2400" dirty="0">
                <a:effectLst/>
                <a:latin typeface="Arial" panose="020B0604020202020204" pitchFamily="34" charset="0"/>
              </a:rPr>
              <a:t> (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saling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tolong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menolong</a:t>
            </a:r>
            <a:r>
              <a:rPr lang="en-US" sz="2400" dirty="0">
                <a:effectLst/>
                <a:latin typeface="Arial" panose="020B0604020202020204" pitchFamily="34" charset="0"/>
              </a:rPr>
              <a:t>),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tanaashur</a:t>
            </a:r>
            <a:r>
              <a:rPr lang="en-US" sz="2400" dirty="0">
                <a:effectLst/>
                <a:latin typeface="Arial" panose="020B0604020202020204" pitchFamily="34" charset="0"/>
              </a:rPr>
              <a:t> (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saling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mendukung</a:t>
            </a:r>
            <a:r>
              <a:rPr lang="en-US" sz="2400" dirty="0">
                <a:effectLst/>
                <a:latin typeface="Arial" panose="020B0604020202020204" pitchFamily="34" charset="0"/>
              </a:rPr>
              <a:t>) dan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taraahum</a:t>
            </a:r>
            <a:r>
              <a:rPr lang="en-US" sz="2400" dirty="0">
                <a:effectLst/>
                <a:latin typeface="Arial" panose="020B0604020202020204" pitchFamily="34" charset="0"/>
              </a:rPr>
              <a:t> (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saling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berkasih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sayang</a:t>
            </a:r>
            <a:r>
              <a:rPr lang="en-US" sz="2400" dirty="0">
                <a:effectLst/>
                <a:latin typeface="Arial" panose="020B0604020202020204" pitchFamily="34" charset="0"/>
              </a:rPr>
              <a:t>). Islam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menganjurkan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setiap</a:t>
            </a:r>
            <a:r>
              <a:rPr lang="en-US" sz="2400" dirty="0">
                <a:effectLst/>
                <a:latin typeface="Arial" panose="020B0604020202020204" pitchFamily="34" charset="0"/>
              </a:rPr>
              <a:t> orang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untuk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membantu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saudaranya</a:t>
            </a:r>
            <a:endParaRPr lang="en-US" dirty="0">
              <a:latin typeface="Arial" panose="020B0604020202020204" pitchFamily="34" charset="0"/>
            </a:endParaRPr>
          </a:p>
          <a:p>
            <a:r>
              <a:rPr lang="en-US" sz="2400" dirty="0">
                <a:effectLst/>
                <a:latin typeface="Arial" panose="020B0604020202020204" pitchFamily="34" charset="0"/>
              </a:rPr>
              <a:t>yang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membutuhkan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sebagai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bentuk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tanggungjawab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sosial</a:t>
            </a:r>
            <a:r>
              <a:rPr lang="en-US" sz="2400" dirty="0">
                <a:effectLst/>
                <a:latin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</a:endParaRPr>
          </a:p>
          <a:p>
            <a:br>
              <a:rPr lang="en-US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Bahkan</a:t>
            </a:r>
            <a:r>
              <a:rPr lang="en-US" sz="2400" dirty="0">
                <a:effectLst/>
                <a:latin typeface="Arial" panose="020B0604020202020204" pitchFamily="34" charset="0"/>
              </a:rPr>
              <a:t>, Islam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mendorong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pemeluknya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untuk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berinfak</a:t>
            </a:r>
            <a:r>
              <a:rPr lang="en-US" sz="2400" dirty="0">
                <a:effectLst/>
                <a:latin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baik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dalam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keadaan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suka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maupun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duka</a:t>
            </a:r>
            <a:r>
              <a:rPr lang="en-US" sz="2400" dirty="0">
                <a:effectLst/>
                <a:latin typeface="Arial" panose="020B0604020202020204" pitchFamily="34" charset="0"/>
              </a:rPr>
              <a:t>, di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waktu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lapang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ataupun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sempit</a:t>
            </a:r>
            <a:r>
              <a:rPr lang="en-US" sz="2400" dirty="0">
                <a:effectLst/>
                <a:latin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secara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rahasia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maupun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terang-terangan</a:t>
            </a:r>
            <a:r>
              <a:rPr lang="en-US" sz="2400" dirty="0">
                <a:effectLst/>
                <a:latin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sehingga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setiap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warga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merasakan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manis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atau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pahitnya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kehidupan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bersama</a:t>
            </a:r>
            <a:r>
              <a:rPr lang="en-US" sz="2400" dirty="0">
                <a:effectLst/>
                <a:latin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bukan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bersikap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tak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acuh</a:t>
            </a:r>
            <a:r>
              <a:rPr lang="en-US" sz="2400" dirty="0">
                <a:effectLst/>
                <a:latin typeface="Arial" panose="020B0604020202020204" pitchFamily="34" charset="0"/>
              </a:rPr>
              <a:t> dan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tak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peduli</a:t>
            </a:r>
            <a:r>
              <a:rPr lang="en-US" sz="2400" dirty="0">
                <a:effectLst/>
                <a:latin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460" y="285750"/>
            <a:ext cx="890397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effectLst/>
                <a:latin typeface="Arial" panose="020B0604020202020204" pitchFamily="34" charset="0"/>
              </a:rPr>
              <a:t>Keadilan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itu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Lebih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Dekat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dengan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Takwa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Makna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Keadilan</a:t>
            </a:r>
            <a:endParaRPr lang="en-US" sz="2400" dirty="0">
              <a:effectLst/>
              <a:latin typeface="Arial" panose="020B0604020202020204" pitchFamily="34" charset="0"/>
            </a:endParaRPr>
          </a:p>
          <a:p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Dalam</a:t>
            </a:r>
            <a:r>
              <a:rPr lang="en-US" sz="2400" dirty="0">
                <a:effectLst/>
                <a:latin typeface="Arial" panose="020B0604020202020204" pitchFamily="34" charset="0"/>
              </a:rPr>
              <a:t> Al-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Qur‟an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konsep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keadilan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diungkapkan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dengan</a:t>
            </a:r>
            <a:br>
              <a:rPr lang="en-US" sz="2400" dirty="0"/>
            </a:br>
            <a:r>
              <a:rPr lang="en-US" sz="2400" dirty="0">
                <a:effectLst/>
                <a:latin typeface="Arial" panose="020B0604020202020204" pitchFamily="34" charset="0"/>
              </a:rPr>
              <a:t>kata-kata:</a:t>
            </a:r>
            <a:br>
              <a:rPr lang="en-US" sz="2400"/>
            </a:br>
            <a:r>
              <a:rPr lang="en-US" sz="2400">
                <a:effectLst/>
                <a:latin typeface="Arial" panose="020B0604020202020204" pitchFamily="34" charset="0"/>
              </a:rPr>
              <a:t>al-’adl</a:t>
            </a:r>
            <a:r>
              <a:rPr lang="en-US" sz="2400" dirty="0">
                <a:effectLst/>
                <a:latin typeface="Arial" panose="020B0604020202020204" pitchFamily="34" charset="0"/>
              </a:rPr>
              <a:t>, al-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qisth</a:t>
            </a:r>
            <a:r>
              <a:rPr lang="en-US" sz="2400" dirty="0">
                <a:effectLst/>
                <a:latin typeface="Arial" panose="020B0604020202020204" pitchFamily="34" charset="0"/>
              </a:rPr>
              <a:t>, dan</a:t>
            </a:r>
            <a:br>
              <a:rPr lang="en-US" sz="2400" dirty="0"/>
            </a:br>
            <a:r>
              <a:rPr lang="en-US" sz="2400" dirty="0">
                <a:effectLst/>
                <a:latin typeface="Arial" panose="020B0604020202020204" pitchFamily="34" charset="0"/>
              </a:rPr>
              <a:t>al-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mizan</a:t>
            </a:r>
            <a:r>
              <a:rPr lang="en-US" sz="2400" dirty="0">
                <a:effectLst/>
                <a:latin typeface="Arial" panose="020B0604020202020204" pitchFamily="34" charset="0"/>
              </a:rPr>
              <a:t>.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Pengertian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keadilan</a:t>
            </a:r>
            <a:br>
              <a:rPr lang="en-US" sz="2400" dirty="0"/>
            </a:br>
            <a:r>
              <a:rPr lang="en-US" sz="2400" dirty="0">
                <a:effectLst/>
                <a:latin typeface="Arial" panose="020B0604020202020204" pitchFamily="34" charset="0"/>
              </a:rPr>
              <a:t>yang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bersifat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umum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adalah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sama</a:t>
            </a:r>
            <a:r>
              <a:rPr lang="en-US" sz="2400" dirty="0">
                <a:effectLst/>
                <a:latin typeface="Arial" panose="020B0604020202020204" pitchFamily="34" charset="0"/>
              </a:rPr>
              <a:t>.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Namun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keadilan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tidak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selalu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menjadi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lawan</a:t>
            </a:r>
            <a:r>
              <a:rPr lang="en-US" sz="2400" dirty="0">
                <a:effectLst/>
                <a:latin typeface="Arial" panose="020B0604020202020204" pitchFamily="34" charset="0"/>
              </a:rPr>
              <a:t> kata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kezaliman</a:t>
            </a:r>
            <a:endParaRPr lang="en-US" sz="2400" dirty="0">
              <a:effectLst/>
              <a:latin typeface="Arial" panose="020B0604020202020204" pitchFamily="34" charset="0"/>
            </a:endParaRPr>
          </a:p>
          <a:p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51460" y="3851910"/>
            <a:ext cx="890397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effectLst/>
                <a:latin typeface="Arial" panose="020B0604020202020204" pitchFamily="34" charset="0"/>
              </a:rPr>
              <a:t>Sedangkan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Mizan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berasal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dari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akar</a:t>
            </a:r>
            <a:r>
              <a:rPr lang="en-US" sz="2400" dirty="0">
                <a:effectLst/>
                <a:latin typeface="Arial" panose="020B0604020202020204" pitchFamily="34" charset="0"/>
              </a:rPr>
              <a:t> kata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wazn</a:t>
            </a:r>
            <a:r>
              <a:rPr lang="en-US" sz="2400" dirty="0">
                <a:effectLst/>
                <a:latin typeface="Arial" panose="020B0604020202020204" pitchFamily="34" charset="0"/>
              </a:rPr>
              <a:t> yang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berarti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timbangan</a:t>
            </a:r>
            <a:r>
              <a:rPr lang="en-US" sz="2400" dirty="0">
                <a:effectLst/>
                <a:latin typeface="Arial" panose="020B0604020202020204" pitchFamily="34" charset="0"/>
              </a:rPr>
              <a:t>. Jadi,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mizan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adalah</a:t>
            </a:r>
            <a:r>
              <a:rPr lang="en-US" sz="2400" dirty="0">
                <a:effectLst/>
                <a:latin typeface="Arial" panose="020B0604020202020204" pitchFamily="34" charset="0"/>
              </a:rPr>
              <a:t> “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alat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untuk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menimbang</a:t>
            </a:r>
            <a:r>
              <a:rPr lang="en-US" sz="2400" dirty="0">
                <a:effectLst/>
                <a:latin typeface="Arial" panose="020B0604020202020204" pitchFamily="34" charset="0"/>
              </a:rPr>
              <a:t>”.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Dalam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hal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ini</a:t>
            </a:r>
            <a:r>
              <a:rPr lang="en-US" sz="2400" dirty="0">
                <a:effectLst/>
                <a:latin typeface="Arial" panose="020B0604020202020204" pitchFamily="34" charset="0"/>
              </a:rPr>
              <a:t>, yang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disebut</a:t>
            </a:r>
            <a:r>
              <a:rPr lang="en-US" sz="2400" dirty="0">
                <a:effectLst/>
                <a:latin typeface="Arial" panose="020B0604020202020204" pitchFamily="34" charset="0"/>
              </a:rPr>
              <a:t> “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alat</a:t>
            </a:r>
            <a:r>
              <a:rPr lang="en-US" sz="2400" dirty="0">
                <a:effectLst/>
                <a:latin typeface="Arial" panose="020B0604020202020204" pitchFamily="34" charset="0"/>
              </a:rPr>
              <a:t>”,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namun</a:t>
            </a:r>
            <a:r>
              <a:rPr lang="en-US" sz="2400" dirty="0">
                <a:effectLst/>
                <a:latin typeface="Arial" panose="020B0604020202020204" pitchFamily="34" charset="0"/>
              </a:rPr>
              <a:t> yang</a:t>
            </a:r>
            <a:br>
              <a:rPr lang="en-US" sz="2400" dirty="0"/>
            </a:br>
            <a:r>
              <a:rPr lang="en-US" sz="2400" dirty="0" err="1">
                <a:effectLst/>
                <a:latin typeface="Arial" panose="020B0604020202020204" pitchFamily="34" charset="0"/>
              </a:rPr>
              <a:t>dimaksud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adalah</a:t>
            </a:r>
            <a:r>
              <a:rPr lang="en-US" sz="2400" dirty="0">
                <a:effectLst/>
                <a:latin typeface="Arial" panose="020B0604020202020204" pitchFamily="34" charset="0"/>
              </a:rPr>
              <a:t> “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hasil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penggunaan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alat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itu</a:t>
            </a:r>
            <a:r>
              <a:rPr lang="en-US" sz="2400" dirty="0">
                <a:effectLst/>
                <a:latin typeface="Arial" panose="020B0604020202020204" pitchFamily="34" charset="0"/>
              </a:rPr>
              <a:t>”,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yakni</a:t>
            </a:r>
            <a:r>
              <a:rPr lang="en-US" sz="2400" dirty="0">
                <a:effectLst/>
                <a:latin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</a:rPr>
              <a:t>keadilan</a:t>
            </a:r>
            <a:r>
              <a:rPr lang="en-US" dirty="0">
                <a:effectLst/>
                <a:latin typeface="Arial" panose="020B0604020202020204" pitchFamily="34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0050" y="502920"/>
            <a:ext cx="10355580" cy="59554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r>
              <a:rPr lang="ar-SA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FGQPC Uthmanic Script HAFS" panose="02000000000000000000" pitchFamily="2" charset="-78"/>
              </a:rPr>
              <a:t>لَقَدۡ أَرۡسَلۡنَا رُسُلَنَا بِٱلۡبَيِّنَٰتِ وَأَنزَلۡنَا مَعَهُمُ ٱلۡكِتَٰبَ وَٱلۡمِيزَانَ لِيَقُومَ ٱلنَّاسُ بِٱلۡقِسۡطِۖ وَأَنزَلۡنَا ٱلۡحَدِيدَ فِيهِ بَأۡسٞ شَدِيدٞ وَمَنَٰفِعُ لِلنَّاسِ وَلِيَعۡلَمَ ٱللَّهُ مَن يَنصُرُهُۥ وَرُسُلَهُۥ بِٱلۡغَيۡبِۚ إِنَّ ٱللَّهَ قَوِيٌّ عَزِيزٞ 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 rtl="1">
              <a:spcBef>
                <a:spcPts val="0"/>
              </a:spcBef>
              <a:spcAft>
                <a:spcPts val="0"/>
              </a:spcAft>
            </a:pPr>
            <a:r>
              <a:rPr lang="ar-SA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KFGQPC Uthmanic Script HAFS" panose="02000000000000000000" pitchFamily="2" charset="-78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…. 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Sesungguhnya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Kami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telah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mengutus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rasul-rasul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Kami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membawa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bukti-bukti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nyata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telah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Kami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turunkan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bersama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 Kitab dan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neraca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keadilan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supaya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manusia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melaksanakan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keadilan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Dan Kami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ciptakan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padanya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terdapat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kekuatan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hebat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manfaat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manusia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(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supaya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mempergunakan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itu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dan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supaya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Allah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mengetahui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siapa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menolong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(agama)Nya dan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rasul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rasul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-Nya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padahal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Allah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dilihatnya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Sesungguhnya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Allah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Maha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Kuat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lagi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Maha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Perkasa.(Q.S. Al-</a:t>
            </a:r>
            <a:r>
              <a:rPr lang="en-US" sz="1800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Hadidi</a:t>
            </a:r>
            <a:r>
              <a:rPr lang="en-US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(57): 25)</a:t>
            </a:r>
            <a:endParaRPr lang="en-US" sz="1800" b="1" i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b="1" i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Keadilan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adalah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tema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sentral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nilai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kemanusiaan</a:t>
            </a:r>
            <a:r>
              <a:rPr lang="en-US" sz="2800" dirty="0">
                <a:effectLst/>
                <a:latin typeface="Arial" panose="020B0604020202020204" pitchFamily="34" charset="0"/>
              </a:rPr>
              <a:t>.</a:t>
            </a:r>
            <a:br>
              <a:rPr lang="en-US" sz="2800" dirty="0"/>
            </a:br>
            <a:r>
              <a:rPr lang="en-US" sz="2800" dirty="0" err="1">
                <a:effectLst/>
                <a:latin typeface="Arial" panose="020B0604020202020204" pitchFamily="34" charset="0"/>
              </a:rPr>
              <a:t>Kehidupan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akan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mengalami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kehancuran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tanpa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tegaknya</a:t>
            </a:r>
            <a:br>
              <a:rPr lang="en-US" sz="2800" dirty="0"/>
            </a:br>
            <a:r>
              <a:rPr lang="en-US" sz="2800" dirty="0" err="1">
                <a:effectLst/>
                <a:latin typeface="Arial" panose="020B0604020202020204" pitchFamily="34" charset="0"/>
              </a:rPr>
              <a:t>keadilan</a:t>
            </a:r>
            <a:r>
              <a:rPr lang="en-US" sz="2800" dirty="0">
                <a:effectLst/>
                <a:latin typeface="Arial" panose="020B0604020202020204" pitchFamily="34" charset="0"/>
              </a:rPr>
              <a:t>.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Tidak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ada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kehidupan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tanpa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keadilan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itu</a:t>
            </a:r>
            <a:r>
              <a:rPr lang="en-US" sz="2800" dirty="0">
                <a:effectLst/>
                <a:latin typeface="Arial" panose="020B0604020202020204" pitchFamily="34" charset="0"/>
              </a:rPr>
              <a:t>. </a:t>
            </a:r>
            <a:br>
              <a:rPr lang="en-US" sz="2800" dirty="0"/>
            </a:b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keadilan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tidak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hanya</a:t>
            </a:r>
            <a:r>
              <a:rPr lang="en-US" sz="2800" dirty="0">
                <a:effectLst/>
                <a:latin typeface="Arial" panose="020B0604020202020204" pitchFamily="34" charset="0"/>
              </a:rPr>
              <a:t> pada proses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penetapan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hukum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atau</a:t>
            </a:r>
            <a:br>
              <a:rPr lang="en-US" sz="2800" dirty="0"/>
            </a:br>
            <a:r>
              <a:rPr lang="en-US" sz="2800" dirty="0" err="1">
                <a:effectLst/>
                <a:latin typeface="Arial" panose="020B0604020202020204" pitchFamily="34" charset="0"/>
              </a:rPr>
              <a:t>terhadap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pihak</a:t>
            </a:r>
            <a:r>
              <a:rPr lang="en-US" sz="2800" dirty="0">
                <a:effectLst/>
                <a:latin typeface="Arial" panose="020B0604020202020204" pitchFamily="34" charset="0"/>
              </a:rPr>
              <a:t> yang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berselisih</a:t>
            </a:r>
            <a:r>
              <a:rPr lang="en-US" sz="2800" dirty="0">
                <a:effectLst/>
                <a:latin typeface="Arial" panose="020B0604020202020204" pitchFamily="34" charset="0"/>
              </a:rPr>
              <a:t>,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melainkan</a:t>
            </a:r>
            <a:r>
              <a:rPr lang="en-US" sz="2800" dirty="0">
                <a:effectLst/>
                <a:latin typeface="Arial" panose="020B0604020202020204" pitchFamily="34" charset="0"/>
              </a:rPr>
              <a:t> juga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terhadap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diri</a:t>
            </a:r>
            <a:br>
              <a:rPr lang="en-US" sz="2800" dirty="0"/>
            </a:br>
            <a:r>
              <a:rPr lang="en-US" sz="2800" dirty="0" err="1">
                <a:effectLst/>
                <a:latin typeface="Arial" panose="020B0604020202020204" pitchFamily="34" charset="0"/>
              </a:rPr>
              <a:t>sendiri</a:t>
            </a:r>
            <a:r>
              <a:rPr lang="en-US" sz="2800" dirty="0">
                <a:effectLst/>
                <a:latin typeface="Arial" panose="020B0604020202020204" pitchFamily="34" charset="0"/>
              </a:rPr>
              <a:t>,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baik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ketika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berucap</a:t>
            </a:r>
            <a:r>
              <a:rPr lang="en-US" sz="2800" dirty="0">
                <a:effectLst/>
                <a:latin typeface="Arial" panose="020B0604020202020204" pitchFamily="34" charset="0"/>
              </a:rPr>
              <a:t>,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menulis</a:t>
            </a:r>
            <a:r>
              <a:rPr lang="en-US" sz="2800" dirty="0">
                <a:effectLst/>
                <a:latin typeface="Arial" panose="020B0604020202020204" pitchFamily="34" charset="0"/>
              </a:rPr>
              <a:t>,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atau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bersikap</a:t>
            </a:r>
            <a:r>
              <a:rPr lang="en-US" sz="2800" dirty="0">
                <a:effectLst/>
                <a:latin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</a:rPr>
              <a:t>batin</a:t>
            </a:r>
            <a:r>
              <a:rPr lang="en-US" sz="2800" dirty="0">
                <a:effectLst/>
                <a:latin typeface="Arial" panose="020B0604020202020204" pitchFamily="34" charset="0"/>
              </a:rPr>
              <a:t>.</a:t>
            </a:r>
            <a:endParaRPr lang="en-US" sz="2800" b="1" i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6182</Words>
  <Application>WPS Presentation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7" baseType="lpstr">
      <vt:lpstr>Arial</vt:lpstr>
      <vt:lpstr>SimSun</vt:lpstr>
      <vt:lpstr>Wingdings</vt:lpstr>
      <vt:lpstr>Wingdings 3</vt:lpstr>
      <vt:lpstr>Arial</vt:lpstr>
      <vt:lpstr>Time New Roman</vt:lpstr>
      <vt:lpstr>Segoe Print</vt:lpstr>
      <vt:lpstr>Calibri</vt:lpstr>
      <vt:lpstr>KFGQPC Uthmanic Script HAFS</vt:lpstr>
      <vt:lpstr>Wide Latin</vt:lpstr>
      <vt:lpstr>Times New Roman</vt:lpstr>
      <vt:lpstr>Gadugi</vt:lpstr>
      <vt:lpstr>Trebuchet MS</vt:lpstr>
      <vt:lpstr>Microsoft YaHei</vt:lpstr>
      <vt:lpstr>Arial Unicode MS</vt:lpstr>
      <vt:lpstr>Tahoma</vt:lpstr>
      <vt:lpstr>Facet</vt:lpstr>
      <vt:lpstr>Pertemuan Ke- 7 Indonesia Bertaqwa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Ke- 7 Indonesia Bertaqwa</dc:title>
  <dc:creator>Suaidi</dc:creator>
  <cp:lastModifiedBy>6-6-2021</cp:lastModifiedBy>
  <cp:revision>8</cp:revision>
  <dcterms:created xsi:type="dcterms:W3CDTF">2023-02-09T04:52:00Z</dcterms:created>
  <dcterms:modified xsi:type="dcterms:W3CDTF">2023-03-24T01:07:09Z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35401523CB7548D798EE47E7DFFCB3F1</vt:lpwstr>
  </property>
  <property fmtid="{D5CDD505-2E9C-101B-9397-08002B2CF9AE}" pid="3" name="KSOProductBuildVer">
    <vt:lpwstr>1057-11.2.0.11486</vt:lpwstr>
  </property>
</Properties>
</file>