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147470601" r:id="rId2"/>
    <p:sldId id="257" r:id="rId3"/>
    <p:sldId id="4795" r:id="rId4"/>
    <p:sldId id="4797" r:id="rId5"/>
    <p:sldId id="4794" r:id="rId6"/>
    <p:sldId id="4799" r:id="rId7"/>
    <p:sldId id="4800" r:id="rId8"/>
    <p:sldId id="2147470591" r:id="rId9"/>
    <p:sldId id="214747061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60"/>
    <a:srgbClr val="FFC000"/>
    <a:srgbClr val="FDC81B"/>
    <a:srgbClr val="C4A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5" autoAdjust="0"/>
    <p:restoredTop sz="93032" autoAdjust="0"/>
  </p:normalViewPr>
  <p:slideViewPr>
    <p:cSldViewPr snapToGrid="0">
      <p:cViewPr varScale="1">
        <p:scale>
          <a:sx n="63" d="100"/>
          <a:sy n="63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206BF-2744-41CB-819E-4DC502F5BDF1}" type="datetimeFigureOut">
              <a:rPr lang="en-ID" smtClean="0"/>
              <a:t>31/07/2024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B3566-B177-4EDB-B360-21DB482916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8203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3566-B177-4EDB-B360-21DB482916E4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6689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3566-B177-4EDB-B360-21DB482916E4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9513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3566-B177-4EDB-B360-21DB482916E4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7868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3566-B177-4EDB-B360-21DB482916E4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7710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3566-B177-4EDB-B360-21DB482916E4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3723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3566-B177-4EDB-B360-21DB482916E4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8122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3566-B177-4EDB-B360-21DB482916E4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9872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74424-B0E7-9E32-0E30-A9D22DC21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0082E-9AB9-EF9D-A5CE-91B70B53C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AE8F0-3B40-60EA-F96A-BA8A852E0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674B-EE61-0342-BEDD-B87F46A0765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4299C-6EDE-3977-6727-89B86592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20ED1-1EDB-A72F-073C-FC5F0E667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742E-33DD-4744-BEFB-2AC16985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9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3F94-4856-4638-7C66-03D93E5C8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8FFA5-2B3F-4C80-6F9F-42C65FA6D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34687-586F-F8EE-FF20-15CA26B40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674B-EE61-0342-BEDD-B87F46A0765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1C7C2-75A6-E499-8B9C-32261E8FC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AC4B9-3481-ED74-3201-2C7F697D0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742E-33DD-4744-BEFB-2AC16985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5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F5BDB6-8D13-4625-163F-64B0C316C3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77DD1-839F-B72A-A541-58086E549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1CF63-8FD6-4A96-0DC2-0F339A3C6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674B-EE61-0342-BEDD-B87F46A0765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6D287-20AC-5AEC-7508-64DDA3AE9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D6925-B866-D756-60DE-D2C742C38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742E-33DD-4744-BEFB-2AC16985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7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851EC-7795-634A-ECB8-7CD5A449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140F7-4FB2-587B-686D-0FF65B77E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6277B-8009-B0EB-6E94-FFCABFC81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674B-EE61-0342-BEDD-B87F46A0765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77694-FB75-3E05-4C4A-3B3AFE7BA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03F49-BE22-B3C3-FC14-76F8DF8C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742E-33DD-4744-BEFB-2AC16985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F0688-58C7-948D-7E35-786072688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C4E7A-5763-484C-BFA6-1F1C895E6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F5B88-6FC1-911F-1F68-2D99D6DAA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674B-EE61-0342-BEDD-B87F46A0765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C5D26-5323-2593-4BE1-355A8899B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3BE79-5CC4-5601-45F8-89913F5DB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742E-33DD-4744-BEFB-2AC16985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8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A21D9-5FA4-D1F8-3156-76E6A65B5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175A1-E5B8-2245-F80C-117B7FCDB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368C6F-6EDB-4BA9-BF7D-03AF1EFB2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FBEDC-029A-7982-85E2-DA0701F2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674B-EE61-0342-BEDD-B87F46A0765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8101E-5009-ECEB-803E-B5EF6003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B7788-DB1D-65FF-26B1-A6CFA5B17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742E-33DD-4744-BEFB-2AC16985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0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0F425-0C18-68C6-BF4B-CC61B05C1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30AC4-9EA2-AE6D-E8B6-825DE0703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7DB93-9624-143E-466C-FD1D2B801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F1CF67-E382-64C3-6DCB-791D4CC09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3BAD20-CF92-6758-BDD8-17FB1ECD6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F67DA1-0CCB-CE08-60D1-AA5570B32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674B-EE61-0342-BEDD-B87F46A0765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7B5E8C-2F8B-F0CE-8D02-BFEF551E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08EEE5-8599-103A-4D2B-6EF6E21A5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742E-33DD-4744-BEFB-2AC16985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2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95FFC-A940-0A38-9A58-20258A70C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55E529-F96F-9019-ED45-775FDE9A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674B-EE61-0342-BEDD-B87F46A0765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91F70-82ED-C49E-6DAE-A694D1274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8C19A-C479-EA6C-D497-994B2BDD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742E-33DD-4744-BEFB-2AC16985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4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A5CEEB-3639-83F5-089A-90E157844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674B-EE61-0342-BEDD-B87F46A0765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8DF41E-A15D-5FED-0435-5543FCDB5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09A1D-415C-AEAB-6C51-4D13426BE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742E-33DD-4744-BEFB-2AC16985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E25C-24DA-712D-639F-218D56C30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064A7-DEBB-1C32-B869-ED1ACA06E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8EDBAB-2B50-A6FA-4241-B8790280E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6A886-9CAC-EEA3-D098-CBE63DDA2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674B-EE61-0342-BEDD-B87F46A0765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18BCD-1986-804E-FAC0-1B84B629E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E5FBD-6098-3B81-A6E8-FC788F092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742E-33DD-4744-BEFB-2AC16985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2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80F3E-DDAB-B484-B3BB-5358CB461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A2616F-1ECA-A852-58E9-E916375EC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706A5-1607-75C0-21FB-9BB0F0116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18239-7E49-DE15-EAF2-D5FB5865F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674B-EE61-0342-BEDD-B87F46A0765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3127C-1AA8-12CE-4F1F-3858BFB1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79797-7E04-9FF0-E99D-85C66178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742E-33DD-4744-BEFB-2AC16985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6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39F328-7866-2819-51C4-D9D8CC1C0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8C9FB-331A-1FE7-1819-2F2060178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86F5D-B9EF-408B-4F8B-12EF6432E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9674B-EE61-0342-BEDD-B87F46A0765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19711-2CB9-7932-EF2E-CC32B92C16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F8A03-1347-0683-205B-55FD653FA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7742E-33DD-4744-BEFB-2AC16985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4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10EDE3-029C-4923-9FCF-3C3D40A228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25" r="8271" b="9385"/>
          <a:stretch/>
        </p:blipFill>
        <p:spPr>
          <a:xfrm>
            <a:off x="3203355" y="-69996"/>
            <a:ext cx="9144175" cy="709342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0D448ED-B446-403C-BE64-51E7EF86BB0D}"/>
              </a:ext>
            </a:extLst>
          </p:cNvPr>
          <p:cNvSpPr/>
          <p:nvPr/>
        </p:nvSpPr>
        <p:spPr>
          <a:xfrm>
            <a:off x="0" y="-69995"/>
            <a:ext cx="12347532" cy="70934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4000">
                <a:srgbClr val="FBFCFE"/>
              </a:gs>
              <a:gs pos="85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7" name="object 7"/>
          <p:cNvGrpSpPr/>
          <p:nvPr/>
        </p:nvGrpSpPr>
        <p:grpSpPr>
          <a:xfrm>
            <a:off x="532637" y="408812"/>
            <a:ext cx="2833878" cy="972819"/>
            <a:chOff x="532637" y="408812"/>
            <a:chExt cx="2833878" cy="972819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2637" y="503681"/>
              <a:ext cx="846582" cy="7635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4415" y="448055"/>
              <a:ext cx="1562100" cy="9144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649348" y="408812"/>
              <a:ext cx="0" cy="972819"/>
            </a:xfrm>
            <a:custGeom>
              <a:avLst/>
              <a:gdLst/>
              <a:ahLst/>
              <a:cxnLst/>
              <a:rect l="l" t="t" r="r" b="b"/>
              <a:pathLst>
                <a:path h="972819">
                  <a:moveTo>
                    <a:pt x="0" y="0"/>
                  </a:moveTo>
                  <a:lnTo>
                    <a:pt x="0" y="972820"/>
                  </a:lnTo>
                </a:path>
              </a:pathLst>
            </a:custGeom>
            <a:ln w="12700">
              <a:solidFill>
                <a:srgbClr val="1C2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6715262B-F4FB-4BC9-BFD4-722B704DCB49}"/>
              </a:ext>
            </a:extLst>
          </p:cNvPr>
          <p:cNvSpPr txBox="1">
            <a:spLocks/>
          </p:cNvSpPr>
          <p:nvPr/>
        </p:nvSpPr>
        <p:spPr>
          <a:xfrm>
            <a:off x="77174" y="4493882"/>
            <a:ext cx="7475694" cy="12598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TENTANG PETUNJUK PELAKSANAAN PEMOTONGAN PAJAK ATAS PENGHASILAN SEHUBUNGAN DENGAN PEKERJAAN, JASA, ATAU KEGIATAN ORANG PRIBADI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AE889E1-08B2-40D6-B90E-269D71E15EE1}"/>
              </a:ext>
            </a:extLst>
          </p:cNvPr>
          <p:cNvSpPr/>
          <p:nvPr/>
        </p:nvSpPr>
        <p:spPr>
          <a:xfrm>
            <a:off x="-143145" y="3759158"/>
            <a:ext cx="7734113" cy="62029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Subtitle 4">
            <a:extLst>
              <a:ext uri="{FF2B5EF4-FFF2-40B4-BE49-F238E27FC236}">
                <a16:creationId xmlns:a16="http://schemas.microsoft.com/office/drawing/2014/main" id="{94C927C5-2A79-44CF-896A-BB757125502F}"/>
              </a:ext>
            </a:extLst>
          </p:cNvPr>
          <p:cNvSpPr txBox="1">
            <a:spLocks/>
          </p:cNvSpPr>
          <p:nvPr/>
        </p:nvSpPr>
        <p:spPr>
          <a:xfrm>
            <a:off x="58124" y="3911684"/>
            <a:ext cx="7734113" cy="6026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PERATURAN MENTERI KEUANGAN NOMOR 168 TAHUN 2023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34D54E8-B05D-4746-8F6C-35343D64E816}"/>
              </a:ext>
            </a:extLst>
          </p:cNvPr>
          <p:cNvGrpSpPr/>
          <p:nvPr/>
        </p:nvGrpSpPr>
        <p:grpSpPr>
          <a:xfrm>
            <a:off x="6827520" y="6500201"/>
            <a:ext cx="5323332" cy="261610"/>
            <a:chOff x="6827520" y="6570482"/>
            <a:chExt cx="5323332" cy="26161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8A8A57C-07EF-444D-947D-4A945964081E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7FA521C-CB55-48FF-846D-8E64D3E2988E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9D381A-FD71-44A6-98D0-37956B5440FB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>
                  <a:solidFill>
                    <a:srgbClr val="1B28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www.pajak.go.id</a:t>
              </a:r>
              <a:endParaRPr lang="en-ID" sz="1100">
                <a:solidFill>
                  <a:srgbClr val="1B28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10EDE3-029C-4923-9FCF-3C3D40A22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355" y="-391160"/>
            <a:ext cx="9968662" cy="818261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0D448ED-B446-403C-BE64-51E7EF86BB0D}"/>
              </a:ext>
            </a:extLst>
          </p:cNvPr>
          <p:cNvSpPr/>
          <p:nvPr/>
        </p:nvSpPr>
        <p:spPr>
          <a:xfrm>
            <a:off x="-155532" y="-69995"/>
            <a:ext cx="12503064" cy="70934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4000">
                <a:srgbClr val="FBFCFE"/>
              </a:gs>
              <a:gs pos="85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7" name="object 7"/>
          <p:cNvGrpSpPr/>
          <p:nvPr/>
        </p:nvGrpSpPr>
        <p:grpSpPr>
          <a:xfrm>
            <a:off x="532637" y="408812"/>
            <a:ext cx="2833878" cy="972819"/>
            <a:chOff x="532637" y="408812"/>
            <a:chExt cx="2833878" cy="972819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2637" y="503681"/>
              <a:ext cx="846582" cy="7635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04415" y="448055"/>
              <a:ext cx="1562100" cy="9144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649348" y="408812"/>
              <a:ext cx="0" cy="972819"/>
            </a:xfrm>
            <a:custGeom>
              <a:avLst/>
              <a:gdLst/>
              <a:ahLst/>
              <a:cxnLst/>
              <a:rect l="l" t="t" r="r" b="b"/>
              <a:pathLst>
                <a:path h="972819">
                  <a:moveTo>
                    <a:pt x="0" y="0"/>
                  </a:moveTo>
                  <a:lnTo>
                    <a:pt x="0" y="972820"/>
                  </a:lnTo>
                </a:path>
              </a:pathLst>
            </a:custGeom>
            <a:ln w="12700">
              <a:solidFill>
                <a:srgbClr val="1C28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6715262B-F4FB-4BC9-BFD4-722B704DCB49}"/>
              </a:ext>
            </a:extLst>
          </p:cNvPr>
          <p:cNvSpPr txBox="1">
            <a:spLocks/>
          </p:cNvSpPr>
          <p:nvPr/>
        </p:nvSpPr>
        <p:spPr>
          <a:xfrm>
            <a:off x="369694" y="4418137"/>
            <a:ext cx="6921122" cy="8271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TENTANG TARIF PEMOTONGAN PAJAK PENGHASILAN PASAL 21 ATAS PENGHASILAN SEHUBUNGAN DENGAN PEKERJAAN, JASA, ATAU KEGIATAN WAJIB PAJAK ORANG PRIBADI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9E51FC-102E-46D1-88E0-48A46B9D91D3}"/>
              </a:ext>
            </a:extLst>
          </p:cNvPr>
          <p:cNvGrpSpPr/>
          <p:nvPr/>
        </p:nvGrpSpPr>
        <p:grpSpPr>
          <a:xfrm>
            <a:off x="-573024" y="3701505"/>
            <a:ext cx="8631456" cy="660490"/>
            <a:chOff x="-370787" y="3788186"/>
            <a:chExt cx="8024117" cy="66049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AE889E1-08B2-40D6-B90E-269D71E15EE1}"/>
                </a:ext>
              </a:extLst>
            </p:cNvPr>
            <p:cNvSpPr/>
            <p:nvPr/>
          </p:nvSpPr>
          <p:spPr>
            <a:xfrm>
              <a:off x="-370787" y="3788186"/>
              <a:ext cx="7498180" cy="5764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ubtitle 4">
              <a:extLst>
                <a:ext uri="{FF2B5EF4-FFF2-40B4-BE49-F238E27FC236}">
                  <a16:creationId xmlns:a16="http://schemas.microsoft.com/office/drawing/2014/main" id="{94C927C5-2A79-44CF-896A-BB757125502F}"/>
                </a:ext>
              </a:extLst>
            </p:cNvPr>
            <p:cNvSpPr txBox="1">
              <a:spLocks/>
            </p:cNvSpPr>
            <p:nvPr/>
          </p:nvSpPr>
          <p:spPr>
            <a:xfrm>
              <a:off x="505598" y="3872264"/>
              <a:ext cx="7147732" cy="57641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PERATURAN PEMERINTAH NOMOR 58 TAHUN 2023</a:t>
              </a:r>
              <a:endParaRPr lang="en-ID" sz="2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34D54E8-B05D-4746-8F6C-35343D64E816}"/>
              </a:ext>
            </a:extLst>
          </p:cNvPr>
          <p:cNvGrpSpPr/>
          <p:nvPr/>
        </p:nvGrpSpPr>
        <p:grpSpPr>
          <a:xfrm>
            <a:off x="6827520" y="6500201"/>
            <a:ext cx="5323332" cy="261610"/>
            <a:chOff x="6827520" y="6570482"/>
            <a:chExt cx="5323332" cy="26161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8A8A57C-07EF-444D-947D-4A945964081E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7FA521C-CB55-48FF-846D-8E64D3E2988E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9D381A-FD71-44A6-98D0-37956B5440FB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>
                  <a:solidFill>
                    <a:srgbClr val="1B28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www.pajak.go.id</a:t>
              </a:r>
              <a:endParaRPr lang="en-ID" sz="1100">
                <a:solidFill>
                  <a:srgbClr val="1B28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1A52BD-CF29-4AF0-8A80-1EB485B3B4F2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28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44920F0-ADC2-408E-B4DD-E3FFC81FAFE9}"/>
              </a:ext>
            </a:extLst>
          </p:cNvPr>
          <p:cNvSpPr/>
          <p:nvPr/>
        </p:nvSpPr>
        <p:spPr>
          <a:xfrm>
            <a:off x="11691565" y="512763"/>
            <a:ext cx="952555" cy="503237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616EA8-6E57-413A-B1EC-0BEE6513EA9B}"/>
              </a:ext>
            </a:extLst>
          </p:cNvPr>
          <p:cNvSpPr txBox="1"/>
          <p:nvPr/>
        </p:nvSpPr>
        <p:spPr>
          <a:xfrm>
            <a:off x="11676063" y="579715"/>
            <a:ext cx="51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6D97590-762A-4195-94D7-B2FB2727B4AE}" type="slidenum">
              <a:rPr lang="en-US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fld>
            <a:endParaRPr lang="en-ID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D79E8C-A2C4-4745-B04F-0EA89B495B4C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692325-11FB-4D43-959F-E26709268FC5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EE6F71-E5B1-43D8-BDEF-7715D298F96E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F008D5-27E8-46B5-8CD7-E953E7C20706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chemeClr val="bg1"/>
                </a:solidFill>
                <a:latin typeface="DIN Medium" panose="02020500000000000000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A3EA779-5463-79A1-1A89-1E6F6132C82F}"/>
              </a:ext>
            </a:extLst>
          </p:cNvPr>
          <p:cNvGrpSpPr/>
          <p:nvPr/>
        </p:nvGrpSpPr>
        <p:grpSpPr>
          <a:xfrm>
            <a:off x="-150715" y="379302"/>
            <a:ext cx="10075836" cy="546254"/>
            <a:chOff x="-150715" y="314907"/>
            <a:chExt cx="10075836" cy="546254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24A521C0-3B12-6E85-418A-2F4B8F0308DB}"/>
                </a:ext>
              </a:extLst>
            </p:cNvPr>
            <p:cNvSpPr txBox="1">
              <a:spLocks/>
            </p:cNvSpPr>
            <p:nvPr/>
          </p:nvSpPr>
          <p:spPr>
            <a:xfrm>
              <a:off x="-150715" y="314908"/>
              <a:ext cx="495502" cy="546253"/>
            </a:xfrm>
            <a:prstGeom prst="rect">
              <a:avLst/>
            </a:prstGeom>
            <a:solidFill>
              <a:srgbClr val="FFC00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4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C509AFB6-0A7B-1021-D2FD-92CFA49C68E1}"/>
                </a:ext>
              </a:extLst>
            </p:cNvPr>
            <p:cNvSpPr txBox="1">
              <a:spLocks/>
            </p:cNvSpPr>
            <p:nvPr/>
          </p:nvSpPr>
          <p:spPr>
            <a:xfrm>
              <a:off x="336441" y="314907"/>
              <a:ext cx="9588680" cy="53592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b="1" dirty="0">
                  <a:solidFill>
                    <a:srgbClr val="1B2852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itchFamily="34" charset="0"/>
                </a:rPr>
                <a:t>TARIF PEMOTONGAN PAJAK PENGHASILAN PASAL 21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632C5AB-4770-4A38-B0C6-2AFE8A487CF8}"/>
              </a:ext>
            </a:extLst>
          </p:cNvPr>
          <p:cNvGrpSpPr/>
          <p:nvPr/>
        </p:nvGrpSpPr>
        <p:grpSpPr>
          <a:xfrm>
            <a:off x="336441" y="1290043"/>
            <a:ext cx="8621576" cy="860271"/>
            <a:chOff x="2872737" y="1819029"/>
            <a:chExt cx="4575888" cy="482969"/>
          </a:xfrm>
        </p:grpSpPr>
        <p:sp>
          <p:nvSpPr>
            <p:cNvPr id="29" name="Google Shape;189;p36">
              <a:extLst>
                <a:ext uri="{FF2B5EF4-FFF2-40B4-BE49-F238E27FC236}">
                  <a16:creationId xmlns:a16="http://schemas.microsoft.com/office/drawing/2014/main" id="{20C34B54-C7E4-4290-A3D1-E18CC37C94A3}"/>
                </a:ext>
              </a:extLst>
            </p:cNvPr>
            <p:cNvSpPr/>
            <p:nvPr/>
          </p:nvSpPr>
          <p:spPr>
            <a:xfrm>
              <a:off x="2979036" y="1914578"/>
              <a:ext cx="4456817" cy="3604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endParaRPr>
            </a:p>
          </p:txBody>
        </p:sp>
        <p:sp>
          <p:nvSpPr>
            <p:cNvPr id="30" name="Google Shape;190;p36">
              <a:extLst>
                <a:ext uri="{FF2B5EF4-FFF2-40B4-BE49-F238E27FC236}">
                  <a16:creationId xmlns:a16="http://schemas.microsoft.com/office/drawing/2014/main" id="{21B4344B-6D04-4F19-A29B-A0483CC95619}"/>
                </a:ext>
              </a:extLst>
            </p:cNvPr>
            <p:cNvSpPr/>
            <p:nvPr/>
          </p:nvSpPr>
          <p:spPr>
            <a:xfrm>
              <a:off x="3133543" y="1965287"/>
              <a:ext cx="4315082" cy="336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lvl="0" algn="just"/>
              <a:r>
                <a:rPr lang="en-US" sz="20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Tarif </a:t>
              </a:r>
              <a:r>
                <a:rPr lang="en-US" sz="20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Pasal</a:t>
              </a:r>
              <a:r>
                <a:rPr lang="en-US" sz="20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17 Ayat (1) </a:t>
              </a:r>
              <a:r>
                <a:rPr lang="en-US" sz="20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huruf</a:t>
              </a:r>
              <a:r>
                <a:rPr lang="en-US" sz="20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a </a:t>
              </a:r>
              <a:r>
                <a:rPr lang="en-US" sz="20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Undang-Undang</a:t>
              </a:r>
              <a:r>
                <a:rPr lang="en-US" sz="20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Pajak</a:t>
              </a:r>
              <a:r>
                <a:rPr lang="en-US" sz="20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Penghasilan</a:t>
              </a:r>
              <a:endPara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Google Shape;204;p36">
              <a:extLst>
                <a:ext uri="{FF2B5EF4-FFF2-40B4-BE49-F238E27FC236}">
                  <a16:creationId xmlns:a16="http://schemas.microsoft.com/office/drawing/2014/main" id="{607F752A-B9A8-471B-A2C4-70C48DED0CAA}"/>
                </a:ext>
              </a:extLst>
            </p:cNvPr>
            <p:cNvSpPr/>
            <p:nvPr/>
          </p:nvSpPr>
          <p:spPr>
            <a:xfrm>
              <a:off x="2872737" y="1819029"/>
              <a:ext cx="236920" cy="249953"/>
            </a:xfrm>
            <a:prstGeom prst="ellipse">
              <a:avLst/>
            </a:prstGeom>
            <a:solidFill>
              <a:srgbClr val="EEB921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d" sz="1600" b="1" dirty="0">
                  <a:solidFill>
                    <a:schemeClr val="lt1"/>
                  </a:solidFill>
                  <a:latin typeface="Segoe UI" panose="020B0502040204020203" pitchFamily="34" charset="0"/>
                  <a:ea typeface="Calibri"/>
                  <a:cs typeface="Segoe UI" panose="020B0502040204020203" pitchFamily="34" charset="0"/>
                  <a:sym typeface="Calibri"/>
                </a:rPr>
                <a:t>1</a:t>
              </a:r>
              <a:endParaRPr sz="1200" b="1" dirty="0">
                <a:solidFill>
                  <a:schemeClr val="lt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endParaRPr>
            </a:p>
          </p:txBody>
        </p:sp>
      </p:grpSp>
      <p:graphicFrame>
        <p:nvGraphicFramePr>
          <p:cNvPr id="37" name="Google Shape;642;p14">
            <a:extLst>
              <a:ext uri="{FF2B5EF4-FFF2-40B4-BE49-F238E27FC236}">
                <a16:creationId xmlns:a16="http://schemas.microsoft.com/office/drawing/2014/main" id="{5BE484B4-C540-436E-A12A-6821168923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992587"/>
              </p:ext>
            </p:extLst>
          </p:nvPr>
        </p:nvGraphicFramePr>
        <p:xfrm>
          <a:off x="828317" y="2526247"/>
          <a:ext cx="10724836" cy="3790636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7736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12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 err="1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Lapisan</a:t>
                      </a:r>
                      <a:r>
                        <a:rPr lang="en-US" sz="1800" u="none" strike="noStrike" cap="none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Penghasilan</a:t>
                      </a:r>
                      <a:r>
                        <a:rPr lang="en-US" sz="1800" u="none" strike="noStrike" cap="none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Kena</a:t>
                      </a:r>
                      <a:r>
                        <a:rPr lang="en-US" sz="1800" u="none" strike="noStrike" cap="none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Pajak</a:t>
                      </a:r>
                      <a:endParaRPr sz="1800" u="none" strike="noStrike" cap="none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Quattrocento Sans"/>
                        <a:cs typeface="Segoe UI" panose="020B0502040204020203" pitchFamily="34" charset="0"/>
                        <a:sym typeface="Quattrocento Sans"/>
                      </a:endParaRPr>
                    </a:p>
                  </a:txBody>
                  <a:tcPr marL="68575" marR="68575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Tarif </a:t>
                      </a:r>
                      <a:r>
                        <a:rPr lang="en-US" sz="1800" u="none" strike="noStrike" cap="none" dirty="0" err="1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Pajak</a:t>
                      </a:r>
                      <a:endParaRPr sz="1800" u="none" strike="noStrike" cap="none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Quattrocento Sans"/>
                        <a:cs typeface="Segoe UI" panose="020B0502040204020203" pitchFamily="34" charset="0"/>
                        <a:sym typeface="Quattrocento Sans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30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sampai</a:t>
                      </a:r>
                      <a:r>
                        <a:rPr lang="en-US" sz="1800" b="0" u="none" strike="noStrike" cap="none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u="none" strike="noStrike" cap="none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dengan</a:t>
                      </a:r>
                      <a:r>
                        <a:rPr lang="en-US" sz="1800" b="0" u="none" strike="noStrike" cap="none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Rp60.000.000,00 (</a:t>
                      </a:r>
                      <a:r>
                        <a:rPr lang="en-US" sz="1800" b="0" u="none" strike="noStrike" cap="none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enam</a:t>
                      </a:r>
                      <a:r>
                        <a:rPr lang="en-US" sz="1800" b="0" u="none" strike="noStrike" cap="none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u="none" strike="noStrike" cap="none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puluh</a:t>
                      </a:r>
                      <a:r>
                        <a:rPr lang="en-US" sz="1800" b="0" u="none" strike="noStrike" cap="none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u="none" strike="noStrike" cap="none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juta</a:t>
                      </a:r>
                      <a:r>
                        <a:rPr lang="en-US" sz="1800" b="0" u="none" strike="noStrike" cap="none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rupiah)</a:t>
                      </a:r>
                      <a:endParaRPr sz="1800" b="0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ea typeface="Quattrocento Sans"/>
                        <a:cs typeface="Segoe UI" panose="020B0502040204020203" pitchFamily="34" charset="0"/>
                        <a:sym typeface="Quattrocento Sans"/>
                      </a:endParaRPr>
                    </a:p>
                  </a:txBody>
                  <a:tcPr marL="68575" marR="68575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5%</a:t>
                      </a:r>
                      <a:endParaRPr sz="180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(lima persen)</a:t>
                      </a:r>
                      <a:endParaRPr sz="1800">
                        <a:solidFill>
                          <a:srgbClr val="002060"/>
                        </a:solidFill>
                        <a:latin typeface="Segoe UI" panose="020B0502040204020203" pitchFamily="34" charset="0"/>
                        <a:ea typeface="Quattrocento Sans"/>
                        <a:cs typeface="Segoe UI" panose="020B0502040204020203" pitchFamily="34" charset="0"/>
                        <a:sym typeface="Quattrocento Sans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30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atas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Rp60.000.000,00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enam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puluh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juta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rupiah)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endParaRPr sz="1800" b="0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Rp250.000.000,00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dua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ratus lima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puluh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juta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rupiah) </a:t>
                      </a:r>
                      <a:endParaRPr sz="1800" b="0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ea typeface="Quattrocento Sans"/>
                        <a:cs typeface="Segoe UI" panose="020B0502040204020203" pitchFamily="34" charset="0"/>
                        <a:sym typeface="Quattrocento Sans"/>
                      </a:endParaRPr>
                    </a:p>
                  </a:txBody>
                  <a:tcPr marL="68575" marR="68575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15%</a:t>
                      </a:r>
                      <a:endParaRPr sz="180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(lima belas persen)</a:t>
                      </a:r>
                      <a:endParaRPr sz="1800">
                        <a:solidFill>
                          <a:srgbClr val="002060"/>
                        </a:solidFill>
                        <a:latin typeface="Segoe UI" panose="020B0502040204020203" pitchFamily="34" charset="0"/>
                        <a:ea typeface="Quattrocento Sans"/>
                        <a:cs typeface="Segoe UI" panose="020B0502040204020203" pitchFamily="34" charset="0"/>
                        <a:sym typeface="Quattrocento Sans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30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atas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Rp250.000.000,00 (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dua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ratus lima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puluh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juta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rupiah)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endParaRPr sz="1800" b="0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Rp500.000.000,00 (lima ratus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juta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rupiah)</a:t>
                      </a:r>
                      <a:endParaRPr sz="1800" b="0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ea typeface="Quattrocento Sans"/>
                        <a:cs typeface="Segoe UI" panose="020B0502040204020203" pitchFamily="34" charset="0"/>
                        <a:sym typeface="Quattrocento Sans"/>
                      </a:endParaRPr>
                    </a:p>
                  </a:txBody>
                  <a:tcPr marL="68575" marR="68575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25%</a:t>
                      </a:r>
                      <a:endParaRPr sz="1800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dua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puluh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lima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persen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sz="1800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ea typeface="Quattrocento Sans"/>
                        <a:cs typeface="Segoe UI" panose="020B0502040204020203" pitchFamily="34" charset="0"/>
                        <a:sym typeface="Quattrocento Sans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30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atas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Rp500.000.000,00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(lima ratus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juta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rupiah)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endParaRPr sz="1800" b="0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Rp5.000.000.000,00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(lima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miliar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rupiah)</a:t>
                      </a:r>
                      <a:endParaRPr sz="1800" b="0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ea typeface="Quattrocento Sans"/>
                        <a:cs typeface="Segoe UI" panose="020B0502040204020203" pitchFamily="34" charset="0"/>
                        <a:sym typeface="Quattrocento Sans"/>
                      </a:endParaRPr>
                    </a:p>
                  </a:txBody>
                  <a:tcPr marL="68575" marR="68575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30% </a:t>
                      </a:r>
                      <a:endParaRPr sz="1800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tiga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puluh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persen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sz="1800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ea typeface="Quattrocento Sans"/>
                        <a:cs typeface="Segoe UI" panose="020B0502040204020203" pitchFamily="34" charset="0"/>
                        <a:sym typeface="Quattrocento Sans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30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atas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Rp5.000.000.000,00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(lima </a:t>
                      </a:r>
                      <a:r>
                        <a:rPr lang="en-US" sz="1800" b="0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miliar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rupiah)</a:t>
                      </a:r>
                      <a:endParaRPr sz="1800" b="0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ea typeface="Quattrocento Sans"/>
                        <a:cs typeface="Segoe UI" panose="020B0502040204020203" pitchFamily="34" charset="0"/>
                        <a:sym typeface="Quattrocento Sans"/>
                      </a:endParaRPr>
                    </a:p>
                  </a:txBody>
                  <a:tcPr marL="68575" marR="68575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35% </a:t>
                      </a:r>
                      <a:endParaRPr sz="1800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tiga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puluh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lima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persen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sz="1800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ea typeface="Quattrocento Sans"/>
                        <a:cs typeface="Segoe UI" panose="020B0502040204020203" pitchFamily="34" charset="0"/>
                        <a:sym typeface="Quattrocento Sans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61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1A52BD-CF29-4AF0-8A80-1EB485B3B4F2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28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44920F0-ADC2-408E-B4DD-E3FFC81FAFE9}"/>
              </a:ext>
            </a:extLst>
          </p:cNvPr>
          <p:cNvSpPr/>
          <p:nvPr/>
        </p:nvSpPr>
        <p:spPr>
          <a:xfrm>
            <a:off x="11691565" y="512763"/>
            <a:ext cx="952555" cy="503237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616EA8-6E57-413A-B1EC-0BEE6513EA9B}"/>
              </a:ext>
            </a:extLst>
          </p:cNvPr>
          <p:cNvSpPr txBox="1"/>
          <p:nvPr/>
        </p:nvSpPr>
        <p:spPr>
          <a:xfrm>
            <a:off x="11676063" y="579715"/>
            <a:ext cx="51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6D97590-762A-4195-94D7-B2FB2727B4AE}" type="slidenum">
              <a:rPr lang="en-US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fld>
            <a:endParaRPr lang="en-ID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D79E8C-A2C4-4745-B04F-0EA89B495B4C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692325-11FB-4D43-959F-E26709268FC5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EE6F71-E5B1-43D8-BDEF-7715D298F96E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F008D5-27E8-46B5-8CD7-E953E7C20706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chemeClr val="bg1"/>
                </a:solidFill>
                <a:latin typeface="DIN Medium" panose="02020500000000000000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A3EA779-5463-79A1-1A89-1E6F6132C82F}"/>
              </a:ext>
            </a:extLst>
          </p:cNvPr>
          <p:cNvGrpSpPr/>
          <p:nvPr/>
        </p:nvGrpSpPr>
        <p:grpSpPr>
          <a:xfrm>
            <a:off x="-150715" y="379302"/>
            <a:ext cx="10075836" cy="546254"/>
            <a:chOff x="-150715" y="314907"/>
            <a:chExt cx="10075836" cy="546254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24A521C0-3B12-6E85-418A-2F4B8F0308DB}"/>
                </a:ext>
              </a:extLst>
            </p:cNvPr>
            <p:cNvSpPr txBox="1">
              <a:spLocks/>
            </p:cNvSpPr>
            <p:nvPr/>
          </p:nvSpPr>
          <p:spPr>
            <a:xfrm>
              <a:off x="-150715" y="314908"/>
              <a:ext cx="495502" cy="546253"/>
            </a:xfrm>
            <a:prstGeom prst="rect">
              <a:avLst/>
            </a:prstGeom>
            <a:solidFill>
              <a:srgbClr val="FFC00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4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C509AFB6-0A7B-1021-D2FD-92CFA49C68E1}"/>
                </a:ext>
              </a:extLst>
            </p:cNvPr>
            <p:cNvSpPr txBox="1">
              <a:spLocks/>
            </p:cNvSpPr>
            <p:nvPr/>
          </p:nvSpPr>
          <p:spPr>
            <a:xfrm>
              <a:off x="336441" y="314907"/>
              <a:ext cx="9588680" cy="53592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b="1" dirty="0">
                  <a:solidFill>
                    <a:srgbClr val="1B2852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itchFamily="34" charset="0"/>
                </a:rPr>
                <a:t>TARIF PEMOTONGAN PAJAK PENGHASILAN PASAL 21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0D4AF51-0A83-4DD5-8C16-8D7ABB8240AA}"/>
              </a:ext>
            </a:extLst>
          </p:cNvPr>
          <p:cNvGrpSpPr/>
          <p:nvPr/>
        </p:nvGrpSpPr>
        <p:grpSpPr>
          <a:xfrm>
            <a:off x="5156091" y="1290043"/>
            <a:ext cx="6237481" cy="5002849"/>
            <a:chOff x="336441" y="1290043"/>
            <a:chExt cx="6237481" cy="500284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632C5AB-4770-4A38-B0C6-2AFE8A487CF8}"/>
                </a:ext>
              </a:extLst>
            </p:cNvPr>
            <p:cNvGrpSpPr/>
            <p:nvPr/>
          </p:nvGrpSpPr>
          <p:grpSpPr>
            <a:xfrm>
              <a:off x="336441" y="1290043"/>
              <a:ext cx="3321159" cy="860271"/>
              <a:chOff x="2872737" y="1819029"/>
              <a:chExt cx="1762700" cy="482969"/>
            </a:xfrm>
          </p:grpSpPr>
          <p:sp>
            <p:nvSpPr>
              <p:cNvPr id="29" name="Google Shape;189;p36">
                <a:extLst>
                  <a:ext uri="{FF2B5EF4-FFF2-40B4-BE49-F238E27FC236}">
                    <a16:creationId xmlns:a16="http://schemas.microsoft.com/office/drawing/2014/main" id="{20C34B54-C7E4-4290-A3D1-E18CC37C94A3}"/>
                  </a:ext>
                </a:extLst>
              </p:cNvPr>
              <p:cNvSpPr/>
              <p:nvPr/>
            </p:nvSpPr>
            <p:spPr>
              <a:xfrm>
                <a:off x="2979036" y="1914578"/>
                <a:ext cx="1656401" cy="36040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Segoe UI" panose="020B0502040204020203" pitchFamily="34" charset="0"/>
                  <a:ea typeface="Calibri"/>
                  <a:cs typeface="Segoe UI" panose="020B0502040204020203" pitchFamily="34" charset="0"/>
                  <a:sym typeface="Calibri"/>
                </a:endParaRPr>
              </a:p>
            </p:txBody>
          </p:sp>
          <p:sp>
            <p:nvSpPr>
              <p:cNvPr id="30" name="Google Shape;190;p36">
                <a:extLst>
                  <a:ext uri="{FF2B5EF4-FFF2-40B4-BE49-F238E27FC236}">
                    <a16:creationId xmlns:a16="http://schemas.microsoft.com/office/drawing/2014/main" id="{21B4344B-6D04-4F19-A29B-A0483CC95619}"/>
                  </a:ext>
                </a:extLst>
              </p:cNvPr>
              <p:cNvSpPr/>
              <p:nvPr/>
            </p:nvSpPr>
            <p:spPr>
              <a:xfrm>
                <a:off x="3133544" y="1965287"/>
                <a:ext cx="1421008" cy="3367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lvl="0" algn="just"/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Tarif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Efektif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Bulanan</a:t>
                </a:r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1" name="Google Shape;204;p36">
                <a:extLst>
                  <a:ext uri="{FF2B5EF4-FFF2-40B4-BE49-F238E27FC236}">
                    <a16:creationId xmlns:a16="http://schemas.microsoft.com/office/drawing/2014/main" id="{607F752A-B9A8-471B-A2C4-70C48DED0CAA}"/>
                  </a:ext>
                </a:extLst>
              </p:cNvPr>
              <p:cNvSpPr/>
              <p:nvPr/>
            </p:nvSpPr>
            <p:spPr>
              <a:xfrm>
                <a:off x="2872737" y="1819029"/>
                <a:ext cx="236920" cy="249953"/>
              </a:xfrm>
              <a:prstGeom prst="ellipse">
                <a:avLst/>
              </a:prstGeom>
              <a:solidFill>
                <a:srgbClr val="EEB921"/>
              </a:solidFill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 dirty="0">
                    <a:solidFill>
                      <a:schemeClr val="lt1"/>
                    </a:solidFill>
                    <a:latin typeface="Segoe UI" panose="020B0502040204020203" pitchFamily="34" charset="0"/>
                    <a:ea typeface="Calibri"/>
                    <a:cs typeface="Segoe UI" panose="020B0502040204020203" pitchFamily="34" charset="0"/>
                    <a:sym typeface="Calibri"/>
                  </a:rPr>
                  <a:t>2</a:t>
                </a:r>
                <a:endParaRPr sz="1200" b="1" dirty="0">
                  <a:solidFill>
                    <a:schemeClr val="lt1"/>
                  </a:solidFill>
                  <a:latin typeface="Segoe UI" panose="020B0502040204020203" pitchFamily="34" charset="0"/>
                  <a:ea typeface="Calibri"/>
                  <a:cs typeface="Segoe UI" panose="020B0502040204020203" pitchFamily="34" charset="0"/>
                  <a:sym typeface="Calibri"/>
                </a:endParaRPr>
              </a:p>
            </p:txBody>
          </p:sp>
        </p:grpSp>
        <p:sp>
          <p:nvSpPr>
            <p:cNvPr id="17" name="Google Shape;638;p14">
              <a:extLst>
                <a:ext uri="{FF2B5EF4-FFF2-40B4-BE49-F238E27FC236}">
                  <a16:creationId xmlns:a16="http://schemas.microsoft.com/office/drawing/2014/main" id="{248493EE-5040-465A-AF8E-C4A17357AC7A}"/>
                </a:ext>
              </a:extLst>
            </p:cNvPr>
            <p:cNvSpPr/>
            <p:nvPr/>
          </p:nvSpPr>
          <p:spPr>
            <a:xfrm>
              <a:off x="555772" y="2343013"/>
              <a:ext cx="5749778" cy="375809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TER A</a:t>
              </a:r>
              <a:r>
                <a:rPr lang="en-US" sz="1600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 = PTKP : TK/0 </a:t>
              </a:r>
              <a:r>
                <a:rPr lang="en-US" sz="1600" b="1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(54 </a:t>
              </a:r>
              <a:r>
                <a:rPr lang="en-US" sz="1600" b="1" dirty="0" err="1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juta</a:t>
              </a:r>
              <a:r>
                <a:rPr lang="en-US" sz="1600" b="1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)</a:t>
              </a:r>
              <a:r>
                <a:rPr lang="en-US" sz="1600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; TK/1 &amp; K/0 </a:t>
              </a:r>
              <a:r>
                <a:rPr lang="en-US" sz="1600" b="1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(58,5 </a:t>
              </a:r>
              <a:r>
                <a:rPr lang="en-US" sz="1600" b="1" dirty="0" err="1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juta</a:t>
              </a:r>
              <a:r>
                <a:rPr lang="en-US" sz="1600" b="1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)</a:t>
              </a:r>
              <a:endParaRPr sz="1600" b="1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endParaRPr>
            </a:p>
          </p:txBody>
        </p:sp>
        <p:sp>
          <p:nvSpPr>
            <p:cNvPr id="18" name="Google Shape;639;p14">
              <a:extLst>
                <a:ext uri="{FF2B5EF4-FFF2-40B4-BE49-F238E27FC236}">
                  <a16:creationId xmlns:a16="http://schemas.microsoft.com/office/drawing/2014/main" id="{28790711-43DA-4003-86B6-9BE90ABD2CA2}"/>
                </a:ext>
              </a:extLst>
            </p:cNvPr>
            <p:cNvSpPr/>
            <p:nvPr/>
          </p:nvSpPr>
          <p:spPr>
            <a:xfrm>
              <a:off x="547022" y="2938108"/>
              <a:ext cx="5758528" cy="375809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TER B </a:t>
              </a:r>
              <a:r>
                <a:rPr lang="en-US" sz="1600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= PTKP : TK/2 &amp; K/1 </a:t>
              </a:r>
              <a:r>
                <a:rPr lang="en-US" sz="1600" b="1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(63 </a:t>
              </a:r>
              <a:r>
                <a:rPr lang="en-US" sz="1600" b="1" dirty="0" err="1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juta</a:t>
              </a:r>
              <a:r>
                <a:rPr lang="en-US" sz="1600" b="1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)</a:t>
              </a:r>
              <a:r>
                <a:rPr lang="en-US" sz="1600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; TK/3 &amp; K/2 </a:t>
              </a:r>
              <a:r>
                <a:rPr lang="en-US" sz="1600" b="1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(67,5 </a:t>
              </a:r>
              <a:r>
                <a:rPr lang="en-US" sz="1600" b="1" dirty="0" err="1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juta</a:t>
              </a:r>
              <a:r>
                <a:rPr lang="en-US" sz="1600" b="1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)</a:t>
              </a:r>
              <a:endParaRPr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Google Shape;640;p14">
              <a:extLst>
                <a:ext uri="{FF2B5EF4-FFF2-40B4-BE49-F238E27FC236}">
                  <a16:creationId xmlns:a16="http://schemas.microsoft.com/office/drawing/2014/main" id="{200CCBAB-81F9-4444-9FED-3D6419DB159E}"/>
                </a:ext>
              </a:extLst>
            </p:cNvPr>
            <p:cNvSpPr/>
            <p:nvPr/>
          </p:nvSpPr>
          <p:spPr>
            <a:xfrm>
              <a:off x="548713" y="3509877"/>
              <a:ext cx="5756837" cy="375809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TER C = </a:t>
              </a:r>
              <a:r>
                <a:rPr lang="en-US" sz="1600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PTKP : K/3</a:t>
              </a:r>
              <a:r>
                <a:rPr lang="en-US" sz="1600" b="1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 (72 </a:t>
              </a:r>
              <a:r>
                <a:rPr lang="en-US" sz="1600" b="1" dirty="0" err="1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juta</a:t>
              </a:r>
              <a:r>
                <a:rPr lang="en-US" sz="1600" b="1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)</a:t>
              </a:r>
              <a:endParaRPr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F14F871-D484-4D5F-B68C-9F282AF66420}"/>
                </a:ext>
              </a:extLst>
            </p:cNvPr>
            <p:cNvGrpSpPr/>
            <p:nvPr/>
          </p:nvGrpSpPr>
          <p:grpSpPr>
            <a:xfrm>
              <a:off x="336441" y="4146605"/>
              <a:ext cx="3321159" cy="860271"/>
              <a:chOff x="2872737" y="1819029"/>
              <a:chExt cx="1762700" cy="482969"/>
            </a:xfrm>
          </p:grpSpPr>
          <p:sp>
            <p:nvSpPr>
              <p:cNvPr id="21" name="Google Shape;189;p36">
                <a:extLst>
                  <a:ext uri="{FF2B5EF4-FFF2-40B4-BE49-F238E27FC236}">
                    <a16:creationId xmlns:a16="http://schemas.microsoft.com/office/drawing/2014/main" id="{0E9CB1F1-DB76-44DC-93D0-9D6F6F245130}"/>
                  </a:ext>
                </a:extLst>
              </p:cNvPr>
              <p:cNvSpPr/>
              <p:nvPr/>
            </p:nvSpPr>
            <p:spPr>
              <a:xfrm>
                <a:off x="2979036" y="1914578"/>
                <a:ext cx="1656401" cy="36040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Segoe UI" panose="020B0502040204020203" pitchFamily="34" charset="0"/>
                  <a:ea typeface="Calibri"/>
                  <a:cs typeface="Segoe UI" panose="020B0502040204020203" pitchFamily="34" charset="0"/>
                  <a:sym typeface="Calibri"/>
                </a:endParaRPr>
              </a:p>
            </p:txBody>
          </p:sp>
          <p:sp>
            <p:nvSpPr>
              <p:cNvPr id="22" name="Google Shape;190;p36">
                <a:extLst>
                  <a:ext uri="{FF2B5EF4-FFF2-40B4-BE49-F238E27FC236}">
                    <a16:creationId xmlns:a16="http://schemas.microsoft.com/office/drawing/2014/main" id="{E585675D-7A73-4550-94A1-6256551CAF38}"/>
                  </a:ext>
                </a:extLst>
              </p:cNvPr>
              <p:cNvSpPr/>
              <p:nvPr/>
            </p:nvSpPr>
            <p:spPr>
              <a:xfrm>
                <a:off x="3133544" y="1965287"/>
                <a:ext cx="1421008" cy="3367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lvl="0" algn="just"/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Tarif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Efektif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Harian</a:t>
                </a:r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" name="Google Shape;204;p36">
                <a:extLst>
                  <a:ext uri="{FF2B5EF4-FFF2-40B4-BE49-F238E27FC236}">
                    <a16:creationId xmlns:a16="http://schemas.microsoft.com/office/drawing/2014/main" id="{B27A8953-FB39-47AF-A00A-C7BA63BBE434}"/>
                  </a:ext>
                </a:extLst>
              </p:cNvPr>
              <p:cNvSpPr/>
              <p:nvPr/>
            </p:nvSpPr>
            <p:spPr>
              <a:xfrm>
                <a:off x="2872737" y="1819029"/>
                <a:ext cx="236920" cy="249953"/>
              </a:xfrm>
              <a:prstGeom prst="ellipse">
                <a:avLst/>
              </a:prstGeom>
              <a:solidFill>
                <a:srgbClr val="EEB921"/>
              </a:solidFill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 dirty="0">
                    <a:solidFill>
                      <a:schemeClr val="lt1"/>
                    </a:solidFill>
                    <a:latin typeface="Segoe UI" panose="020B0502040204020203" pitchFamily="34" charset="0"/>
                    <a:ea typeface="Calibri"/>
                    <a:cs typeface="Segoe UI" panose="020B0502040204020203" pitchFamily="34" charset="0"/>
                    <a:sym typeface="Calibri"/>
                  </a:rPr>
                  <a:t>3</a:t>
                </a:r>
                <a:endParaRPr sz="1200" b="1" dirty="0">
                  <a:solidFill>
                    <a:schemeClr val="lt1"/>
                  </a:solidFill>
                  <a:latin typeface="Segoe UI" panose="020B0502040204020203" pitchFamily="34" charset="0"/>
                  <a:ea typeface="Calibri"/>
                  <a:cs typeface="Segoe UI" panose="020B0502040204020203" pitchFamily="34" charset="0"/>
                  <a:sym typeface="Calibri"/>
                </a:endParaRPr>
              </a:p>
            </p:txBody>
          </p:sp>
        </p:grpSp>
        <p:graphicFrame>
          <p:nvGraphicFramePr>
            <p:cNvPr id="24" name="Google Shape;708;p18">
              <a:extLst>
                <a:ext uri="{FF2B5EF4-FFF2-40B4-BE49-F238E27FC236}">
                  <a16:creationId xmlns:a16="http://schemas.microsoft.com/office/drawing/2014/main" id="{D0D94650-F208-4842-9B48-E7388844D69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84976001"/>
                </p:ext>
              </p:extLst>
            </p:nvPr>
          </p:nvGraphicFramePr>
          <p:xfrm>
            <a:off x="555772" y="5176892"/>
            <a:ext cx="6018150" cy="1116000"/>
          </p:xfrm>
          <a:graphic>
            <a:graphicData uri="http://schemas.openxmlformats.org/drawingml/2006/table">
              <a:tbl>
                <a:tblPr firstRow="1" firstCol="1" bandRow="1">
                  <a:noFill/>
                </a:tblPr>
                <a:tblGrid>
                  <a:gridCol w="29754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0427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61350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dirty="0" err="1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Penghasilan</a:t>
                        </a:r>
                        <a:r>
                          <a:rPr lang="en-US" sz="1600" b="1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 </a:t>
                        </a:r>
                        <a:r>
                          <a:rPr lang="en-US" sz="1600" b="1" dirty="0" err="1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Bruto</a:t>
                        </a:r>
                        <a:r>
                          <a:rPr lang="en-US" sz="1600" b="1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 </a:t>
                        </a:r>
                        <a:r>
                          <a:rPr lang="en-US" sz="1600" b="1" dirty="0" err="1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Harian</a:t>
                        </a:r>
                        <a:endParaRPr sz="16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Quattrocento Sans"/>
                          <a:cs typeface="Segoe UI" panose="020B0502040204020203" pitchFamily="34" charset="0"/>
                          <a:sym typeface="Quattrocento Sans"/>
                        </a:endParaRPr>
                      </a:p>
                    </a:txBody>
                    <a:tcPr marL="68575" marR="68575" marT="0" marB="0"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solidFill>
                        <a:srgbClr val="FFC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TER </a:t>
                        </a:r>
                        <a:r>
                          <a:rPr lang="en-US" sz="1600" b="1" dirty="0" err="1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Harian</a:t>
                        </a:r>
                        <a:endParaRPr sz="16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Quattrocento Sans"/>
                          <a:cs typeface="Segoe UI" panose="020B0502040204020203" pitchFamily="34" charset="0"/>
                          <a:sym typeface="Quattrocento Sans"/>
                        </a:endParaRPr>
                      </a:p>
                    </a:txBody>
                    <a:tcPr marL="68575" marR="68575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solidFill>
                        <a:srgbClr val="FFC0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31325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0" dirty="0">
                            <a:solidFill>
                              <a:srgbClr val="00206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&lt;= Rp450ribu</a:t>
                        </a:r>
                        <a:endParaRPr sz="16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ea typeface="Quattrocento Sans"/>
                          <a:cs typeface="Segoe UI" panose="020B0502040204020203" pitchFamily="34" charset="0"/>
                          <a:sym typeface="Quattrocento Sans"/>
                        </a:endParaRPr>
                      </a:p>
                    </a:txBody>
                    <a:tcPr marL="68575" marR="68575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0" dirty="0">
                            <a:solidFill>
                              <a:srgbClr val="00206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0% x Ph </a:t>
                        </a:r>
                        <a:r>
                          <a:rPr lang="en-US" sz="1600" b="0" dirty="0" err="1">
                            <a:solidFill>
                              <a:srgbClr val="00206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Bruto</a:t>
                        </a:r>
                        <a:r>
                          <a:rPr lang="en-US" sz="1600" b="0" dirty="0">
                            <a:solidFill>
                              <a:srgbClr val="00206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 </a:t>
                        </a:r>
                        <a:r>
                          <a:rPr lang="en-US" sz="1600" b="0" dirty="0" err="1">
                            <a:solidFill>
                              <a:srgbClr val="00206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Harian</a:t>
                        </a:r>
                        <a:endParaRPr sz="16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ea typeface="Quattrocento Sans"/>
                          <a:cs typeface="Segoe UI" panose="020B0502040204020203" pitchFamily="34" charset="0"/>
                          <a:sym typeface="Quattrocento Sans"/>
                        </a:endParaRPr>
                      </a:p>
                    </a:txBody>
                    <a:tcPr marL="68575" marR="68575" marT="0" marB="0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3325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0" dirty="0">
                            <a:solidFill>
                              <a:srgbClr val="00206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&gt; Rp450ribu – Rp2,5 </a:t>
                        </a:r>
                        <a:r>
                          <a:rPr lang="en-US" sz="1600" b="0" dirty="0" err="1">
                            <a:solidFill>
                              <a:srgbClr val="00206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juta</a:t>
                        </a:r>
                        <a:endParaRPr sz="16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ea typeface="Quattrocento Sans"/>
                          <a:cs typeface="Segoe UI" panose="020B0502040204020203" pitchFamily="34" charset="0"/>
                          <a:sym typeface="Quattrocento Sans"/>
                        </a:endParaRPr>
                      </a:p>
                    </a:txBody>
                    <a:tcPr marL="68575" marR="68575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0" dirty="0">
                            <a:solidFill>
                              <a:srgbClr val="00206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0,5% x Ph </a:t>
                        </a:r>
                        <a:r>
                          <a:rPr lang="en-US" sz="1600" b="0" dirty="0" err="1">
                            <a:solidFill>
                              <a:srgbClr val="00206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Bruto</a:t>
                        </a:r>
                        <a:r>
                          <a:rPr lang="en-US" sz="1600" b="0" dirty="0">
                            <a:solidFill>
                              <a:srgbClr val="00206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 </a:t>
                        </a:r>
                        <a:r>
                          <a:rPr lang="en-US" sz="1600" b="0" dirty="0" err="1">
                            <a:solidFill>
                              <a:srgbClr val="00206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Harian</a:t>
                        </a:r>
                        <a:endParaRPr sz="16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ea typeface="Quattrocento Sans"/>
                          <a:cs typeface="Segoe UI" panose="020B0502040204020203" pitchFamily="34" charset="0"/>
                          <a:sym typeface="Quattrocento Sans"/>
                        </a:endParaRPr>
                      </a:p>
                    </a:txBody>
                    <a:tcPr marL="68575" marR="68575" marT="0" marB="0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4029DEC-75CC-4D05-B693-7653B5A61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02" y="1908493"/>
            <a:ext cx="3590430" cy="359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2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7C99BEAC-7108-4A77-9BAC-5584E76A1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403585"/>
              </p:ext>
            </p:extLst>
          </p:nvPr>
        </p:nvGraphicFramePr>
        <p:xfrm>
          <a:off x="1093086" y="1355014"/>
          <a:ext cx="4252525" cy="5040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75">
                  <a:extLst>
                    <a:ext uri="{9D8B030D-6E8A-4147-A177-3AD203B41FA5}">
                      <a16:colId xmlns:a16="http://schemas.microsoft.com/office/drawing/2014/main" val="4259091159"/>
                    </a:ext>
                  </a:extLst>
                </a:gridCol>
                <a:gridCol w="1104187">
                  <a:extLst>
                    <a:ext uri="{9D8B030D-6E8A-4147-A177-3AD203B41FA5}">
                      <a16:colId xmlns:a16="http://schemas.microsoft.com/office/drawing/2014/main" val="468865195"/>
                    </a:ext>
                  </a:extLst>
                </a:gridCol>
                <a:gridCol w="857946">
                  <a:extLst>
                    <a:ext uri="{9D8B030D-6E8A-4147-A177-3AD203B41FA5}">
                      <a16:colId xmlns:a16="http://schemas.microsoft.com/office/drawing/2014/main" val="3287018685"/>
                    </a:ext>
                  </a:extLst>
                </a:gridCol>
                <a:gridCol w="1193699">
                  <a:extLst>
                    <a:ext uri="{9D8B030D-6E8A-4147-A177-3AD203B41FA5}">
                      <a16:colId xmlns:a16="http://schemas.microsoft.com/office/drawing/2014/main" val="317422218"/>
                    </a:ext>
                  </a:extLst>
                </a:gridCol>
                <a:gridCol w="805218">
                  <a:extLst>
                    <a:ext uri="{9D8B030D-6E8A-4147-A177-3AD203B41FA5}">
                      <a16:colId xmlns:a16="http://schemas.microsoft.com/office/drawing/2014/main" val="1779984148"/>
                    </a:ext>
                  </a:extLst>
                </a:gridCol>
              </a:tblGrid>
              <a:tr h="357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Lapisan Penghasilan Bruto (Rp) 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 A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231952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sampai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dengan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5.400.000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0422295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5.400.001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5.650.000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0,25%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98059837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5.650.001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5.950.000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0,50%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5478638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5.950.001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6.300.000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0,75%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29258538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6.300.001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6.750.000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31302841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6.750.001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7.500.000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1,25%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7339431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7.500.001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8.550.000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1,50%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65337101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8.550.001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9.650.000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1,75%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3456958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9.650.001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10.050.000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23316810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10.050.001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10.350.000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2,25%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98434121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10.350.001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10.700.000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2,50%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84014658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10.700.001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11.050.000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88692182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11.050.001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11.600.000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3,50%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08438923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11.600.001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12.500.000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50942291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12.500.001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13.750.000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93139365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13.750.001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15.100.000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4084863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15.100.001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16.950.000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21727462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16.950.001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19.750.000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03987084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19.750.001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24.150.000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0940980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24.150.001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26.450.000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84966876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26.450.001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28.000.000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75503270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28.000.001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30.050.000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00578167"/>
                  </a:ext>
                </a:extLst>
              </a:tr>
            </a:tbl>
          </a:graphicData>
        </a:graphic>
      </p:graphicFrame>
      <p:grpSp>
        <p:nvGrpSpPr>
          <p:cNvPr id="54" name="Group 53">
            <a:extLst>
              <a:ext uri="{FF2B5EF4-FFF2-40B4-BE49-F238E27FC236}">
                <a16:creationId xmlns:a16="http://schemas.microsoft.com/office/drawing/2014/main" id="{643FDCCB-4AE6-441C-BA27-BF9A48E26A7C}"/>
              </a:ext>
            </a:extLst>
          </p:cNvPr>
          <p:cNvGrpSpPr/>
          <p:nvPr/>
        </p:nvGrpSpPr>
        <p:grpSpPr>
          <a:xfrm>
            <a:off x="-198841" y="443468"/>
            <a:ext cx="5944549" cy="546256"/>
            <a:chOff x="-150715" y="314905"/>
            <a:chExt cx="4447582" cy="546256"/>
          </a:xfrm>
        </p:grpSpPr>
        <p:sp>
          <p:nvSpPr>
            <p:cNvPr id="55" name="Title 1">
              <a:extLst>
                <a:ext uri="{FF2B5EF4-FFF2-40B4-BE49-F238E27FC236}">
                  <a16:creationId xmlns:a16="http://schemas.microsoft.com/office/drawing/2014/main" id="{7BDB3FA1-32F9-4D2F-899D-73B9EF177E1D}"/>
                </a:ext>
              </a:extLst>
            </p:cNvPr>
            <p:cNvSpPr txBox="1">
              <a:spLocks/>
            </p:cNvSpPr>
            <p:nvPr/>
          </p:nvSpPr>
          <p:spPr>
            <a:xfrm>
              <a:off x="-150715" y="314908"/>
              <a:ext cx="495502" cy="546253"/>
            </a:xfrm>
            <a:prstGeom prst="rect">
              <a:avLst/>
            </a:prstGeom>
            <a:solidFill>
              <a:srgbClr val="FFC00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4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Title 1">
              <a:extLst>
                <a:ext uri="{FF2B5EF4-FFF2-40B4-BE49-F238E27FC236}">
                  <a16:creationId xmlns:a16="http://schemas.microsoft.com/office/drawing/2014/main" id="{951A3D2F-CF2F-4651-8668-697FFC5D8E5A}"/>
                </a:ext>
              </a:extLst>
            </p:cNvPr>
            <p:cNvSpPr txBox="1">
              <a:spLocks/>
            </p:cNvSpPr>
            <p:nvPr/>
          </p:nvSpPr>
          <p:spPr>
            <a:xfrm>
              <a:off x="330212" y="314905"/>
              <a:ext cx="3966655" cy="53571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itchFamily="34" charset="0"/>
                </a:rPr>
                <a:t>TER A = PTKP : TK/0 (54 juta); TK/1 &amp; K/0 (58,5 juta)</a:t>
              </a:r>
            </a:p>
          </p:txBody>
        </p:sp>
      </p:grp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71C668B9-039F-4991-BE69-6EC414800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602085"/>
              </p:ext>
            </p:extLst>
          </p:nvPr>
        </p:nvGraphicFramePr>
        <p:xfrm>
          <a:off x="6379761" y="1350205"/>
          <a:ext cx="4679024" cy="5040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23">
                  <a:extLst>
                    <a:ext uri="{9D8B030D-6E8A-4147-A177-3AD203B41FA5}">
                      <a16:colId xmlns:a16="http://schemas.microsoft.com/office/drawing/2014/main" val="4259091159"/>
                    </a:ext>
                  </a:extLst>
                </a:gridCol>
                <a:gridCol w="1272155">
                  <a:extLst>
                    <a:ext uri="{9D8B030D-6E8A-4147-A177-3AD203B41FA5}">
                      <a16:colId xmlns:a16="http://schemas.microsoft.com/office/drawing/2014/main" val="468865195"/>
                    </a:ext>
                  </a:extLst>
                </a:gridCol>
                <a:gridCol w="778708">
                  <a:extLst>
                    <a:ext uri="{9D8B030D-6E8A-4147-A177-3AD203B41FA5}">
                      <a16:colId xmlns:a16="http://schemas.microsoft.com/office/drawing/2014/main" val="3287018685"/>
                    </a:ext>
                  </a:extLst>
                </a:gridCol>
                <a:gridCol w="1321390">
                  <a:extLst>
                    <a:ext uri="{9D8B030D-6E8A-4147-A177-3AD203B41FA5}">
                      <a16:colId xmlns:a16="http://schemas.microsoft.com/office/drawing/2014/main" val="317422218"/>
                    </a:ext>
                  </a:extLst>
                </a:gridCol>
                <a:gridCol w="889548">
                  <a:extLst>
                    <a:ext uri="{9D8B030D-6E8A-4147-A177-3AD203B41FA5}">
                      <a16:colId xmlns:a16="http://schemas.microsoft.com/office/drawing/2014/main" val="1779984148"/>
                    </a:ext>
                  </a:extLst>
                </a:gridCol>
              </a:tblGrid>
              <a:tr h="384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Lapisan Penghasilan Bruto (Rp) 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 A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231952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30.050.001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32.400.000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69755503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32.400.001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35.400.000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50013553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35.400.001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39.100.000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3133928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39.100.001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43.850.000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1854207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43.850.001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47.800.000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9084864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47.800.001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51.400.000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04697584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51.400.001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56.300.000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2586258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56.300.001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62.200.000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1800451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62.200.001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68.600.000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94542355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68.600.001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77.500.000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15845862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33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77.500.001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89.000.000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5218419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89.000.001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103.000.000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08191306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103.000.001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125.000.000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74013208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36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125.000.001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157.000.000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92440358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157.000.001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206.000.000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3221092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206.000.001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337.000.000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53564963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39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337.000.001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454.000.000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60846165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454.000.001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550.000.000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706335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550.000.001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695.000.000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09182515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695.000.001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910.000.000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5479867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43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910.000.001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1.400.000.000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21359186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lebih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1.400.000.000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62204456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DA5FFB0-FEAD-4DEF-88A6-F9B022275BE8}"/>
              </a:ext>
            </a:extLst>
          </p:cNvPr>
          <p:cNvCxnSpPr/>
          <p:nvPr/>
        </p:nvCxnSpPr>
        <p:spPr>
          <a:xfrm>
            <a:off x="5858002" y="1387098"/>
            <a:ext cx="0" cy="504000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E3D597-2086-4187-8334-709AD0C41CFC}"/>
              </a:ext>
            </a:extLst>
          </p:cNvPr>
          <p:cNvGrpSpPr/>
          <p:nvPr/>
        </p:nvGrpSpPr>
        <p:grpSpPr>
          <a:xfrm>
            <a:off x="6827520" y="6500201"/>
            <a:ext cx="5323332" cy="261610"/>
            <a:chOff x="6827520" y="6570482"/>
            <a:chExt cx="5323332" cy="2616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788C5C-01A7-4A64-B9FF-E7214DA75E22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152C64-A5E9-4408-99D3-1F8D4CFA17A3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DA23B2-CF6B-40CE-9DD2-9E5A8241AA86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>
                  <a:solidFill>
                    <a:srgbClr val="1B28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www.pajak.go.id</a:t>
              </a:r>
              <a:endParaRPr lang="en-ID" sz="1100">
                <a:solidFill>
                  <a:srgbClr val="1B28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A61ED06-CED8-45F7-AF3D-231355036334}"/>
              </a:ext>
            </a:extLst>
          </p:cNvPr>
          <p:cNvGrpSpPr/>
          <p:nvPr/>
        </p:nvGrpSpPr>
        <p:grpSpPr>
          <a:xfrm>
            <a:off x="11676063" y="512763"/>
            <a:ext cx="968057" cy="503237"/>
            <a:chOff x="11676063" y="512763"/>
            <a:chExt cx="968057" cy="50323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A8223B6-3909-4715-B43B-061A0E2CDA86}"/>
                </a:ext>
              </a:extLst>
            </p:cNvPr>
            <p:cNvSpPr/>
            <p:nvPr/>
          </p:nvSpPr>
          <p:spPr>
            <a:xfrm>
              <a:off x="11691565" y="512763"/>
              <a:ext cx="952555" cy="50323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4AFCA9-33B3-495B-99BE-70112D1965F9}"/>
                </a:ext>
              </a:extLst>
            </p:cNvPr>
            <p:cNvSpPr txBox="1"/>
            <p:nvPr/>
          </p:nvSpPr>
          <p:spPr>
            <a:xfrm>
              <a:off x="11676063" y="579715"/>
              <a:ext cx="515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86D97590-762A-4195-94D7-B2FB2727B4AE}" type="slidenum">
                <a:rPr lang="en-US" b="1" smtClean="0"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fld>
              <a:endParaRPr lang="en-ID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955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7C99BEAC-7108-4A77-9BAC-5584E76A1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574308"/>
              </p:ext>
            </p:extLst>
          </p:nvPr>
        </p:nvGraphicFramePr>
        <p:xfrm>
          <a:off x="1093086" y="1515434"/>
          <a:ext cx="4252525" cy="461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75">
                  <a:extLst>
                    <a:ext uri="{9D8B030D-6E8A-4147-A177-3AD203B41FA5}">
                      <a16:colId xmlns:a16="http://schemas.microsoft.com/office/drawing/2014/main" val="4259091159"/>
                    </a:ext>
                  </a:extLst>
                </a:gridCol>
                <a:gridCol w="1104187">
                  <a:extLst>
                    <a:ext uri="{9D8B030D-6E8A-4147-A177-3AD203B41FA5}">
                      <a16:colId xmlns:a16="http://schemas.microsoft.com/office/drawing/2014/main" val="468865195"/>
                    </a:ext>
                  </a:extLst>
                </a:gridCol>
                <a:gridCol w="857946">
                  <a:extLst>
                    <a:ext uri="{9D8B030D-6E8A-4147-A177-3AD203B41FA5}">
                      <a16:colId xmlns:a16="http://schemas.microsoft.com/office/drawing/2014/main" val="3287018685"/>
                    </a:ext>
                  </a:extLst>
                </a:gridCol>
                <a:gridCol w="1193699">
                  <a:extLst>
                    <a:ext uri="{9D8B030D-6E8A-4147-A177-3AD203B41FA5}">
                      <a16:colId xmlns:a16="http://schemas.microsoft.com/office/drawing/2014/main" val="317422218"/>
                    </a:ext>
                  </a:extLst>
                </a:gridCol>
                <a:gridCol w="805218">
                  <a:extLst>
                    <a:ext uri="{9D8B030D-6E8A-4147-A177-3AD203B41FA5}">
                      <a16:colId xmlns:a16="http://schemas.microsoft.com/office/drawing/2014/main" val="1779984148"/>
                    </a:ext>
                  </a:extLst>
                </a:gridCol>
              </a:tblGrid>
              <a:tr h="357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Lapisan Penghasilan Bruto (Rp) 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 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231952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sampai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dengan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6.200.000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0422295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6.200.001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6.500.000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0,25%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98059837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6.500.001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6.850.000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0,50%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5478638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6.850.001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7.300.000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0,75%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29258538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7.300.001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9.200.000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31302841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9.200.001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10.750.000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1,50%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7339431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10.750.001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11.250.000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65337101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11.250.001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11.600.000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2,50%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3456958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11.600.001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12.600.000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23316810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12.600.001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13.600.000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98434121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13.600.001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14.950.000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84014658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14.950.001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16.400.000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88692182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16.400.001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18.450.000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08438923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18.450.001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21.850.000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50942291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21.850.001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26.000.000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93139365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26.000.001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27.700.000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4084863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27.700.001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29.350.000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21727462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29.350.001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31.450.000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03987084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31.450.001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33.950.000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0940980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33.950.001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37.100.000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84966876"/>
                  </a:ext>
                </a:extLst>
              </a:tr>
            </a:tbl>
          </a:graphicData>
        </a:graphic>
      </p:graphicFrame>
      <p:grpSp>
        <p:nvGrpSpPr>
          <p:cNvPr id="54" name="Group 53">
            <a:extLst>
              <a:ext uri="{FF2B5EF4-FFF2-40B4-BE49-F238E27FC236}">
                <a16:creationId xmlns:a16="http://schemas.microsoft.com/office/drawing/2014/main" id="{643FDCCB-4AE6-441C-BA27-BF9A48E26A7C}"/>
              </a:ext>
            </a:extLst>
          </p:cNvPr>
          <p:cNvGrpSpPr/>
          <p:nvPr/>
        </p:nvGrpSpPr>
        <p:grpSpPr>
          <a:xfrm>
            <a:off x="-198841" y="443468"/>
            <a:ext cx="6506413" cy="546256"/>
            <a:chOff x="-150715" y="314905"/>
            <a:chExt cx="4867957" cy="546256"/>
          </a:xfrm>
        </p:grpSpPr>
        <p:sp>
          <p:nvSpPr>
            <p:cNvPr id="55" name="Title 1">
              <a:extLst>
                <a:ext uri="{FF2B5EF4-FFF2-40B4-BE49-F238E27FC236}">
                  <a16:creationId xmlns:a16="http://schemas.microsoft.com/office/drawing/2014/main" id="{7BDB3FA1-32F9-4D2F-899D-73B9EF177E1D}"/>
                </a:ext>
              </a:extLst>
            </p:cNvPr>
            <p:cNvSpPr txBox="1">
              <a:spLocks/>
            </p:cNvSpPr>
            <p:nvPr/>
          </p:nvSpPr>
          <p:spPr>
            <a:xfrm>
              <a:off x="-150715" y="314908"/>
              <a:ext cx="495502" cy="546253"/>
            </a:xfrm>
            <a:prstGeom prst="rect">
              <a:avLst/>
            </a:prstGeom>
            <a:solidFill>
              <a:srgbClr val="FFC00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4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Title 1">
              <a:extLst>
                <a:ext uri="{FF2B5EF4-FFF2-40B4-BE49-F238E27FC236}">
                  <a16:creationId xmlns:a16="http://schemas.microsoft.com/office/drawing/2014/main" id="{951A3D2F-CF2F-4651-8668-697FFC5D8E5A}"/>
                </a:ext>
              </a:extLst>
            </p:cNvPr>
            <p:cNvSpPr txBox="1">
              <a:spLocks/>
            </p:cNvSpPr>
            <p:nvPr/>
          </p:nvSpPr>
          <p:spPr>
            <a:xfrm>
              <a:off x="330212" y="314905"/>
              <a:ext cx="4387030" cy="53571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itchFamily="34" charset="0"/>
                </a:rPr>
                <a:t>TER B = PTKP : TK/2 &amp; K/1 (63 juta); TK/3 &amp; K/2 (67,5 juta)</a:t>
              </a:r>
            </a:p>
          </p:txBody>
        </p:sp>
      </p:grp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71C668B9-039F-4991-BE69-6EC414800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11586"/>
              </p:ext>
            </p:extLst>
          </p:nvPr>
        </p:nvGraphicFramePr>
        <p:xfrm>
          <a:off x="6307575" y="1511424"/>
          <a:ext cx="4679024" cy="4616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23">
                  <a:extLst>
                    <a:ext uri="{9D8B030D-6E8A-4147-A177-3AD203B41FA5}">
                      <a16:colId xmlns:a16="http://schemas.microsoft.com/office/drawing/2014/main" val="4259091159"/>
                    </a:ext>
                  </a:extLst>
                </a:gridCol>
                <a:gridCol w="1272155">
                  <a:extLst>
                    <a:ext uri="{9D8B030D-6E8A-4147-A177-3AD203B41FA5}">
                      <a16:colId xmlns:a16="http://schemas.microsoft.com/office/drawing/2014/main" val="468865195"/>
                    </a:ext>
                  </a:extLst>
                </a:gridCol>
                <a:gridCol w="778708">
                  <a:extLst>
                    <a:ext uri="{9D8B030D-6E8A-4147-A177-3AD203B41FA5}">
                      <a16:colId xmlns:a16="http://schemas.microsoft.com/office/drawing/2014/main" val="3287018685"/>
                    </a:ext>
                  </a:extLst>
                </a:gridCol>
                <a:gridCol w="1321390">
                  <a:extLst>
                    <a:ext uri="{9D8B030D-6E8A-4147-A177-3AD203B41FA5}">
                      <a16:colId xmlns:a16="http://schemas.microsoft.com/office/drawing/2014/main" val="317422218"/>
                    </a:ext>
                  </a:extLst>
                </a:gridCol>
                <a:gridCol w="889548">
                  <a:extLst>
                    <a:ext uri="{9D8B030D-6E8A-4147-A177-3AD203B41FA5}">
                      <a16:colId xmlns:a16="http://schemas.microsoft.com/office/drawing/2014/main" val="1779984148"/>
                    </a:ext>
                  </a:extLst>
                </a:gridCol>
              </a:tblGrid>
              <a:tr h="384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Lapisan Penghasilan Bruto (Rp) 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 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231952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37.100.001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41.100.000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69755503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41.100.001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45.800.000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50013553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45.800.001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49.500.000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3133928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49.500.001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53.800.000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1854207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53.800.001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58.500.000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9084864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58.500.001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64.000.000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04697584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64.000.001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71.000.000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2586258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71.000.001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80.000.000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1800451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80.000.001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93.000.000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94542355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93.000.001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109.000.000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15845862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109.000.001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129.000.000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5218419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129.000.001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163.000.000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08191306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33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163.000.001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211.000.000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74013208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211.000.001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374.000.000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92440358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374.000.001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459.000.000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3221092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36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459.000.001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555.000.000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53564963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555.000.001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704.000.000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60846165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704.000.001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957.000.000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706335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39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957.000.001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1.405.000.000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09182515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lebih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dari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1.405.000.000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5479867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DA5FFB0-FEAD-4DEF-88A6-F9B022275BE8}"/>
              </a:ext>
            </a:extLst>
          </p:cNvPr>
          <p:cNvCxnSpPr/>
          <p:nvPr/>
        </p:nvCxnSpPr>
        <p:spPr>
          <a:xfrm>
            <a:off x="5858002" y="1387098"/>
            <a:ext cx="0" cy="504000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85091E-5CEB-48FD-A6BD-749F25D0E3C5}"/>
              </a:ext>
            </a:extLst>
          </p:cNvPr>
          <p:cNvGrpSpPr/>
          <p:nvPr/>
        </p:nvGrpSpPr>
        <p:grpSpPr>
          <a:xfrm>
            <a:off x="6827520" y="6500201"/>
            <a:ext cx="5323332" cy="261610"/>
            <a:chOff x="6827520" y="6570482"/>
            <a:chExt cx="5323332" cy="2616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25B75C-ACF4-4455-A336-C81FFE872554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3F5B61F-7F64-421B-AD21-1D84F4E9485E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3FADE7-F4B0-4620-B07E-C237DCEE7C64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>
                  <a:solidFill>
                    <a:srgbClr val="1B28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www.pajak.go.id</a:t>
              </a:r>
              <a:endParaRPr lang="en-ID" sz="1100">
                <a:solidFill>
                  <a:srgbClr val="1B28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B20478-7D48-4691-9796-DEA316890CC2}"/>
              </a:ext>
            </a:extLst>
          </p:cNvPr>
          <p:cNvGrpSpPr/>
          <p:nvPr/>
        </p:nvGrpSpPr>
        <p:grpSpPr>
          <a:xfrm>
            <a:off x="11676063" y="512763"/>
            <a:ext cx="968057" cy="503237"/>
            <a:chOff x="11676063" y="512763"/>
            <a:chExt cx="968057" cy="50323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5919C15-DEF7-4D1B-BA55-48073D011F4F}"/>
                </a:ext>
              </a:extLst>
            </p:cNvPr>
            <p:cNvSpPr/>
            <p:nvPr/>
          </p:nvSpPr>
          <p:spPr>
            <a:xfrm>
              <a:off x="11691565" y="512763"/>
              <a:ext cx="952555" cy="50323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7646C4-B61D-43FF-9F50-CEED8A1F267B}"/>
                </a:ext>
              </a:extLst>
            </p:cNvPr>
            <p:cNvSpPr txBox="1"/>
            <p:nvPr/>
          </p:nvSpPr>
          <p:spPr>
            <a:xfrm>
              <a:off x="11676063" y="579715"/>
              <a:ext cx="515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86D97590-762A-4195-94D7-B2FB2727B4AE}" type="slidenum">
                <a:rPr lang="en-US" b="1" smtClean="0">
                  <a:latin typeface="Segoe UI" panose="020B0502040204020203" pitchFamily="34" charset="0"/>
                  <a:cs typeface="Segoe UI" panose="020B0502040204020203" pitchFamily="34" charset="0"/>
                </a:rPr>
                <a:t>6</a:t>
              </a:fld>
              <a:endParaRPr lang="en-ID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14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7C99BEAC-7108-4A77-9BAC-5584E76A1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74745"/>
              </p:ext>
            </p:extLst>
          </p:nvPr>
        </p:nvGraphicFramePr>
        <p:xfrm>
          <a:off x="1093086" y="1531476"/>
          <a:ext cx="4252525" cy="4827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75">
                  <a:extLst>
                    <a:ext uri="{9D8B030D-6E8A-4147-A177-3AD203B41FA5}">
                      <a16:colId xmlns:a16="http://schemas.microsoft.com/office/drawing/2014/main" val="4259091159"/>
                    </a:ext>
                  </a:extLst>
                </a:gridCol>
                <a:gridCol w="1104187">
                  <a:extLst>
                    <a:ext uri="{9D8B030D-6E8A-4147-A177-3AD203B41FA5}">
                      <a16:colId xmlns:a16="http://schemas.microsoft.com/office/drawing/2014/main" val="468865195"/>
                    </a:ext>
                  </a:extLst>
                </a:gridCol>
                <a:gridCol w="857946">
                  <a:extLst>
                    <a:ext uri="{9D8B030D-6E8A-4147-A177-3AD203B41FA5}">
                      <a16:colId xmlns:a16="http://schemas.microsoft.com/office/drawing/2014/main" val="3287018685"/>
                    </a:ext>
                  </a:extLst>
                </a:gridCol>
                <a:gridCol w="1193699">
                  <a:extLst>
                    <a:ext uri="{9D8B030D-6E8A-4147-A177-3AD203B41FA5}">
                      <a16:colId xmlns:a16="http://schemas.microsoft.com/office/drawing/2014/main" val="317422218"/>
                    </a:ext>
                  </a:extLst>
                </a:gridCol>
                <a:gridCol w="805218">
                  <a:extLst>
                    <a:ext uri="{9D8B030D-6E8A-4147-A177-3AD203B41FA5}">
                      <a16:colId xmlns:a16="http://schemas.microsoft.com/office/drawing/2014/main" val="1779984148"/>
                    </a:ext>
                  </a:extLst>
                </a:gridCol>
              </a:tblGrid>
              <a:tr h="357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Lapisan Penghasilan Bruto (Rp) 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 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231952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sampai dengan 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6.600.000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0422295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6.600.001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6.950.000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0,25%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98059837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6.950.001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7.350.000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0,50%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5478638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7.350.001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7.800.000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0,75%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29258538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7.800.001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8.850.000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31302841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8.850.001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9.800.000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1,25%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7339431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9.800.001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10.950.000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1,50%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65337101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10.950.001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11.200.000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1,75%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3456958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11.200.001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12.050.000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23316810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12.050.001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12.950.000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98434121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12.950.001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14.150.000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84014658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14.150.001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15.550.000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88692182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15.550.001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17.050.000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08438923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17.050.001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19.500.000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50942291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19.500.001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22.700.000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93139365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22.700.001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26.600.000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4084863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26.600.001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28.100.000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21727462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28.100.001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30.100.000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03987084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30.100.001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32.600.000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0940980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32.600.001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35.400.000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84966876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35.400.001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38.900.000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75503270"/>
                  </a:ext>
                </a:extLst>
              </a:tr>
            </a:tbl>
          </a:graphicData>
        </a:graphic>
      </p:graphicFrame>
      <p:grpSp>
        <p:nvGrpSpPr>
          <p:cNvPr id="54" name="Group 53">
            <a:extLst>
              <a:ext uri="{FF2B5EF4-FFF2-40B4-BE49-F238E27FC236}">
                <a16:creationId xmlns:a16="http://schemas.microsoft.com/office/drawing/2014/main" id="{643FDCCB-4AE6-441C-BA27-BF9A48E26A7C}"/>
              </a:ext>
            </a:extLst>
          </p:cNvPr>
          <p:cNvGrpSpPr/>
          <p:nvPr/>
        </p:nvGrpSpPr>
        <p:grpSpPr>
          <a:xfrm>
            <a:off x="-198841" y="443468"/>
            <a:ext cx="3615810" cy="546256"/>
            <a:chOff x="-150715" y="314905"/>
            <a:chExt cx="2705270" cy="546256"/>
          </a:xfrm>
        </p:grpSpPr>
        <p:sp>
          <p:nvSpPr>
            <p:cNvPr id="55" name="Title 1">
              <a:extLst>
                <a:ext uri="{FF2B5EF4-FFF2-40B4-BE49-F238E27FC236}">
                  <a16:creationId xmlns:a16="http://schemas.microsoft.com/office/drawing/2014/main" id="{7BDB3FA1-32F9-4D2F-899D-73B9EF177E1D}"/>
                </a:ext>
              </a:extLst>
            </p:cNvPr>
            <p:cNvSpPr txBox="1">
              <a:spLocks/>
            </p:cNvSpPr>
            <p:nvPr/>
          </p:nvSpPr>
          <p:spPr>
            <a:xfrm>
              <a:off x="-150715" y="314908"/>
              <a:ext cx="495502" cy="546253"/>
            </a:xfrm>
            <a:prstGeom prst="rect">
              <a:avLst/>
            </a:prstGeom>
            <a:solidFill>
              <a:srgbClr val="FFC00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4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Title 1">
              <a:extLst>
                <a:ext uri="{FF2B5EF4-FFF2-40B4-BE49-F238E27FC236}">
                  <a16:creationId xmlns:a16="http://schemas.microsoft.com/office/drawing/2014/main" id="{951A3D2F-CF2F-4651-8668-697FFC5D8E5A}"/>
                </a:ext>
              </a:extLst>
            </p:cNvPr>
            <p:cNvSpPr txBox="1">
              <a:spLocks/>
            </p:cNvSpPr>
            <p:nvPr/>
          </p:nvSpPr>
          <p:spPr>
            <a:xfrm>
              <a:off x="330212" y="314905"/>
              <a:ext cx="2224343" cy="53571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itchFamily="34" charset="0"/>
                </a:rPr>
                <a:t>TER C = PTKP : K/3 (72 juta)</a:t>
              </a:r>
            </a:p>
          </p:txBody>
        </p:sp>
      </p:grp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71C668B9-039F-4991-BE69-6EC414800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872363"/>
              </p:ext>
            </p:extLst>
          </p:nvPr>
        </p:nvGraphicFramePr>
        <p:xfrm>
          <a:off x="6307575" y="1515434"/>
          <a:ext cx="4679024" cy="4616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23">
                  <a:extLst>
                    <a:ext uri="{9D8B030D-6E8A-4147-A177-3AD203B41FA5}">
                      <a16:colId xmlns:a16="http://schemas.microsoft.com/office/drawing/2014/main" val="4259091159"/>
                    </a:ext>
                  </a:extLst>
                </a:gridCol>
                <a:gridCol w="1272155">
                  <a:extLst>
                    <a:ext uri="{9D8B030D-6E8A-4147-A177-3AD203B41FA5}">
                      <a16:colId xmlns:a16="http://schemas.microsoft.com/office/drawing/2014/main" val="468865195"/>
                    </a:ext>
                  </a:extLst>
                </a:gridCol>
                <a:gridCol w="778708">
                  <a:extLst>
                    <a:ext uri="{9D8B030D-6E8A-4147-A177-3AD203B41FA5}">
                      <a16:colId xmlns:a16="http://schemas.microsoft.com/office/drawing/2014/main" val="3287018685"/>
                    </a:ext>
                  </a:extLst>
                </a:gridCol>
                <a:gridCol w="1321390">
                  <a:extLst>
                    <a:ext uri="{9D8B030D-6E8A-4147-A177-3AD203B41FA5}">
                      <a16:colId xmlns:a16="http://schemas.microsoft.com/office/drawing/2014/main" val="317422218"/>
                    </a:ext>
                  </a:extLst>
                </a:gridCol>
                <a:gridCol w="889548">
                  <a:extLst>
                    <a:ext uri="{9D8B030D-6E8A-4147-A177-3AD203B41FA5}">
                      <a16:colId xmlns:a16="http://schemas.microsoft.com/office/drawing/2014/main" val="1779984148"/>
                    </a:ext>
                  </a:extLst>
                </a:gridCol>
              </a:tblGrid>
              <a:tr h="384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Lapisan Penghasilan Bruto (Rp) 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 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231952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38.900.001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43.000.000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69755503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43.000.001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47.400.000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50013553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47.400.001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51.200.000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3133928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51.200.001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55.800.000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1854207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55.800.001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60.400.000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9084864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60.400.001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66.700.000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04697584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66.700.001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74.500.000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2586258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74.500.001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83.200.000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1800451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83.200.001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95.600.000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94542355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95.600.001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110.000.000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15845862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110.000.001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134.000.000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5218419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33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134.000.001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169.000.000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08191306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169.000.001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221.000.000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74013208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221.000.001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390.000.000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92440358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36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390.000.001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463.000.000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3221092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463.000.001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561.000.000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53564963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561.000.001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709.000.000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60846165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39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709.000.001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965.000.000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706335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965.000.001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1.419.000.000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09182515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lebih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dari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1.419.000.000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5479867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DA5FFB0-FEAD-4DEF-88A6-F9B022275BE8}"/>
              </a:ext>
            </a:extLst>
          </p:cNvPr>
          <p:cNvCxnSpPr/>
          <p:nvPr/>
        </p:nvCxnSpPr>
        <p:spPr>
          <a:xfrm>
            <a:off x="5858002" y="1387098"/>
            <a:ext cx="0" cy="504000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C87DD5-09FA-47F4-8CEE-A6E309295EAF}"/>
              </a:ext>
            </a:extLst>
          </p:cNvPr>
          <p:cNvGrpSpPr/>
          <p:nvPr/>
        </p:nvGrpSpPr>
        <p:grpSpPr>
          <a:xfrm>
            <a:off x="6827520" y="6500201"/>
            <a:ext cx="5323332" cy="261610"/>
            <a:chOff x="6827520" y="6570482"/>
            <a:chExt cx="5323332" cy="2616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114844-2BEE-4486-A9DF-74767302EF89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200B49B-1F9E-4020-8A44-0A24D08DB2C6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A3528E-9B78-4AEC-9F9D-FBA3A2B0B479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>
                  <a:solidFill>
                    <a:srgbClr val="1B28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www.pajak.go.id</a:t>
              </a:r>
              <a:endParaRPr lang="en-ID" sz="1100">
                <a:solidFill>
                  <a:srgbClr val="1B28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101DAF-8DD7-4E16-82FD-B65B1BFA3FDA}"/>
              </a:ext>
            </a:extLst>
          </p:cNvPr>
          <p:cNvGrpSpPr/>
          <p:nvPr/>
        </p:nvGrpSpPr>
        <p:grpSpPr>
          <a:xfrm>
            <a:off x="11676063" y="512763"/>
            <a:ext cx="968057" cy="503237"/>
            <a:chOff x="11676063" y="512763"/>
            <a:chExt cx="968057" cy="50323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90FDBFF-E9EB-4B5B-A97C-B60647D52CB9}"/>
                </a:ext>
              </a:extLst>
            </p:cNvPr>
            <p:cNvSpPr/>
            <p:nvPr/>
          </p:nvSpPr>
          <p:spPr>
            <a:xfrm>
              <a:off x="11691565" y="512763"/>
              <a:ext cx="952555" cy="50323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A8A8E4-DF7D-437A-AB55-0828E2406B93}"/>
                </a:ext>
              </a:extLst>
            </p:cNvPr>
            <p:cNvSpPr txBox="1"/>
            <p:nvPr/>
          </p:nvSpPr>
          <p:spPr>
            <a:xfrm>
              <a:off x="11676063" y="579715"/>
              <a:ext cx="515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86D97590-762A-4195-94D7-B2FB2727B4AE}" type="slidenum">
                <a:rPr lang="en-US" b="1" smtClean="0">
                  <a:latin typeface="Segoe UI" panose="020B0502040204020203" pitchFamily="34" charset="0"/>
                  <a:cs typeface="Segoe UI" panose="020B0502040204020203" pitchFamily="34" charset="0"/>
                </a:rPr>
                <a:t>7</a:t>
              </a:fld>
              <a:endParaRPr lang="en-ID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952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1A52BD-CF29-4AF0-8A80-1EB485B3B4F2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28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44920F0-ADC2-408E-B4DD-E3FFC81FAFE9}"/>
              </a:ext>
            </a:extLst>
          </p:cNvPr>
          <p:cNvSpPr/>
          <p:nvPr/>
        </p:nvSpPr>
        <p:spPr>
          <a:xfrm>
            <a:off x="11691565" y="512763"/>
            <a:ext cx="952555" cy="503237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616EA8-6E57-413A-B1EC-0BEE6513EA9B}"/>
              </a:ext>
            </a:extLst>
          </p:cNvPr>
          <p:cNvSpPr txBox="1"/>
          <p:nvPr/>
        </p:nvSpPr>
        <p:spPr>
          <a:xfrm>
            <a:off x="11676063" y="579715"/>
            <a:ext cx="51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6D97590-762A-4195-94D7-B2FB2727B4AE}" type="slidenum">
              <a:rPr lang="en-US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fld>
            <a:endParaRPr lang="en-ID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D79E8C-A2C4-4745-B04F-0EA89B495B4C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692325-11FB-4D43-959F-E26709268FC5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EE6F71-E5B1-43D8-BDEF-7715D298F96E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F008D5-27E8-46B5-8CD7-E953E7C20706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chemeClr val="bg1"/>
                </a:solidFill>
                <a:latin typeface="DIN Medium" panose="02020500000000000000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A3EA779-5463-79A1-1A89-1E6F6132C82F}"/>
              </a:ext>
            </a:extLst>
          </p:cNvPr>
          <p:cNvGrpSpPr/>
          <p:nvPr/>
        </p:nvGrpSpPr>
        <p:grpSpPr>
          <a:xfrm>
            <a:off x="-150715" y="112602"/>
            <a:ext cx="6132414" cy="546254"/>
            <a:chOff x="-150715" y="314907"/>
            <a:chExt cx="6132414" cy="546254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24A521C0-3B12-6E85-418A-2F4B8F0308DB}"/>
                </a:ext>
              </a:extLst>
            </p:cNvPr>
            <p:cNvSpPr txBox="1">
              <a:spLocks/>
            </p:cNvSpPr>
            <p:nvPr/>
          </p:nvSpPr>
          <p:spPr>
            <a:xfrm>
              <a:off x="-150715" y="314908"/>
              <a:ext cx="495502" cy="546253"/>
            </a:xfrm>
            <a:prstGeom prst="rect">
              <a:avLst/>
            </a:prstGeom>
            <a:solidFill>
              <a:srgbClr val="FFC00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4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C509AFB6-0A7B-1021-D2FD-92CFA49C68E1}"/>
                </a:ext>
              </a:extLst>
            </p:cNvPr>
            <p:cNvSpPr txBox="1">
              <a:spLocks/>
            </p:cNvSpPr>
            <p:nvPr/>
          </p:nvSpPr>
          <p:spPr>
            <a:xfrm>
              <a:off x="336440" y="314907"/>
              <a:ext cx="5645259" cy="53592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b="1" dirty="0">
                  <a:solidFill>
                    <a:srgbClr val="1B2852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itchFamily="34" charset="0"/>
                </a:rPr>
                <a:t>RESUME SKEMA PMK-168/2023</a:t>
              </a:r>
              <a:endParaRPr lang="en-US" sz="2800" b="1" i="1" dirty="0">
                <a:solidFill>
                  <a:srgbClr val="1B285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D8F9D8D-7EF6-48C5-8906-1827F0AAA5A1}"/>
              </a:ext>
            </a:extLst>
          </p:cNvPr>
          <p:cNvGrpSpPr/>
          <p:nvPr/>
        </p:nvGrpSpPr>
        <p:grpSpPr>
          <a:xfrm>
            <a:off x="1" y="825848"/>
            <a:ext cx="11475628" cy="5905953"/>
            <a:chOff x="-748368" y="-48194"/>
            <a:chExt cx="13089727" cy="6812851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DCDE72CA-3308-4FC3-A821-45F84A040CF1}"/>
                </a:ext>
              </a:extLst>
            </p:cNvPr>
            <p:cNvSpPr/>
            <p:nvPr/>
          </p:nvSpPr>
          <p:spPr>
            <a:xfrm>
              <a:off x="-748368" y="2874459"/>
              <a:ext cx="1507938" cy="1176134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Subjek</a:t>
              </a:r>
              <a:r>
                <a:rPr lang="en-US" sz="14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Penerima</a:t>
              </a:r>
              <a:r>
                <a:rPr lang="en-US" sz="14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Penghasilan</a:t>
              </a:r>
              <a:endParaRPr lang="id-ID" sz="1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F85A27F1-4104-49E6-862E-C4CF5AE21B42}"/>
                </a:ext>
              </a:extLst>
            </p:cNvPr>
            <p:cNvSpPr/>
            <p:nvPr/>
          </p:nvSpPr>
          <p:spPr>
            <a:xfrm>
              <a:off x="1112223" y="18986"/>
              <a:ext cx="3696690" cy="534976"/>
            </a:xfrm>
            <a:prstGeom prst="round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PEGAWAI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TETAP &amp; PENSIUNAN</a:t>
              </a:r>
            </a:p>
            <a:p>
              <a:pPr algn="ctr"/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atas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seluruh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penghasilan</a:t>
              </a:r>
              <a:endParaRPr lang="id-ID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CBC013FF-8A62-4537-8305-225ED4E66F8B}"/>
                </a:ext>
              </a:extLst>
            </p:cNvPr>
            <p:cNvSpPr/>
            <p:nvPr/>
          </p:nvSpPr>
          <p:spPr>
            <a:xfrm>
              <a:off x="1112223" y="728276"/>
              <a:ext cx="3715373" cy="518338"/>
            </a:xfrm>
            <a:prstGeom prst="round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PNS/TNI/POLRI/PN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/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PENSIUNAN</a:t>
              </a:r>
              <a:endPara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atas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penghasilan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tetap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teratur</a:t>
              </a:r>
              <a:endParaRPr lang="id-ID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86D04162-F857-42A4-A9E3-F2D49264CE82}"/>
                </a:ext>
              </a:extLst>
            </p:cNvPr>
            <p:cNvSpPr/>
            <p:nvPr/>
          </p:nvSpPr>
          <p:spPr>
            <a:xfrm>
              <a:off x="1094783" y="4080071"/>
              <a:ext cx="3769442" cy="539015"/>
            </a:xfrm>
            <a:prstGeom prst="round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BUKAN PEGAWAI</a:t>
              </a:r>
              <a:endPara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atas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honor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dsj</a:t>
              </a:r>
              <a:endParaRPr lang="id-ID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8C2B34DB-6647-4DFB-882C-80BA2F0FDCA3}"/>
                </a:ext>
              </a:extLst>
            </p:cNvPr>
            <p:cNvSpPr/>
            <p:nvPr/>
          </p:nvSpPr>
          <p:spPr>
            <a:xfrm>
              <a:off x="5722318" y="13879"/>
              <a:ext cx="2569131" cy="557199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Diterapkan</a:t>
              </a:r>
              <a:r>
                <a:rPr lang="en-US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id-ID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setiap masa,</a:t>
              </a:r>
              <a:endParaRPr lang="en-US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id-ID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id-ID" sz="1200" b="1" i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kecuali</a:t>
              </a:r>
              <a:r>
                <a:rPr lang="id-ID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masa pajak terakhir</a:t>
              </a:r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4BDE9C5C-2B67-44AD-82C8-7915D60C3B16}"/>
                </a:ext>
              </a:extLst>
            </p:cNvPr>
            <p:cNvSpPr/>
            <p:nvPr/>
          </p:nvSpPr>
          <p:spPr>
            <a:xfrm>
              <a:off x="5638800" y="4116938"/>
              <a:ext cx="2652649" cy="473351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Diterapkan</a:t>
              </a:r>
              <a:r>
                <a:rPr lang="en-US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per Masa </a:t>
              </a:r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Pajak</a:t>
              </a:r>
              <a:r>
                <a:rPr lang="en-US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atau</a:t>
              </a:r>
              <a:r>
                <a:rPr lang="en-US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pada </a:t>
              </a:r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saat</a:t>
              </a:r>
              <a:r>
                <a:rPr lang="en-US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terutang</a:t>
              </a:r>
              <a:endParaRPr lang="en-US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F8DB21FB-0EC7-4ADE-A781-E6F81012E615}"/>
                </a:ext>
              </a:extLst>
            </p:cNvPr>
            <p:cNvSpPr/>
            <p:nvPr/>
          </p:nvSpPr>
          <p:spPr>
            <a:xfrm>
              <a:off x="9187228" y="8705"/>
              <a:ext cx="3004772" cy="562878"/>
            </a:xfrm>
            <a:prstGeom prst="round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= 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Ph.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Bruto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x TER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Bulanan</a:t>
              </a:r>
              <a:endParaRPr lang="sv-SE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F8882F56-ADB9-4D5C-AA04-BE63AF1F318E}"/>
                </a:ext>
              </a:extLst>
            </p:cNvPr>
            <p:cNvSpPr/>
            <p:nvPr/>
          </p:nvSpPr>
          <p:spPr>
            <a:xfrm>
              <a:off x="9181624" y="4038551"/>
              <a:ext cx="3019285" cy="622053"/>
            </a:xfrm>
            <a:prstGeom prst="round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= </a:t>
              </a:r>
              <a:r>
                <a:rPr lang="sv-SE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h.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Bruto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x 50% x 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Tarif Ps. 17</a:t>
              </a:r>
              <a:endParaRPr lang="sv-SE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1255A788-1A0C-4C70-934B-27141B142651}"/>
                </a:ext>
              </a:extLst>
            </p:cNvPr>
            <p:cNvSpPr/>
            <p:nvPr/>
          </p:nvSpPr>
          <p:spPr>
            <a:xfrm>
              <a:off x="1094783" y="2886903"/>
              <a:ext cx="3746459" cy="622053"/>
            </a:xfrm>
            <a:prstGeom prst="round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PEGAWAI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TIDAK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TETAP</a:t>
              </a:r>
              <a:endPara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atas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upah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dsj</a:t>
              </a:r>
              <a:endParaRPr lang="id-ID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D48F13EF-C297-40B9-8D5F-6E7E8EA57E6E}"/>
                </a:ext>
              </a:extLst>
            </p:cNvPr>
            <p:cNvSpPr/>
            <p:nvPr/>
          </p:nvSpPr>
          <p:spPr>
            <a:xfrm>
              <a:off x="9187229" y="2446100"/>
              <a:ext cx="3001574" cy="384399"/>
            </a:xfrm>
            <a:prstGeom prst="round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= 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Ph.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Bruto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sehari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x TER Harian</a:t>
              </a:r>
              <a:endParaRPr lang="sv-SE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35BE1397-1B1E-41FF-A2B2-88465041E231}"/>
                </a:ext>
              </a:extLst>
            </p:cNvPr>
            <p:cNvSpPr/>
            <p:nvPr/>
          </p:nvSpPr>
          <p:spPr>
            <a:xfrm>
              <a:off x="5709618" y="728647"/>
              <a:ext cx="2581831" cy="518338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Diterapkan</a:t>
              </a:r>
              <a:r>
                <a:rPr lang="en-US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pada masa </a:t>
              </a:r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pajak</a:t>
              </a:r>
              <a:r>
                <a:rPr lang="en-US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terakhir</a:t>
              </a:r>
              <a:endParaRPr lang="id-ID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D500958E-6CB8-49DC-B2E8-09BB79B2713F}"/>
                </a:ext>
              </a:extLst>
            </p:cNvPr>
            <p:cNvSpPr/>
            <p:nvPr/>
          </p:nvSpPr>
          <p:spPr>
            <a:xfrm>
              <a:off x="9187228" y="723498"/>
              <a:ext cx="3004772" cy="518337"/>
            </a:xfrm>
            <a:prstGeom prst="round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=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PKP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setahun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x Tarif Ps. 17</a:t>
              </a:r>
              <a:endParaRPr lang="sv-SE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376A2810-25AC-415F-8CE4-8EB2A69EF988}"/>
                </a:ext>
              </a:extLst>
            </p:cNvPr>
            <p:cNvSpPr/>
            <p:nvPr/>
          </p:nvSpPr>
          <p:spPr>
            <a:xfrm>
              <a:off x="5233307" y="2508833"/>
              <a:ext cx="1479331" cy="741187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Tidak</a:t>
              </a:r>
              <a:r>
                <a:rPr lang="en-US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dibayar</a:t>
              </a:r>
              <a:r>
                <a:rPr lang="en-US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bulanan</a:t>
              </a:r>
              <a:endParaRPr lang="id-ID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3EADB826-44E5-441D-A131-740D8221A787}"/>
                </a:ext>
              </a:extLst>
            </p:cNvPr>
            <p:cNvSpPr/>
            <p:nvPr/>
          </p:nvSpPr>
          <p:spPr>
            <a:xfrm>
              <a:off x="6887729" y="2448289"/>
              <a:ext cx="2129500" cy="387823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Rp0</a:t>
              </a:r>
              <a:r>
                <a:rPr lang="en-US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– 2.500.000 / </a:t>
              </a:r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hari</a:t>
              </a:r>
              <a:endParaRPr lang="id-ID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B382ED2E-AC7B-4E5C-8098-8360FD9BEDAF}"/>
                </a:ext>
              </a:extLst>
            </p:cNvPr>
            <p:cNvSpPr/>
            <p:nvPr/>
          </p:nvSpPr>
          <p:spPr>
            <a:xfrm>
              <a:off x="6904396" y="3027317"/>
              <a:ext cx="2129500" cy="387823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&gt; </a:t>
              </a:r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Rp2.500.000</a:t>
              </a:r>
              <a:r>
                <a:rPr lang="en-US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/ </a:t>
              </a:r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hari</a:t>
              </a:r>
              <a:endParaRPr lang="id-ID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55C7F0FF-1E60-40E8-96F2-EF7FD72BC26E}"/>
                </a:ext>
              </a:extLst>
            </p:cNvPr>
            <p:cNvSpPr/>
            <p:nvPr/>
          </p:nvSpPr>
          <p:spPr>
            <a:xfrm>
              <a:off x="9184587" y="3027153"/>
              <a:ext cx="3001574" cy="365473"/>
            </a:xfrm>
            <a:prstGeom prst="round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= 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Ph.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Bruto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x 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50% x Tarif Ps. 17</a:t>
              </a:r>
              <a:endParaRPr lang="sv-SE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72D6720A-6242-491F-AD10-9B705D376FB7}"/>
                </a:ext>
              </a:extLst>
            </p:cNvPr>
            <p:cNvSpPr/>
            <p:nvPr/>
          </p:nvSpPr>
          <p:spPr>
            <a:xfrm>
              <a:off x="5241347" y="3595446"/>
              <a:ext cx="1798124" cy="285425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Dibayar</a:t>
              </a:r>
              <a:r>
                <a:rPr lang="en-US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bulanan</a:t>
              </a:r>
              <a:endParaRPr lang="id-ID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ED8B0EC8-BBC4-47ED-97DB-74CB221AF730}"/>
                </a:ext>
              </a:extLst>
            </p:cNvPr>
            <p:cNvSpPr/>
            <p:nvPr/>
          </p:nvSpPr>
          <p:spPr>
            <a:xfrm>
              <a:off x="9187550" y="3539033"/>
              <a:ext cx="3001574" cy="378839"/>
            </a:xfrm>
            <a:prstGeom prst="round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= 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Ph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Bruto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bulanan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x TER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Bulanan</a:t>
              </a:r>
              <a:endParaRPr lang="sv-SE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8F6AB740-AD1B-481F-99EB-51EF339DB62F}"/>
                </a:ext>
              </a:extLst>
            </p:cNvPr>
            <p:cNvSpPr/>
            <p:nvPr/>
          </p:nvSpPr>
          <p:spPr>
            <a:xfrm>
              <a:off x="1112223" y="1590989"/>
              <a:ext cx="3706032" cy="741444"/>
            </a:xfrm>
            <a:prstGeom prst="round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ANGGOTA</a:t>
              </a:r>
              <a:r>
                <a:rPr lang="en-US" sz="11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DEWAN </a:t>
              </a:r>
              <a:r>
                <a:rPr lang="en-US" sz="11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KOMISARIS</a:t>
              </a:r>
              <a:r>
                <a:rPr lang="en-US" sz="11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/</a:t>
              </a:r>
              <a:r>
                <a:rPr lang="en-US" sz="11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PENGAWAS</a:t>
              </a:r>
              <a:r>
                <a:rPr lang="en-US" sz="11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YG </a:t>
              </a:r>
              <a:r>
                <a:rPr lang="en-US" sz="11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MENERIMA</a:t>
              </a:r>
              <a:r>
                <a:rPr lang="en-US" sz="11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PH </a:t>
              </a:r>
              <a:r>
                <a:rPr lang="en-US" sz="11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TIDAK</a:t>
              </a:r>
              <a:r>
                <a:rPr lang="en-US" sz="11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1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TERATUR</a:t>
              </a:r>
              <a:endParaRPr lang="en-US" sz="1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en-US" sz="11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atas</a:t>
              </a:r>
              <a:r>
                <a:rPr lang="en-US" sz="11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honor </a:t>
              </a:r>
              <a:r>
                <a:rPr lang="en-US" sz="11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dsj</a:t>
              </a:r>
              <a:endParaRPr lang="id-ID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407EFE00-DEAE-498E-AC4E-58027E1F6438}"/>
                </a:ext>
              </a:extLst>
            </p:cNvPr>
            <p:cNvSpPr/>
            <p:nvPr/>
          </p:nvSpPr>
          <p:spPr>
            <a:xfrm>
              <a:off x="1112223" y="6115578"/>
              <a:ext cx="3696691" cy="649079"/>
            </a:xfrm>
            <a:prstGeom prst="round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MANTAN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PEGAWAI</a:t>
              </a:r>
              <a:endPara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atas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jasa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produksi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tantiem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gratifikasi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 bonus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atau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imbalan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lain</a:t>
              </a:r>
              <a:endParaRPr lang="id-ID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11C33264-F397-4F1E-826E-AEDB1FA0D96D}"/>
                </a:ext>
              </a:extLst>
            </p:cNvPr>
            <p:cNvSpPr/>
            <p:nvPr/>
          </p:nvSpPr>
          <p:spPr>
            <a:xfrm>
              <a:off x="5546656" y="1698044"/>
              <a:ext cx="2652650" cy="542814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Diterapkan </a:t>
              </a:r>
              <a:r>
                <a:rPr lang="en-US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per Masa </a:t>
              </a:r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Pajak</a:t>
              </a:r>
              <a:endParaRPr lang="en-US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344CDED8-7671-43FF-AB61-831771057024}"/>
                </a:ext>
              </a:extLst>
            </p:cNvPr>
            <p:cNvSpPr/>
            <p:nvPr/>
          </p:nvSpPr>
          <p:spPr>
            <a:xfrm>
              <a:off x="5638799" y="5772288"/>
              <a:ext cx="2601267" cy="479784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Diterapkan</a:t>
              </a:r>
              <a:r>
                <a:rPr lang="en-US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per Masa </a:t>
              </a:r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Pajak</a:t>
              </a:r>
              <a:endParaRPr lang="en-US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E41E2BA4-3D05-4044-9DF8-EAE51944D61B}"/>
                </a:ext>
              </a:extLst>
            </p:cNvPr>
            <p:cNvSpPr/>
            <p:nvPr/>
          </p:nvSpPr>
          <p:spPr>
            <a:xfrm>
              <a:off x="9179575" y="1661507"/>
              <a:ext cx="3006586" cy="622053"/>
            </a:xfrm>
            <a:prstGeom prst="round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= 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Ph.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Bruto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x TER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Bulanan</a:t>
              </a:r>
              <a:endParaRPr lang="sv-SE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E95B8C91-40F8-4CD3-BFD1-97515FB6F6E8}"/>
                </a:ext>
              </a:extLst>
            </p:cNvPr>
            <p:cNvSpPr/>
            <p:nvPr/>
          </p:nvSpPr>
          <p:spPr>
            <a:xfrm>
              <a:off x="1094783" y="4807435"/>
              <a:ext cx="3732813" cy="556664"/>
            </a:xfrm>
            <a:prstGeom prst="round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PESERTA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KEGIATAN</a:t>
              </a:r>
              <a:endPara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atas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hadiah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atau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sehubungan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dg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kegiatan</a:t>
              </a:r>
              <a:endParaRPr lang="id-ID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35E2BA2F-CA96-42FB-A34A-671219CC6787}"/>
                </a:ext>
              </a:extLst>
            </p:cNvPr>
            <p:cNvSpPr/>
            <p:nvPr/>
          </p:nvSpPr>
          <p:spPr>
            <a:xfrm>
              <a:off x="1094783" y="5467077"/>
              <a:ext cx="3707781" cy="556664"/>
            </a:xfrm>
            <a:prstGeom prst="round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PESERTA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PROGRAM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PENSIUN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(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PEGAWAI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) </a:t>
              </a:r>
            </a:p>
            <a:p>
              <a:pPr algn="ctr"/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atas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penarikan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dana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pensiun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di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awal</a:t>
              </a:r>
              <a:endParaRPr lang="id-ID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6F039BF3-E64F-4C4B-AC4D-BEA9FA84375B}"/>
                </a:ext>
              </a:extLst>
            </p:cNvPr>
            <p:cNvSpPr/>
            <p:nvPr/>
          </p:nvSpPr>
          <p:spPr>
            <a:xfrm>
              <a:off x="9185179" y="5658802"/>
              <a:ext cx="3006586" cy="622053"/>
            </a:xfrm>
            <a:prstGeom prst="round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= </a:t>
              </a:r>
              <a:r>
                <a:rPr lang="sv-SE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h.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Bruto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x Tarif 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Ps. </a:t>
              </a:r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17</a:t>
              </a:r>
              <a:endParaRPr lang="sv-SE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03" name="Connector: Elbow 102">
              <a:extLst>
                <a:ext uri="{FF2B5EF4-FFF2-40B4-BE49-F238E27FC236}">
                  <a16:creationId xmlns:a16="http://schemas.microsoft.com/office/drawing/2014/main" id="{C2E8FA80-71D8-45FC-808A-3CF6EA8FC754}"/>
                </a:ext>
              </a:extLst>
            </p:cNvPr>
            <p:cNvCxnSpPr>
              <a:cxnSpLocks/>
            </p:cNvCxnSpPr>
            <p:nvPr/>
          </p:nvCxnSpPr>
          <p:spPr>
            <a:xfrm>
              <a:off x="4802564" y="272097"/>
              <a:ext cx="12700" cy="700971"/>
            </a:xfrm>
            <a:prstGeom prst="bentConnector3">
              <a:avLst>
                <a:gd name="adj1" fmla="val 180000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73F1250C-A52B-4AD8-992A-A9E3B942C0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6832" y="336723"/>
              <a:ext cx="665486" cy="24961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B00F354A-6D7E-4B63-9844-39F8B53435A7}"/>
                </a:ext>
              </a:extLst>
            </p:cNvPr>
            <p:cNvCxnSpPr>
              <a:cxnSpLocks/>
            </p:cNvCxnSpPr>
            <p:nvPr/>
          </p:nvCxnSpPr>
          <p:spPr>
            <a:xfrm>
              <a:off x="5056832" y="619164"/>
              <a:ext cx="652786" cy="368652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341F2F70-BA24-48ED-A628-0F3AC33BFC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1449" y="290144"/>
              <a:ext cx="895779" cy="2335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EAE4A447-E5D2-4461-8A19-76F0BB8F23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1449" y="982667"/>
              <a:ext cx="895779" cy="5149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2C448B89-5C65-4CF9-A2DB-D5363CA706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1243" y="2879426"/>
              <a:ext cx="392065" cy="31850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919F45CF-4FB7-45CC-AEEB-572D0078F7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2638" y="2642201"/>
              <a:ext cx="175091" cy="237226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91002DEF-9C4F-4E66-81E5-F71541E353AC}"/>
                </a:ext>
              </a:extLst>
            </p:cNvPr>
            <p:cNvCxnSpPr>
              <a:cxnSpLocks/>
            </p:cNvCxnSpPr>
            <p:nvPr/>
          </p:nvCxnSpPr>
          <p:spPr>
            <a:xfrm>
              <a:off x="6712638" y="2879427"/>
              <a:ext cx="191758" cy="341802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EB912D17-F158-42F3-816B-056D8945BA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7229" y="2638300"/>
              <a:ext cx="170000" cy="390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23C2D5C9-6983-498B-A513-2FE6AED253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33896" y="3209890"/>
              <a:ext cx="150691" cy="11339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C2BF8080-CE95-4FD6-88CD-3AEAF61425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2156" y="3728453"/>
              <a:ext cx="2455394" cy="3394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051D4092-6B4E-44C0-82F7-AE7802F6310B}"/>
                </a:ext>
              </a:extLst>
            </p:cNvPr>
            <p:cNvCxnSpPr>
              <a:cxnSpLocks/>
            </p:cNvCxnSpPr>
            <p:nvPr/>
          </p:nvCxnSpPr>
          <p:spPr>
            <a:xfrm>
              <a:off x="4864226" y="4349579"/>
              <a:ext cx="774574" cy="4035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01FAA3AE-EF6C-470E-B1CB-FB2955AC7F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1449" y="4349578"/>
              <a:ext cx="890175" cy="4036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A0FADD0B-5F89-4DE6-9401-43DF2D77D630}"/>
                </a:ext>
              </a:extLst>
            </p:cNvPr>
            <p:cNvCxnSpPr>
              <a:cxnSpLocks/>
            </p:cNvCxnSpPr>
            <p:nvPr/>
          </p:nvCxnSpPr>
          <p:spPr>
            <a:xfrm>
              <a:off x="4818255" y="1961711"/>
              <a:ext cx="728400" cy="774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620F043B-832A-4CFF-BB9F-4FD9C0B50F17}"/>
                </a:ext>
              </a:extLst>
            </p:cNvPr>
            <p:cNvCxnSpPr>
              <a:cxnSpLocks/>
            </p:cNvCxnSpPr>
            <p:nvPr/>
          </p:nvCxnSpPr>
          <p:spPr>
            <a:xfrm>
              <a:off x="8199306" y="1969451"/>
              <a:ext cx="980269" cy="308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2166D7F6-07C2-4CB3-9F9B-E220A009006C}"/>
                </a:ext>
              </a:extLst>
            </p:cNvPr>
            <p:cNvCxnSpPr>
              <a:cxnSpLocks/>
            </p:cNvCxnSpPr>
            <p:nvPr/>
          </p:nvCxnSpPr>
          <p:spPr>
            <a:xfrm>
              <a:off x="4827596" y="5085767"/>
              <a:ext cx="811204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8632EB9F-81F7-494A-B58A-99D1835441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08915" y="6058680"/>
              <a:ext cx="829884" cy="381437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6E94874B-4988-45B6-84CE-79AF7D9C8E55}"/>
                </a:ext>
              </a:extLst>
            </p:cNvPr>
            <p:cNvCxnSpPr>
              <a:cxnSpLocks/>
            </p:cNvCxnSpPr>
            <p:nvPr/>
          </p:nvCxnSpPr>
          <p:spPr>
            <a:xfrm>
              <a:off x="4802565" y="5745409"/>
              <a:ext cx="836234" cy="27833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6D328036-F8AA-48B6-848F-073A32111487}"/>
                </a:ext>
              </a:extLst>
            </p:cNvPr>
            <p:cNvCxnSpPr>
              <a:cxnSpLocks/>
            </p:cNvCxnSpPr>
            <p:nvPr/>
          </p:nvCxnSpPr>
          <p:spPr>
            <a:xfrm>
              <a:off x="8274894" y="5967138"/>
              <a:ext cx="893730" cy="2692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Left Brace 121">
              <a:extLst>
                <a:ext uri="{FF2B5EF4-FFF2-40B4-BE49-F238E27FC236}">
                  <a16:creationId xmlns:a16="http://schemas.microsoft.com/office/drawing/2014/main" id="{D1F84C4C-544E-4E61-B2F1-E70097037723}"/>
                </a:ext>
              </a:extLst>
            </p:cNvPr>
            <p:cNvSpPr/>
            <p:nvPr/>
          </p:nvSpPr>
          <p:spPr>
            <a:xfrm>
              <a:off x="846136" y="292989"/>
              <a:ext cx="179521" cy="6187048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DCD400AC-FC65-45E1-8A3C-588D49098B6F}"/>
                </a:ext>
              </a:extLst>
            </p:cNvPr>
            <p:cNvCxnSpPr>
              <a:cxnSpLocks/>
            </p:cNvCxnSpPr>
            <p:nvPr/>
          </p:nvCxnSpPr>
          <p:spPr>
            <a:xfrm>
              <a:off x="4841243" y="3197929"/>
              <a:ext cx="400105" cy="533918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71D83258-F913-434B-BD1C-AA27413261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67" b="43200" l="54792" r="96326">
                          <a14:foregroundMark x1="88179" y1="43200" x2="88179" y2="43200"/>
                          <a14:foregroundMark x1="54952" y1="9600" x2="61342" y2="9333"/>
                          <a14:foregroundMark x1="90895" y1="10133" x2="96326" y2="10133"/>
                          <a14:foregroundMark x1="89617" y1="10400" x2="90895" y2="10667"/>
                        </a14:backgroundRemoval>
                      </a14:imgEffect>
                    </a14:imgLayer>
                  </a14:imgProps>
                </a:ext>
              </a:extLst>
            </a:blip>
            <a:srcRect l="51664" b="53045"/>
            <a:stretch/>
          </p:blipFill>
          <p:spPr>
            <a:xfrm>
              <a:off x="11659702" y="-48194"/>
              <a:ext cx="637412" cy="37092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EE320D70-BC89-4302-8D5E-C8B8088164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67" b="43200" l="54792" r="96326">
                          <a14:foregroundMark x1="88179" y1="43200" x2="88179" y2="43200"/>
                          <a14:foregroundMark x1="54952" y1="9600" x2="61342" y2="9333"/>
                          <a14:foregroundMark x1="90895" y1="10133" x2="96326" y2="10133"/>
                          <a14:foregroundMark x1="89617" y1="10400" x2="90895" y2="10667"/>
                        </a14:backgroundRemoval>
                      </a14:imgEffect>
                    </a14:imgLayer>
                  </a14:imgProps>
                </a:ext>
              </a:extLst>
            </a:blip>
            <a:srcRect l="51664" b="53045"/>
            <a:stretch/>
          </p:blipFill>
          <p:spPr>
            <a:xfrm>
              <a:off x="11659702" y="1591730"/>
              <a:ext cx="637412" cy="37092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9A34D972-B75A-4693-AD27-854B70147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67" b="43200" l="54792" r="96326">
                          <a14:foregroundMark x1="88179" y1="43200" x2="88179" y2="43200"/>
                          <a14:foregroundMark x1="54952" y1="9600" x2="61342" y2="9333"/>
                          <a14:foregroundMark x1="90895" y1="10133" x2="96326" y2="10133"/>
                          <a14:foregroundMark x1="89617" y1="10400" x2="90895" y2="10667"/>
                        </a14:backgroundRemoval>
                      </a14:imgEffect>
                    </a14:imgLayer>
                  </a14:imgProps>
                </a:ext>
              </a:extLst>
            </a:blip>
            <a:srcRect l="51664" b="53045"/>
            <a:stretch/>
          </p:blipFill>
          <p:spPr>
            <a:xfrm>
              <a:off x="11767864" y="2347609"/>
              <a:ext cx="560571" cy="32621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B2BF5E0E-529B-41E8-9C5A-AB2737D404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67" b="43200" l="54792" r="96326">
                          <a14:foregroundMark x1="88179" y1="43200" x2="88179" y2="43200"/>
                          <a14:foregroundMark x1="54952" y1="9600" x2="61342" y2="9333"/>
                          <a14:foregroundMark x1="90895" y1="10133" x2="96326" y2="10133"/>
                          <a14:foregroundMark x1="89617" y1="10400" x2="90895" y2="10667"/>
                        </a14:backgroundRemoval>
                      </a14:imgEffect>
                    </a14:imgLayer>
                  </a14:imgProps>
                </a:ext>
              </a:extLst>
            </a:blip>
            <a:srcRect l="51664" b="53045"/>
            <a:stretch/>
          </p:blipFill>
          <p:spPr>
            <a:xfrm>
              <a:off x="11780788" y="2936189"/>
              <a:ext cx="560571" cy="32621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946B68A5-6EDB-4377-82AE-749BAF83E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67" b="43200" l="54792" r="96326">
                          <a14:foregroundMark x1="88179" y1="43200" x2="88179" y2="43200"/>
                          <a14:foregroundMark x1="54952" y1="9600" x2="61342" y2="9333"/>
                          <a14:foregroundMark x1="90895" y1="10133" x2="96326" y2="10133"/>
                          <a14:foregroundMark x1="89617" y1="10400" x2="90895" y2="10667"/>
                        </a14:backgroundRemoval>
                      </a14:imgEffect>
                    </a14:imgLayer>
                  </a14:imgProps>
                </a:ext>
              </a:extLst>
            </a:blip>
            <a:srcRect l="51664" b="53045"/>
            <a:stretch/>
          </p:blipFill>
          <p:spPr>
            <a:xfrm>
              <a:off x="11780787" y="3445352"/>
              <a:ext cx="560571" cy="32621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97D2B4-2B50-9E01-87AA-17CA9BF9C64C}"/>
              </a:ext>
            </a:extLst>
          </p:cNvPr>
          <p:cNvSpPr/>
          <p:nvPr/>
        </p:nvSpPr>
        <p:spPr>
          <a:xfrm>
            <a:off x="5599564" y="5075033"/>
            <a:ext cx="2325550" cy="41034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Diterapkan</a:t>
            </a:r>
            <a:r>
              <a:rPr lang="en-US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per Masa </a:t>
            </a:r>
            <a:r>
              <a:rPr lang="en-US" sz="12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Pajak</a:t>
            </a:r>
            <a:r>
              <a:rPr lang="en-US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pada </a:t>
            </a:r>
            <a:r>
              <a:rPr lang="en-US" sz="12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saat</a:t>
            </a:r>
            <a:r>
              <a:rPr lang="en-US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terutang</a:t>
            </a:r>
            <a:endParaRPr lang="en-US" sz="1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C5BF08-60D0-1816-1787-627F2A2B57ED}"/>
              </a:ext>
            </a:extLst>
          </p:cNvPr>
          <p:cNvSpPr/>
          <p:nvPr/>
        </p:nvSpPr>
        <p:spPr>
          <a:xfrm>
            <a:off x="8708638" y="4982709"/>
            <a:ext cx="2635843" cy="539248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 </a:t>
            </a:r>
            <a:r>
              <a:rPr lang="sv-SE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h. </a:t>
            </a:r>
            <a:r>
              <a:rPr lang="en-US" sz="12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Bruto</a:t>
            </a: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 Tarif </a:t>
            </a: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Ps. </a:t>
            </a:r>
            <a:r>
              <a:rPr lang="id-ID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</a:t>
            </a:r>
            <a:endParaRPr lang="sv-SE" sz="1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834752F-B1E4-B137-1A66-EF52D67713FA}"/>
              </a:ext>
            </a:extLst>
          </p:cNvPr>
          <p:cNvCxnSpPr>
            <a:cxnSpLocks/>
          </p:cNvCxnSpPr>
          <p:nvPr/>
        </p:nvCxnSpPr>
        <p:spPr>
          <a:xfrm>
            <a:off x="7925114" y="5250000"/>
            <a:ext cx="783524" cy="23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58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D9C7447B-8982-405B-9E05-CA7725390658}"/>
              </a:ext>
            </a:extLst>
          </p:cNvPr>
          <p:cNvGrpSpPr/>
          <p:nvPr/>
        </p:nvGrpSpPr>
        <p:grpSpPr>
          <a:xfrm>
            <a:off x="-198841" y="443469"/>
            <a:ext cx="7486745" cy="546255"/>
            <a:chOff x="-150715" y="314906"/>
            <a:chExt cx="5601420" cy="546255"/>
          </a:xfrm>
        </p:grpSpPr>
        <p:sp>
          <p:nvSpPr>
            <p:cNvPr id="82" name="Title 1">
              <a:extLst>
                <a:ext uri="{FF2B5EF4-FFF2-40B4-BE49-F238E27FC236}">
                  <a16:creationId xmlns:a16="http://schemas.microsoft.com/office/drawing/2014/main" id="{6E97A7C3-0A17-47FF-BF68-F2EB40A3E92B}"/>
                </a:ext>
              </a:extLst>
            </p:cNvPr>
            <p:cNvSpPr txBox="1">
              <a:spLocks/>
            </p:cNvSpPr>
            <p:nvPr/>
          </p:nvSpPr>
          <p:spPr>
            <a:xfrm>
              <a:off x="-150715" y="314908"/>
              <a:ext cx="495502" cy="546253"/>
            </a:xfrm>
            <a:prstGeom prst="rect">
              <a:avLst/>
            </a:prstGeom>
            <a:solidFill>
              <a:srgbClr val="FFC00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Title 1">
              <a:extLst>
                <a:ext uri="{FF2B5EF4-FFF2-40B4-BE49-F238E27FC236}">
                  <a16:creationId xmlns:a16="http://schemas.microsoft.com/office/drawing/2014/main" id="{E701C0CE-827A-45EC-B9B4-AB3C3FAC2745}"/>
                </a:ext>
              </a:extLst>
            </p:cNvPr>
            <p:cNvSpPr txBox="1">
              <a:spLocks/>
            </p:cNvSpPr>
            <p:nvPr/>
          </p:nvSpPr>
          <p:spPr>
            <a:xfrm>
              <a:off x="330212" y="314906"/>
              <a:ext cx="5120493" cy="535710"/>
            </a:xfrm>
            <a:prstGeom prst="rect">
              <a:avLst/>
            </a:prstGeom>
            <a:solidFill>
              <a:srgbClr val="00206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sv-SE" sz="18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itchFamily="34" charset="0"/>
                </a:rPr>
                <a:t>SIMULASI PERSANDINGAN PENGHITUNGAN BEBAN PAJAK </a:t>
              </a:r>
            </a:p>
            <a:p>
              <a:pPr algn="ctr"/>
              <a:r>
                <a:rPr lang="sv-SE" sz="18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itchFamily="34" charset="0"/>
                </a:rPr>
                <a:t>PP 58 TAHUN 2023 DENGAN KETENTUAN SEBELUMNYA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A2D7E4B-CEEA-4B87-93C9-BFBA918A28C8}"/>
              </a:ext>
            </a:extLst>
          </p:cNvPr>
          <p:cNvGrpSpPr/>
          <p:nvPr/>
        </p:nvGrpSpPr>
        <p:grpSpPr>
          <a:xfrm>
            <a:off x="6827520" y="6500201"/>
            <a:ext cx="5323332" cy="276999"/>
            <a:chOff x="6827520" y="6570482"/>
            <a:chExt cx="5323332" cy="27699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355799-F712-4DA4-BCA7-F1EF6F58A7B7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FD1DC1A-5A1A-458E-92C1-045629B291A2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5786784-3545-42F2-8A76-DAFEB43FC549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1B28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www.pajak.go.id</a:t>
              </a:r>
              <a:endParaRPr lang="en-ID" sz="1200">
                <a:solidFill>
                  <a:srgbClr val="1B28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273B73B-B65A-4C63-A673-A5A29871B1A8}"/>
              </a:ext>
            </a:extLst>
          </p:cNvPr>
          <p:cNvGrpSpPr/>
          <p:nvPr/>
        </p:nvGrpSpPr>
        <p:grpSpPr>
          <a:xfrm>
            <a:off x="11676063" y="512763"/>
            <a:ext cx="968057" cy="503237"/>
            <a:chOff x="11676063" y="512763"/>
            <a:chExt cx="968057" cy="503237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3C2D531-EB05-40D1-976C-440613CE3728}"/>
                </a:ext>
              </a:extLst>
            </p:cNvPr>
            <p:cNvSpPr/>
            <p:nvPr/>
          </p:nvSpPr>
          <p:spPr>
            <a:xfrm>
              <a:off x="11691565" y="512763"/>
              <a:ext cx="952555" cy="50323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01855DD-4BAA-4670-BB79-C84040B93DD6}"/>
                </a:ext>
              </a:extLst>
            </p:cNvPr>
            <p:cNvSpPr txBox="1"/>
            <p:nvPr/>
          </p:nvSpPr>
          <p:spPr>
            <a:xfrm>
              <a:off x="11676063" y="579715"/>
              <a:ext cx="5159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86D97590-762A-4195-94D7-B2FB2727B4AE}" type="slidenum">
                <a:rPr lang="en-US" sz="1200" b="1" smtClean="0">
                  <a:latin typeface="Segoe UI" panose="020B0502040204020203" pitchFamily="34" charset="0"/>
                  <a:cs typeface="Segoe UI" panose="020B0502040204020203" pitchFamily="34" charset="0"/>
                </a:rPr>
                <a:t>9</a:t>
              </a:fld>
              <a:endParaRPr lang="en-ID" sz="1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0071128-AE17-8A29-3367-4E72A7CFA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210826"/>
              </p:ext>
            </p:extLst>
          </p:nvPr>
        </p:nvGraphicFramePr>
        <p:xfrm>
          <a:off x="188283" y="1195725"/>
          <a:ext cx="9897411" cy="455227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956195">
                  <a:extLst>
                    <a:ext uri="{9D8B030D-6E8A-4147-A177-3AD203B41FA5}">
                      <a16:colId xmlns:a16="http://schemas.microsoft.com/office/drawing/2014/main" val="2602595056"/>
                    </a:ext>
                  </a:extLst>
                </a:gridCol>
                <a:gridCol w="734507">
                  <a:extLst>
                    <a:ext uri="{9D8B030D-6E8A-4147-A177-3AD203B41FA5}">
                      <a16:colId xmlns:a16="http://schemas.microsoft.com/office/drawing/2014/main" val="3642377383"/>
                    </a:ext>
                  </a:extLst>
                </a:gridCol>
                <a:gridCol w="940793">
                  <a:extLst>
                    <a:ext uri="{9D8B030D-6E8A-4147-A177-3AD203B41FA5}">
                      <a16:colId xmlns:a16="http://schemas.microsoft.com/office/drawing/2014/main" val="1493973025"/>
                    </a:ext>
                  </a:extLst>
                </a:gridCol>
                <a:gridCol w="940793">
                  <a:extLst>
                    <a:ext uri="{9D8B030D-6E8A-4147-A177-3AD203B41FA5}">
                      <a16:colId xmlns:a16="http://schemas.microsoft.com/office/drawing/2014/main" val="2781251767"/>
                    </a:ext>
                  </a:extLst>
                </a:gridCol>
                <a:gridCol w="940793">
                  <a:extLst>
                    <a:ext uri="{9D8B030D-6E8A-4147-A177-3AD203B41FA5}">
                      <a16:colId xmlns:a16="http://schemas.microsoft.com/office/drawing/2014/main" val="103407909"/>
                    </a:ext>
                  </a:extLst>
                </a:gridCol>
                <a:gridCol w="940793">
                  <a:extLst>
                    <a:ext uri="{9D8B030D-6E8A-4147-A177-3AD203B41FA5}">
                      <a16:colId xmlns:a16="http://schemas.microsoft.com/office/drawing/2014/main" val="2599527519"/>
                    </a:ext>
                  </a:extLst>
                </a:gridCol>
                <a:gridCol w="940793">
                  <a:extLst>
                    <a:ext uri="{9D8B030D-6E8A-4147-A177-3AD203B41FA5}">
                      <a16:colId xmlns:a16="http://schemas.microsoft.com/office/drawing/2014/main" val="283297169"/>
                    </a:ext>
                  </a:extLst>
                </a:gridCol>
                <a:gridCol w="940793">
                  <a:extLst>
                    <a:ext uri="{9D8B030D-6E8A-4147-A177-3AD203B41FA5}">
                      <a16:colId xmlns:a16="http://schemas.microsoft.com/office/drawing/2014/main" val="3169790545"/>
                    </a:ext>
                  </a:extLst>
                </a:gridCol>
                <a:gridCol w="940793">
                  <a:extLst>
                    <a:ext uri="{9D8B030D-6E8A-4147-A177-3AD203B41FA5}">
                      <a16:colId xmlns:a16="http://schemas.microsoft.com/office/drawing/2014/main" val="582699856"/>
                    </a:ext>
                  </a:extLst>
                </a:gridCol>
                <a:gridCol w="940793">
                  <a:extLst>
                    <a:ext uri="{9D8B030D-6E8A-4147-A177-3AD203B41FA5}">
                      <a16:colId xmlns:a16="http://schemas.microsoft.com/office/drawing/2014/main" val="1861989583"/>
                    </a:ext>
                  </a:extLst>
                </a:gridCol>
                <a:gridCol w="680365">
                  <a:extLst>
                    <a:ext uri="{9D8B030D-6E8A-4147-A177-3AD203B41FA5}">
                      <a16:colId xmlns:a16="http://schemas.microsoft.com/office/drawing/2014/main" val="252327684"/>
                    </a:ext>
                  </a:extLst>
                </a:gridCol>
              </a:tblGrid>
              <a:tr h="1841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Penghasilan Bruto per bulan</a:t>
                      </a:r>
                      <a:br>
                        <a:rPr lang="id-ID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id-ID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(Rp)</a:t>
                      </a:r>
                      <a:endParaRPr lang="id-ID" sz="1300" b="1" i="0" u="none" strike="noStrike" dirty="0">
                        <a:solidFill>
                          <a:srgbClr val="FFC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C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Tarif Efektif Bulanan</a:t>
                      </a:r>
                      <a:endParaRPr lang="id-ID" sz="1300" b="1" i="0" u="none" strike="noStrike" dirty="0">
                        <a:solidFill>
                          <a:srgbClr val="FFC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C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PPh Pasal 21  (TER)</a:t>
                      </a:r>
                      <a:endParaRPr lang="id-ID" sz="1300" b="1" i="0" u="none" strike="noStrike">
                        <a:solidFill>
                          <a:srgbClr val="FFC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C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300" b="1" u="none" strike="noStrike" dirty="0" err="1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PPh</a:t>
                      </a:r>
                      <a:r>
                        <a:rPr lang="es-ES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s-ES" sz="1300" b="1" u="none" strike="noStrike" dirty="0" err="1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Pasal</a:t>
                      </a:r>
                      <a:r>
                        <a:rPr lang="es-ES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21 (</a:t>
                      </a:r>
                      <a:r>
                        <a:rPr lang="es-ES" sz="1300" b="1" u="none" strike="noStrike" dirty="0" err="1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Ketentuan</a:t>
                      </a:r>
                      <a:r>
                        <a:rPr lang="es-ES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s-ES" sz="1300" b="1" u="none" strike="noStrike" dirty="0" err="1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Sebelumnya</a:t>
                      </a:r>
                      <a:r>
                        <a:rPr lang="es-ES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s-ES" sz="1300" b="1" i="0" u="none" strike="noStrike" dirty="0">
                        <a:solidFill>
                          <a:srgbClr val="FFC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C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d-ID" sz="1300" b="1" u="none" strike="noStrike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Selisih PPh Pasal 21</a:t>
                      </a:r>
                      <a:endParaRPr lang="id-ID" sz="1300" b="1" i="0" u="none" strike="noStrike">
                        <a:solidFill>
                          <a:srgbClr val="FFC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C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843097"/>
                  </a:ext>
                </a:extLst>
              </a:tr>
              <a:tr h="52637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Jan - Nov</a:t>
                      </a:r>
                      <a:br>
                        <a:rPr lang="id-ID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id-ID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(Rp)</a:t>
                      </a:r>
                      <a:endParaRPr lang="id-ID" sz="1300" b="1" i="0" u="none" strike="noStrike" dirty="0">
                        <a:solidFill>
                          <a:srgbClr val="FFC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C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</a:t>
                      </a:r>
                      <a:br>
                        <a:rPr lang="id-ID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id-ID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(Rp)</a:t>
                      </a:r>
                      <a:endParaRPr lang="id-ID" sz="1300" b="1" i="0" u="none" strike="noStrike" dirty="0">
                        <a:solidFill>
                          <a:srgbClr val="FFC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C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Setahun</a:t>
                      </a:r>
                      <a:br>
                        <a:rPr lang="id-ID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id-ID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(Rp)</a:t>
                      </a:r>
                      <a:endParaRPr lang="id-ID" sz="1300" b="1" i="0" u="none" strike="noStrike" dirty="0">
                        <a:solidFill>
                          <a:srgbClr val="FFC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C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Jan - Nov</a:t>
                      </a:r>
                      <a:br>
                        <a:rPr lang="id-ID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id-ID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(Rp)</a:t>
                      </a:r>
                      <a:endParaRPr lang="id-ID" sz="1300" b="1" i="0" u="none" strike="noStrike" dirty="0">
                        <a:solidFill>
                          <a:srgbClr val="FFC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C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</a:t>
                      </a:r>
                      <a:br>
                        <a:rPr lang="id-ID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id-ID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(Rp)</a:t>
                      </a:r>
                      <a:endParaRPr lang="id-ID" sz="1300" b="1" i="0" u="none" strike="noStrike" dirty="0">
                        <a:solidFill>
                          <a:srgbClr val="FFC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C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Setahun</a:t>
                      </a:r>
                      <a:br>
                        <a:rPr lang="id-ID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id-ID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(Rp)</a:t>
                      </a:r>
                      <a:endParaRPr lang="id-ID" sz="1300" b="1" i="0" u="none" strike="noStrike" dirty="0">
                        <a:solidFill>
                          <a:srgbClr val="FFC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C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Jan - Nov</a:t>
                      </a:r>
                      <a:br>
                        <a:rPr lang="id-ID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id-ID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(Rp)</a:t>
                      </a:r>
                      <a:endParaRPr lang="id-ID" sz="1300" b="1" i="0" u="none" strike="noStrike" dirty="0">
                        <a:solidFill>
                          <a:srgbClr val="FFC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C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</a:t>
                      </a:r>
                      <a:br>
                        <a:rPr lang="id-ID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id-ID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(Rp)</a:t>
                      </a:r>
                      <a:endParaRPr lang="id-ID" sz="1300" b="1" i="0" u="none" strike="noStrike" dirty="0">
                        <a:solidFill>
                          <a:srgbClr val="FFC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C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Setahun</a:t>
                      </a:r>
                      <a:br>
                        <a:rPr lang="id-ID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id-ID" sz="1300" b="1" u="none" strike="noStrike" dirty="0">
                          <a:solidFill>
                            <a:srgbClr val="FFC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(Rp)</a:t>
                      </a:r>
                      <a:endParaRPr lang="id-ID" sz="1300" b="1" i="0" u="none" strike="noStrike" dirty="0">
                        <a:solidFill>
                          <a:srgbClr val="FFC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2C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52941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5.250.000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0,00%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          -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.500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.500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62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625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7.50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1" u="none" strike="noStrike" dirty="0">
                          <a:solidFill>
                            <a:srgbClr val="00B0F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</a:t>
                      </a:r>
                      <a:r>
                        <a:rPr lang="en-US" sz="1300" b="1" u="none" strike="noStrike" dirty="0">
                          <a:solidFill>
                            <a:srgbClr val="00B0F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id-ID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625</a:t>
                      </a:r>
                      <a:r>
                        <a:rPr lang="id-ID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id-ID" sz="1300" b="1" i="0" u="none" strike="noStrike" dirty="0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</a:t>
                      </a:r>
                      <a:r>
                        <a:rPr lang="en-US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6.875</a:t>
                      </a:r>
                      <a:r>
                        <a:rPr lang="id-ID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id-ID" sz="1300" b="1" i="0" u="none" strike="noStrike" dirty="0">
                        <a:solidFill>
                          <a:srgbClr val="C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          - </a:t>
                      </a:r>
                      <a:endParaRPr lang="id-ID" sz="13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16975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5.500.000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0,25%</a:t>
                      </a:r>
                      <a:endParaRPr lang="id-ID" sz="13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13.750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(1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150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.000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12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150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.000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en-US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id-ID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</a:t>
                      </a:r>
                      <a:r>
                        <a:rPr lang="en-US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  <a:r>
                        <a:rPr lang="id-ID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endParaRPr lang="id-ID" sz="1300" b="1" i="0" u="none" strike="noStrike" dirty="0">
                        <a:solidFill>
                          <a:srgbClr val="C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(13</a:t>
                      </a:r>
                      <a:r>
                        <a:rPr lang="id-ID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75</a:t>
                      </a:r>
                      <a:r>
                        <a:rPr lang="id-ID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r>
                        <a:rPr lang="en-US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r>
                        <a:rPr lang="id-ID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id-ID" sz="1300" b="1" i="0" u="none" strike="noStrike" dirty="0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          - </a:t>
                      </a:r>
                      <a:endParaRPr lang="id-ID" sz="13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7825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5.750.000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0,50%</a:t>
                      </a:r>
                      <a:endParaRPr lang="id-ID" sz="13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.750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(23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292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.500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375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375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292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.500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4.375</a:t>
                      </a:r>
                      <a:endParaRPr lang="id-ID" sz="1300" b="1" i="0" u="none" strike="noStrike" dirty="0">
                        <a:solidFill>
                          <a:srgbClr val="C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</a:t>
                      </a:r>
                      <a:r>
                        <a:rPr lang="en-US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(48</a:t>
                      </a:r>
                      <a:r>
                        <a:rPr lang="id-ID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.125</a:t>
                      </a:r>
                      <a:r>
                        <a:rPr lang="en-US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r>
                        <a:rPr lang="id-ID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id-ID" sz="1300" b="1" i="0" u="none" strike="noStrike" dirty="0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          - </a:t>
                      </a:r>
                      <a:endParaRPr lang="id-ID" sz="13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54336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6.000.000 </a:t>
                      </a:r>
                      <a:endParaRPr lang="id-ID" sz="13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0,75%</a:t>
                      </a:r>
                      <a:endParaRPr lang="id-ID" sz="13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45.000 </a:t>
                      </a:r>
                      <a:endParaRPr lang="id-ID" sz="13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(60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.000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435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.000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36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36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 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435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.000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</a:t>
                      </a:r>
                      <a:r>
                        <a:rPr lang="en-US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  <a:r>
                        <a:rPr lang="id-ID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75</a:t>
                      </a:r>
                      <a:r>
                        <a:rPr lang="id-ID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endParaRPr lang="id-ID" sz="1300" b="1" i="0" u="none" strike="noStrike" dirty="0">
                        <a:solidFill>
                          <a:srgbClr val="C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</a:t>
                      </a:r>
                      <a:r>
                        <a:rPr lang="en-US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(96</a:t>
                      </a:r>
                      <a:r>
                        <a:rPr lang="id-ID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  <a:r>
                        <a:rPr lang="id-ID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r>
                        <a:rPr lang="en-US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r>
                        <a:rPr lang="id-ID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id-ID" sz="1300" b="1" i="0" u="none" strike="noStrike" dirty="0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          - </a:t>
                      </a:r>
                      <a:endParaRPr lang="id-ID" sz="13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8509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6.500.000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1,00%</a:t>
                      </a:r>
                      <a:endParaRPr lang="id-ID" sz="13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65.000 </a:t>
                      </a:r>
                      <a:endParaRPr lang="id-ID" sz="13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.000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720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.000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60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00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60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00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720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.000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en-US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5</a:t>
                      </a:r>
                      <a:r>
                        <a:rPr lang="id-ID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000</a:t>
                      </a:r>
                      <a:endParaRPr lang="id-ID" sz="1300" b="1" i="0" u="none" strike="noStrike" dirty="0">
                        <a:solidFill>
                          <a:srgbClr val="C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</a:t>
                      </a:r>
                      <a:r>
                        <a:rPr lang="en-US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id-ID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r>
                        <a:rPr lang="en-US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r>
                        <a:rPr lang="id-ID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00</a:t>
                      </a:r>
                      <a:r>
                        <a:rPr lang="id-ID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r>
                        <a:rPr lang="en-US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r>
                        <a:rPr lang="id-ID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id-ID" sz="1300" b="1" i="0" u="none" strike="noStrike" dirty="0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          - </a:t>
                      </a:r>
                      <a:endParaRPr lang="id-ID" sz="13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757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7.000.000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1,25%</a:t>
                      </a:r>
                      <a:endParaRPr lang="id-ID" sz="13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87.500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.500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1.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.000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83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75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83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75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 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1.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005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.000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</a:t>
                      </a:r>
                      <a:r>
                        <a:rPr lang="en-US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id-ID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75</a:t>
                      </a:r>
                      <a:r>
                        <a:rPr lang="id-ID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endParaRPr lang="id-ID" sz="1300" b="1" i="0" u="none" strike="noStrike" dirty="0">
                        <a:solidFill>
                          <a:srgbClr val="C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</a:t>
                      </a:r>
                      <a:r>
                        <a:rPr lang="en-US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(41</a:t>
                      </a:r>
                      <a:r>
                        <a:rPr lang="id-ID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  <a:r>
                        <a:rPr lang="id-ID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r>
                        <a:rPr lang="en-US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r>
                        <a:rPr lang="id-ID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id-ID" sz="1300" b="1" i="0" u="none" strike="noStrike" dirty="0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          - </a:t>
                      </a:r>
                      <a:endParaRPr lang="id-ID" sz="13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787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8.000.000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1,50%</a:t>
                      </a:r>
                      <a:endParaRPr lang="id-ID" sz="13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120.000 </a:t>
                      </a:r>
                      <a:endParaRPr lang="id-ID" sz="13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255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.000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1.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575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.000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1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131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1.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575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.000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(</a:t>
                      </a:r>
                      <a:r>
                        <a:rPr lang="en-US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  <a:r>
                        <a:rPr lang="id-ID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  <a:r>
                        <a:rPr lang="id-ID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0)</a:t>
                      </a:r>
                      <a:endParaRPr lang="id-ID" sz="1300" b="1" i="0" u="none" strike="noStrike" dirty="0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</a:t>
                      </a:r>
                      <a:r>
                        <a:rPr lang="en-US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123</a:t>
                      </a:r>
                      <a:r>
                        <a:rPr lang="id-ID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75</a:t>
                      </a:r>
                      <a:r>
                        <a:rPr lang="id-ID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 </a:t>
                      </a:r>
                      <a:endParaRPr lang="id-ID" sz="1300" b="1" i="0" u="none" strike="noStrike" dirty="0">
                        <a:solidFill>
                          <a:srgbClr val="C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          - </a:t>
                      </a:r>
                      <a:endParaRPr lang="id-ID" sz="13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54762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9.000.000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1,75%</a:t>
                      </a:r>
                      <a:endParaRPr lang="id-ID" sz="13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157.500 </a:t>
                      </a:r>
                      <a:endParaRPr lang="id-ID" sz="13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412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.500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2.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145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.000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1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78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75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178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75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2.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145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.000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(</a:t>
                      </a:r>
                      <a:r>
                        <a:rPr lang="en-US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</a:t>
                      </a:r>
                      <a:r>
                        <a:rPr lang="id-ID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  <a:r>
                        <a:rPr lang="id-ID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0)</a:t>
                      </a:r>
                      <a:endParaRPr lang="id-ID" sz="1300" b="1" i="0" u="none" strike="noStrike" dirty="0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</a:t>
                      </a:r>
                      <a:r>
                        <a:rPr lang="en-US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233</a:t>
                      </a:r>
                      <a:r>
                        <a:rPr lang="id-ID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75</a:t>
                      </a:r>
                      <a:r>
                        <a:rPr lang="id-ID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 </a:t>
                      </a:r>
                      <a:endParaRPr lang="id-ID" sz="1300" b="1" i="0" u="none" strike="noStrike" dirty="0">
                        <a:solidFill>
                          <a:srgbClr val="C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          - </a:t>
                      </a:r>
                      <a:endParaRPr lang="id-ID" sz="13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57509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10.000.000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2,00%</a:t>
                      </a:r>
                      <a:endParaRPr lang="id-ID" sz="13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200.000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515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.000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715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.000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226.250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226.250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715</a:t>
                      </a:r>
                      <a:r>
                        <a:rPr lang="id-ID" sz="13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.000 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(</a:t>
                      </a:r>
                      <a:r>
                        <a:rPr lang="en-US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</a:t>
                      </a:r>
                      <a:r>
                        <a:rPr lang="id-ID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  <a:r>
                        <a:rPr lang="id-ID" sz="1300" b="1" u="none" strike="noStrike" dirty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0)</a:t>
                      </a:r>
                      <a:endParaRPr lang="id-ID" sz="1300" b="1" i="0" u="none" strike="noStrike" dirty="0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</a:t>
                      </a:r>
                      <a:r>
                        <a:rPr lang="en-US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288</a:t>
                      </a:r>
                      <a:r>
                        <a:rPr lang="id-ID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en-US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75</a:t>
                      </a:r>
                      <a:r>
                        <a:rPr lang="id-ID" sz="1300" b="1" u="none" strike="noStrike" dirty="0">
                          <a:solidFill>
                            <a:srgbClr val="C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 </a:t>
                      </a:r>
                      <a:endParaRPr lang="id-ID" sz="1300" b="1" i="0" u="none" strike="noStrike" dirty="0">
                        <a:solidFill>
                          <a:srgbClr val="C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1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          - </a:t>
                      </a:r>
                      <a:endParaRPr lang="id-ID" sz="13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8129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A15933A-FD5A-68D8-4859-449100307F2E}"/>
              </a:ext>
            </a:extLst>
          </p:cNvPr>
          <p:cNvSpPr txBox="1"/>
          <p:nvPr/>
        </p:nvSpPr>
        <p:spPr>
          <a:xfrm>
            <a:off x="10280069" y="3712512"/>
            <a:ext cx="1667610" cy="2246769"/>
          </a:xfrm>
          <a:prstGeom prst="rect">
            <a:avLst/>
          </a:prstGeom>
          <a:solidFill>
            <a:schemeClr val="bg1"/>
          </a:solidFill>
          <a:ln w="19050">
            <a:solidFill>
              <a:srgbClr val="202C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ASUMSI</a:t>
            </a:r>
          </a:p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en-US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Penghasilan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Jan </a:t>
            </a:r>
            <a:r>
              <a:rPr lang="en-US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s.d.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Des </a:t>
            </a:r>
            <a:r>
              <a:rPr lang="en-US" sz="1400" b="1" u="sng" dirty="0" err="1">
                <a:latin typeface="Segoe UI" panose="020B0502040204020203" pitchFamily="34" charset="0"/>
                <a:cs typeface="Segoe UI" panose="020B0502040204020203" pitchFamily="34" charset="0"/>
              </a:rPr>
              <a:t>tetap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4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sz="1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ada</a:t>
            </a:r>
            <a:r>
              <a:rPr lang="en-US" sz="1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THR /bonus</a:t>
            </a:r>
          </a:p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Status PTKP K/0 = </a:t>
            </a:r>
            <a:r>
              <a:rPr lang="en-US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Tabel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TER A</a:t>
            </a:r>
          </a:p>
          <a:p>
            <a:r>
              <a:rPr lang="en-US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Iuran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pensiun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Rp100.000/</a:t>
            </a:r>
            <a:r>
              <a:rPr lang="en-US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bulan</a:t>
            </a:r>
            <a:endParaRPr lang="id-ID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EEE13A-4F56-8813-EDE2-DAB9F64A8096}"/>
              </a:ext>
            </a:extLst>
          </p:cNvPr>
          <p:cNvSpPr txBox="1"/>
          <p:nvPr/>
        </p:nvSpPr>
        <p:spPr>
          <a:xfrm>
            <a:off x="229229" y="5900508"/>
            <a:ext cx="9844241" cy="523220"/>
          </a:xfrm>
          <a:prstGeom prst="rect">
            <a:avLst/>
          </a:prstGeom>
          <a:solidFill>
            <a:srgbClr val="202C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Penerapan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PP-58/2023 </a:t>
            </a:r>
            <a:r>
              <a:rPr lang="en-US" sz="1400" b="1" dirty="0" err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sz="14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dirty="0" err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menimbulkan</a:t>
            </a:r>
            <a:r>
              <a:rPr lang="en-US" sz="14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dirty="0" err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perbedaan</a:t>
            </a:r>
            <a:r>
              <a:rPr lang="en-US" sz="14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dirty="0" err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beban</a:t>
            </a:r>
            <a:r>
              <a:rPr lang="en-US" sz="14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dirty="0" err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pajak</a:t>
            </a:r>
            <a:r>
              <a:rPr lang="en-US" sz="14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dirty="0" err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sz="14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 </a:t>
            </a:r>
            <a:r>
              <a:rPr lang="en-US" sz="1400" b="1" dirty="0" err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tahun</a:t>
            </a:r>
            <a:r>
              <a:rPr lang="en-US" sz="14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untuk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seluruh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tingkat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penghasilan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dibandingkan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ketentuan</a:t>
            </a: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sebelumnya</a:t>
            </a:r>
            <a:endParaRPr lang="id-ID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CED550-00BB-FD20-8CAA-DB7E77048921}"/>
              </a:ext>
            </a:extLst>
          </p:cNvPr>
          <p:cNvSpPr/>
          <p:nvPr/>
        </p:nvSpPr>
        <p:spPr>
          <a:xfrm>
            <a:off x="10305818" y="1804777"/>
            <a:ext cx="1667609" cy="503238"/>
          </a:xfrm>
          <a:prstGeom prst="rect">
            <a:avLst/>
          </a:prstGeom>
          <a:solidFill>
            <a:srgbClr val="202C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Pemotongan</a:t>
            </a:r>
            <a:r>
              <a:rPr lang="en-US" sz="13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TER </a:t>
            </a:r>
            <a:r>
              <a:rPr lang="en-US" sz="13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Lebih</a:t>
            </a:r>
            <a:r>
              <a:rPr lang="en-US" sz="13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Rendah</a:t>
            </a:r>
            <a:endParaRPr lang="id-ID" sz="13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2A1170-C504-7FF6-F5FB-22E767CED565}"/>
              </a:ext>
            </a:extLst>
          </p:cNvPr>
          <p:cNvSpPr/>
          <p:nvPr/>
        </p:nvSpPr>
        <p:spPr>
          <a:xfrm>
            <a:off x="10305818" y="2390366"/>
            <a:ext cx="1667609" cy="5032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Pemotongan</a:t>
            </a:r>
            <a:r>
              <a:rPr lang="en-US" sz="13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TER </a:t>
            </a:r>
            <a:r>
              <a:rPr lang="en-US" sz="13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Lebih</a:t>
            </a:r>
            <a:r>
              <a:rPr lang="en-US" sz="13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Tinggi</a:t>
            </a:r>
            <a:endParaRPr lang="id-ID" sz="13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859601-6925-F9EA-FB35-86D37479425A}"/>
              </a:ext>
            </a:extLst>
          </p:cNvPr>
          <p:cNvSpPr/>
          <p:nvPr/>
        </p:nvSpPr>
        <p:spPr>
          <a:xfrm>
            <a:off x="10288834" y="2975955"/>
            <a:ext cx="1667609" cy="5032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err="1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Tidak</a:t>
            </a:r>
            <a:r>
              <a:rPr lang="en-US" sz="1300" b="1" dirty="0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300" b="1" dirty="0" err="1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ada</a:t>
            </a:r>
            <a:r>
              <a:rPr lang="en-US" sz="1300" b="1" dirty="0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300" b="1" dirty="0" err="1">
                <a:solidFill>
                  <a:srgbClr val="202C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selisih</a:t>
            </a:r>
            <a:endParaRPr lang="id-ID" sz="1300" b="1" dirty="0">
              <a:solidFill>
                <a:srgbClr val="202C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0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11935</TotalTime>
  <Words>2680</Words>
  <Application>Microsoft Office PowerPoint</Application>
  <PresentationFormat>Widescreen</PresentationFormat>
  <Paragraphs>866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DIN Medium</vt:lpstr>
      <vt:lpstr>Quattrocento Sans</vt:lpstr>
      <vt:lpstr>Segoe UI</vt:lpstr>
      <vt:lpstr>Segoe UI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LIDYA LEXY MARLETA</dc:creator>
  <cp:lastModifiedBy>Ayu Noorida Soerono</cp:lastModifiedBy>
  <cp:revision>150</cp:revision>
  <cp:lastPrinted>2023-05-22T14:13:56Z</cp:lastPrinted>
  <dcterms:created xsi:type="dcterms:W3CDTF">2023-05-19T01:25:55Z</dcterms:created>
  <dcterms:modified xsi:type="dcterms:W3CDTF">2024-07-31T15:31:08Z</dcterms:modified>
</cp:coreProperties>
</file>