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notesMasterIdLst>
    <p:notesMasterId r:id="rId9"/>
  </p:notesMaster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hyperlink" Target="https://gamma.app" TargetMode="External"/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" TargetMode="External"/><Relationship Id="rId1" Type="http://schemas.openxmlformats.org/officeDocument/2006/relationships/image" Target="../media/image-3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hyperlink" Target="https://gamma.app" TargetMode="External"/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hyperlink" Target="https://gamma.app" TargetMode="External"/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hyperlink" Target="https://gamma.app" TargetMode="External"/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gamma.app" TargetMode="External"/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04" y="2485430"/>
            <a:ext cx="4887873" cy="3258622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324124" y="1367909"/>
            <a:ext cx="7468553" cy="29146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7650"/>
              </a:lnSpc>
              <a:buNone/>
            </a:pPr>
            <a:r>
              <a:rPr lang="en-US" sz="6120" dirty="0">
                <a:solidFill>
                  <a:srgbClr val="F98AC7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Pentingnya Pajak bagi Pembangunan Negara</a:t>
            </a:r>
            <a:endParaRPr lang="en-US" sz="6120" dirty="0"/>
          </a:p>
        </p:txBody>
      </p:sp>
      <p:sp>
        <p:nvSpPr>
          <p:cNvPr id="7" name="Text 3"/>
          <p:cNvSpPr/>
          <p:nvPr/>
        </p:nvSpPr>
        <p:spPr>
          <a:xfrm>
            <a:off x="6324124" y="4641533"/>
            <a:ext cx="7468553" cy="15320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016"/>
              </a:lnSpc>
              <a:buNone/>
            </a:pPr>
            <a:r>
              <a:rPr lang="en-US" sz="1885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Pajak merupakan sumber pendapatan utama negara yang berperan penting dalam pembangunan. Dana yang terkumpul dari pajak digunakan untuk membiayai berbagai program pembangunan seperti infrastruktur, pendidikan, kesehatan, dan kesejahteraan masyarakat.</a:t>
            </a:r>
            <a:endParaRPr lang="en-US" sz="1885" dirty="0"/>
          </a:p>
        </p:txBody>
      </p:sp>
      <p:sp>
        <p:nvSpPr>
          <p:cNvPr id="8" name="Shape 4"/>
          <p:cNvSpPr/>
          <p:nvPr/>
        </p:nvSpPr>
        <p:spPr>
          <a:xfrm>
            <a:off x="6324124" y="6460688"/>
            <a:ext cx="382905" cy="382905"/>
          </a:xfrm>
          <a:prstGeom prst="roundRect">
            <a:avLst>
              <a:gd name="adj" fmla="val 2387820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1744" y="6468308"/>
            <a:ext cx="367665" cy="367665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6826687" y="6442829"/>
            <a:ext cx="3164324" cy="41886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3299"/>
              </a:lnSpc>
              <a:buNone/>
            </a:pPr>
            <a:r>
              <a:rPr lang="en-US" sz="2356" b="1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by Ayu Noorida Soerono</a:t>
            </a:r>
            <a:endParaRPr lang="en-US" sz="2356" dirty="0"/>
          </a:p>
        </p:txBody>
      </p:sp>
      <p:pic>
        <p:nvPicPr>
          <p:cNvPr id="11" name="Image 3" descr="preencoded.png">
            <a:hlinkClick r:id="rId5" tooltip="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608183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22127" y="3516868"/>
            <a:ext cx="4909661" cy="61376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4832"/>
              </a:lnSpc>
              <a:buNone/>
            </a:pPr>
            <a:r>
              <a:rPr lang="en-US" sz="3866" dirty="0">
                <a:solidFill>
                  <a:srgbClr val="F98AC7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Hak-hak Wajib Pajak</a:t>
            </a:r>
            <a:endParaRPr lang="en-US" sz="3866" dirty="0"/>
          </a:p>
        </p:txBody>
      </p:sp>
      <p:sp>
        <p:nvSpPr>
          <p:cNvPr id="6" name="Shape 3"/>
          <p:cNvSpPr/>
          <p:nvPr/>
        </p:nvSpPr>
        <p:spPr>
          <a:xfrm>
            <a:off x="822127" y="4678204"/>
            <a:ext cx="469463" cy="469463"/>
          </a:xfrm>
          <a:prstGeom prst="roundRect">
            <a:avLst>
              <a:gd name="adj" fmla="val 6667"/>
            </a:avLst>
          </a:prstGeom>
          <a:solidFill>
            <a:srgbClr val="444752"/>
          </a:solidFill>
          <a:ln/>
        </p:spPr>
      </p:sp>
      <p:sp>
        <p:nvSpPr>
          <p:cNvPr id="7" name="Text 4"/>
          <p:cNvSpPr/>
          <p:nvPr/>
        </p:nvSpPr>
        <p:spPr>
          <a:xfrm>
            <a:off x="1003221" y="4765596"/>
            <a:ext cx="107275" cy="29456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320"/>
              </a:lnSpc>
              <a:buNone/>
            </a:pPr>
            <a:r>
              <a:rPr lang="en-US" sz="232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1</a:t>
            </a:r>
            <a:endParaRPr lang="en-US" sz="2320" dirty="0"/>
          </a:p>
        </p:txBody>
      </p:sp>
      <p:sp>
        <p:nvSpPr>
          <p:cNvPr id="8" name="Text 5"/>
          <p:cNvSpPr/>
          <p:nvPr/>
        </p:nvSpPr>
        <p:spPr>
          <a:xfrm>
            <a:off x="1500188" y="4678204"/>
            <a:ext cx="2706410" cy="3068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416"/>
              </a:lnSpc>
              <a:buNone/>
            </a:pPr>
            <a:r>
              <a:rPr lang="en-US" sz="1933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Mendapatkan Informasi</a:t>
            </a:r>
            <a:endParaRPr lang="en-US" sz="1933" dirty="0"/>
          </a:p>
        </p:txBody>
      </p:sp>
      <p:sp>
        <p:nvSpPr>
          <p:cNvPr id="9" name="Text 6"/>
          <p:cNvSpPr/>
          <p:nvPr/>
        </p:nvSpPr>
        <p:spPr>
          <a:xfrm>
            <a:off x="1500188" y="5110163"/>
            <a:ext cx="5710714" cy="6677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629"/>
              </a:lnSpc>
              <a:buNone/>
            </a:pPr>
            <a:r>
              <a:rPr lang="en-US" sz="1643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Wajib pajak berhak mendapatkan informasi yang jelas dan akurat mengenai peraturan perpajakan dan kewajiban pajaknya.</a:t>
            </a:r>
            <a:endParaRPr lang="en-US" sz="1643" dirty="0"/>
          </a:p>
        </p:txBody>
      </p:sp>
      <p:sp>
        <p:nvSpPr>
          <p:cNvPr id="10" name="Shape 7"/>
          <p:cNvSpPr/>
          <p:nvPr/>
        </p:nvSpPr>
        <p:spPr>
          <a:xfrm>
            <a:off x="7419499" y="4678204"/>
            <a:ext cx="469463" cy="469463"/>
          </a:xfrm>
          <a:prstGeom prst="roundRect">
            <a:avLst>
              <a:gd name="adj" fmla="val 6667"/>
            </a:avLst>
          </a:prstGeom>
          <a:solidFill>
            <a:srgbClr val="444752"/>
          </a:solidFill>
          <a:ln/>
        </p:spPr>
      </p:sp>
      <p:sp>
        <p:nvSpPr>
          <p:cNvPr id="11" name="Text 8"/>
          <p:cNvSpPr/>
          <p:nvPr/>
        </p:nvSpPr>
        <p:spPr>
          <a:xfrm>
            <a:off x="7575113" y="4765596"/>
            <a:ext cx="158234" cy="29456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320"/>
              </a:lnSpc>
              <a:buNone/>
            </a:pPr>
            <a:r>
              <a:rPr lang="en-US" sz="232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2</a:t>
            </a:r>
            <a:endParaRPr lang="en-US" sz="2320" dirty="0"/>
          </a:p>
        </p:txBody>
      </p:sp>
      <p:sp>
        <p:nvSpPr>
          <p:cNvPr id="12" name="Text 9"/>
          <p:cNvSpPr/>
          <p:nvPr/>
        </p:nvSpPr>
        <p:spPr>
          <a:xfrm>
            <a:off x="8097560" y="4678204"/>
            <a:ext cx="2454831" cy="3068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416"/>
              </a:lnSpc>
              <a:buNone/>
            </a:pPr>
            <a:r>
              <a:rPr lang="en-US" sz="1933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Kerahasiaan Data</a:t>
            </a:r>
            <a:endParaRPr lang="en-US" sz="1933" dirty="0"/>
          </a:p>
        </p:txBody>
      </p:sp>
      <p:sp>
        <p:nvSpPr>
          <p:cNvPr id="13" name="Text 10"/>
          <p:cNvSpPr/>
          <p:nvPr/>
        </p:nvSpPr>
        <p:spPr>
          <a:xfrm>
            <a:off x="8097560" y="5110163"/>
            <a:ext cx="5710714" cy="6677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629"/>
              </a:lnSpc>
              <a:buNone/>
            </a:pPr>
            <a:r>
              <a:rPr lang="en-US" sz="1643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Data pribadi dan keuangan wajib pajak dijamin kerahasiaannya dan tidak boleh disebarluaskan tanpa izin.</a:t>
            </a:r>
            <a:endParaRPr lang="en-US" sz="1643" dirty="0"/>
          </a:p>
        </p:txBody>
      </p:sp>
      <p:sp>
        <p:nvSpPr>
          <p:cNvPr id="14" name="Shape 11"/>
          <p:cNvSpPr/>
          <p:nvPr/>
        </p:nvSpPr>
        <p:spPr>
          <a:xfrm>
            <a:off x="822127" y="6221135"/>
            <a:ext cx="469463" cy="469463"/>
          </a:xfrm>
          <a:prstGeom prst="roundRect">
            <a:avLst>
              <a:gd name="adj" fmla="val 6667"/>
            </a:avLst>
          </a:prstGeom>
          <a:solidFill>
            <a:srgbClr val="444752"/>
          </a:solidFill>
          <a:ln/>
        </p:spPr>
      </p:sp>
      <p:sp>
        <p:nvSpPr>
          <p:cNvPr id="15" name="Text 12"/>
          <p:cNvSpPr/>
          <p:nvPr/>
        </p:nvSpPr>
        <p:spPr>
          <a:xfrm>
            <a:off x="974765" y="6308527"/>
            <a:ext cx="164068" cy="29456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320"/>
              </a:lnSpc>
              <a:buNone/>
            </a:pPr>
            <a:r>
              <a:rPr lang="en-US" sz="232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3</a:t>
            </a:r>
            <a:endParaRPr lang="en-US" sz="2320" dirty="0"/>
          </a:p>
        </p:txBody>
      </p:sp>
      <p:sp>
        <p:nvSpPr>
          <p:cNvPr id="16" name="Text 13"/>
          <p:cNvSpPr/>
          <p:nvPr/>
        </p:nvSpPr>
        <p:spPr>
          <a:xfrm>
            <a:off x="1500188" y="6221135"/>
            <a:ext cx="2454831" cy="3068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416"/>
              </a:lnSpc>
              <a:buNone/>
            </a:pPr>
            <a:r>
              <a:rPr lang="en-US" sz="1933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Perlindungan Hukum</a:t>
            </a:r>
            <a:endParaRPr lang="en-US" sz="1933" dirty="0"/>
          </a:p>
        </p:txBody>
      </p:sp>
      <p:sp>
        <p:nvSpPr>
          <p:cNvPr id="17" name="Text 14"/>
          <p:cNvSpPr/>
          <p:nvPr/>
        </p:nvSpPr>
        <p:spPr>
          <a:xfrm>
            <a:off x="1500188" y="6653093"/>
            <a:ext cx="5710714" cy="6677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629"/>
              </a:lnSpc>
              <a:buNone/>
            </a:pPr>
            <a:r>
              <a:rPr lang="en-US" sz="1643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Wajib pajak dilindungi oleh hukum jika terjadi pelanggaran atau ketidakadilan dalam proses perpajakan.</a:t>
            </a:r>
            <a:endParaRPr lang="en-US" sz="1643" dirty="0"/>
          </a:p>
        </p:txBody>
      </p:sp>
      <p:sp>
        <p:nvSpPr>
          <p:cNvPr id="18" name="Shape 15"/>
          <p:cNvSpPr/>
          <p:nvPr/>
        </p:nvSpPr>
        <p:spPr>
          <a:xfrm>
            <a:off x="7419499" y="6221135"/>
            <a:ext cx="469463" cy="469463"/>
          </a:xfrm>
          <a:prstGeom prst="roundRect">
            <a:avLst>
              <a:gd name="adj" fmla="val 6667"/>
            </a:avLst>
          </a:prstGeom>
          <a:solidFill>
            <a:srgbClr val="444752"/>
          </a:solidFill>
          <a:ln/>
        </p:spPr>
      </p:sp>
      <p:sp>
        <p:nvSpPr>
          <p:cNvPr id="19" name="Text 16"/>
          <p:cNvSpPr/>
          <p:nvPr/>
        </p:nvSpPr>
        <p:spPr>
          <a:xfrm>
            <a:off x="7574399" y="6308527"/>
            <a:ext cx="159663" cy="29456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320"/>
              </a:lnSpc>
              <a:buNone/>
            </a:pPr>
            <a:r>
              <a:rPr lang="en-US" sz="232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4</a:t>
            </a:r>
            <a:endParaRPr lang="en-US" sz="2320" dirty="0"/>
          </a:p>
        </p:txBody>
      </p:sp>
      <p:sp>
        <p:nvSpPr>
          <p:cNvPr id="20" name="Text 17"/>
          <p:cNvSpPr/>
          <p:nvPr/>
        </p:nvSpPr>
        <p:spPr>
          <a:xfrm>
            <a:off x="8097560" y="6221135"/>
            <a:ext cx="2454831" cy="3068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416"/>
              </a:lnSpc>
              <a:buNone/>
            </a:pPr>
            <a:r>
              <a:rPr lang="en-US" sz="1933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Kejelasan Prosedur</a:t>
            </a:r>
            <a:endParaRPr lang="en-US" sz="1933" dirty="0"/>
          </a:p>
        </p:txBody>
      </p:sp>
      <p:sp>
        <p:nvSpPr>
          <p:cNvPr id="21" name="Text 18"/>
          <p:cNvSpPr/>
          <p:nvPr/>
        </p:nvSpPr>
        <p:spPr>
          <a:xfrm>
            <a:off x="8097560" y="6653093"/>
            <a:ext cx="5710714" cy="6677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629"/>
              </a:lnSpc>
              <a:buNone/>
            </a:pPr>
            <a:r>
              <a:rPr lang="en-US" sz="1643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Wajib pajak berhak mengetahui prosedur yang jelas dan mudah dipahami dalam proses pelaporan dan pembayaran pajak.</a:t>
            </a:r>
            <a:endParaRPr lang="en-US" sz="1643" dirty="0"/>
          </a:p>
        </p:txBody>
      </p:sp>
      <p:pic>
        <p:nvPicPr>
          <p:cNvPr id="22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</p:sp>
      <p:sp>
        <p:nvSpPr>
          <p:cNvPr id="4" name="Text 2"/>
          <p:cNvSpPr/>
          <p:nvPr/>
        </p:nvSpPr>
        <p:spPr>
          <a:xfrm>
            <a:off x="837724" y="2294215"/>
            <a:ext cx="5806797" cy="7040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544"/>
              </a:lnSpc>
              <a:buNone/>
            </a:pPr>
            <a:r>
              <a:rPr lang="en-US" sz="4435" dirty="0">
                <a:solidFill>
                  <a:srgbClr val="F98AC7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Kewajiban Wajib Pajak</a:t>
            </a:r>
            <a:endParaRPr lang="en-US" sz="4435" dirty="0"/>
          </a:p>
        </p:txBody>
      </p:sp>
      <p:sp>
        <p:nvSpPr>
          <p:cNvPr id="5" name="Text 3"/>
          <p:cNvSpPr/>
          <p:nvPr/>
        </p:nvSpPr>
        <p:spPr>
          <a:xfrm>
            <a:off x="837724" y="3596521"/>
            <a:ext cx="2816185" cy="3519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72"/>
              </a:lnSpc>
              <a:buNone/>
            </a:pPr>
            <a:r>
              <a:rPr lang="en-US" sz="2218" dirty="0">
                <a:solidFill>
                  <a:srgbClr val="F98AC7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Melaporkan Pajak</a:t>
            </a:r>
            <a:endParaRPr lang="en-US" sz="2218" dirty="0"/>
          </a:p>
        </p:txBody>
      </p:sp>
      <p:sp>
        <p:nvSpPr>
          <p:cNvPr id="6" name="Text 4"/>
          <p:cNvSpPr/>
          <p:nvPr/>
        </p:nvSpPr>
        <p:spPr>
          <a:xfrm>
            <a:off x="837724" y="4187785"/>
            <a:ext cx="3928586" cy="15320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016"/>
              </a:lnSpc>
              <a:buNone/>
            </a:pPr>
            <a:r>
              <a:rPr lang="en-US" sz="1885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Wajib pajak wajib melaporkan penghasilan dan kewajiban pajaknya secara benar dan tepat waktu sesuai dengan peraturan yang berlaku.</a:t>
            </a:r>
            <a:endParaRPr lang="en-US" sz="1885" dirty="0"/>
          </a:p>
        </p:txBody>
      </p:sp>
      <p:sp>
        <p:nvSpPr>
          <p:cNvPr id="7" name="Text 5"/>
          <p:cNvSpPr/>
          <p:nvPr/>
        </p:nvSpPr>
        <p:spPr>
          <a:xfrm>
            <a:off x="5357813" y="3596521"/>
            <a:ext cx="2816185" cy="3519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72"/>
              </a:lnSpc>
              <a:buNone/>
            </a:pPr>
            <a:r>
              <a:rPr lang="en-US" sz="2218" dirty="0">
                <a:solidFill>
                  <a:srgbClr val="F98AC7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Membayar Pajak</a:t>
            </a:r>
            <a:endParaRPr lang="en-US" sz="2218" dirty="0"/>
          </a:p>
        </p:txBody>
      </p:sp>
      <p:sp>
        <p:nvSpPr>
          <p:cNvPr id="8" name="Text 6"/>
          <p:cNvSpPr/>
          <p:nvPr/>
        </p:nvSpPr>
        <p:spPr>
          <a:xfrm>
            <a:off x="5357813" y="4187785"/>
            <a:ext cx="3928586" cy="15320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016"/>
              </a:lnSpc>
              <a:buNone/>
            </a:pPr>
            <a:r>
              <a:rPr lang="en-US" sz="1885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Wajib pajak wajib membayar pajak sesuai dengan kewajiban pajaknya yang telah ditentukan dalam peraturan perpajakan.</a:t>
            </a:r>
            <a:endParaRPr lang="en-US" sz="1885" dirty="0"/>
          </a:p>
        </p:txBody>
      </p:sp>
      <p:sp>
        <p:nvSpPr>
          <p:cNvPr id="9" name="Text 7"/>
          <p:cNvSpPr/>
          <p:nvPr/>
        </p:nvSpPr>
        <p:spPr>
          <a:xfrm>
            <a:off x="9877901" y="3596521"/>
            <a:ext cx="2816185" cy="3519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72"/>
              </a:lnSpc>
              <a:buNone/>
            </a:pPr>
            <a:r>
              <a:rPr lang="en-US" sz="2218" dirty="0">
                <a:solidFill>
                  <a:srgbClr val="F98AC7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Menyimpan Bukti</a:t>
            </a:r>
            <a:endParaRPr lang="en-US" sz="2218" dirty="0"/>
          </a:p>
        </p:txBody>
      </p:sp>
      <p:sp>
        <p:nvSpPr>
          <p:cNvPr id="10" name="Text 8"/>
          <p:cNvSpPr/>
          <p:nvPr/>
        </p:nvSpPr>
        <p:spPr>
          <a:xfrm>
            <a:off x="9877901" y="4187785"/>
            <a:ext cx="3928586" cy="15320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016"/>
              </a:lnSpc>
              <a:buNone/>
            </a:pPr>
            <a:r>
              <a:rPr lang="en-US" sz="1885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Wajib pajak wajib menyimpan bukti-bukti pembayaran pajak untuk keperluan pemeriksaan dan verifikasi jika diperlukan.</a:t>
            </a:r>
            <a:endParaRPr lang="en-US" sz="1885" dirty="0"/>
          </a:p>
        </p:txBody>
      </p:sp>
      <p:pic>
        <p:nvPicPr>
          <p:cNvPr id="11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3204" y="1501735"/>
            <a:ext cx="4887873" cy="522601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837724" y="663416"/>
            <a:ext cx="7468553" cy="140803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5544"/>
              </a:lnSpc>
              <a:buNone/>
            </a:pPr>
            <a:r>
              <a:rPr lang="en-US" sz="4435" dirty="0">
                <a:solidFill>
                  <a:srgbClr val="F98AC7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Sanksi bagi Wajib Pajak yang Tidak Memenuhi Kewajiban</a:t>
            </a:r>
            <a:endParaRPr lang="en-US" sz="4435" dirty="0"/>
          </a:p>
        </p:txBody>
      </p:sp>
      <p:sp>
        <p:nvSpPr>
          <p:cNvPr id="7" name="Shape 3"/>
          <p:cNvSpPr/>
          <p:nvPr/>
        </p:nvSpPr>
        <p:spPr>
          <a:xfrm>
            <a:off x="837724" y="2430423"/>
            <a:ext cx="7468553" cy="5135761"/>
          </a:xfrm>
          <a:prstGeom prst="roundRect">
            <a:avLst>
              <a:gd name="adj" fmla="val 699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8" name="Shape 4"/>
          <p:cNvSpPr/>
          <p:nvPr/>
        </p:nvSpPr>
        <p:spPr>
          <a:xfrm>
            <a:off x="845344" y="2438043"/>
            <a:ext cx="7453312" cy="1834515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9" name="Text 5"/>
          <p:cNvSpPr/>
          <p:nvPr/>
        </p:nvSpPr>
        <p:spPr>
          <a:xfrm>
            <a:off x="1084659" y="2589252"/>
            <a:ext cx="3244215" cy="3830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3016"/>
              </a:lnSpc>
              <a:buNone/>
            </a:pPr>
            <a:r>
              <a:rPr lang="en-US" sz="1885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Denda</a:t>
            </a:r>
            <a:endParaRPr lang="en-US" sz="1885" dirty="0"/>
          </a:p>
        </p:txBody>
      </p:sp>
      <p:sp>
        <p:nvSpPr>
          <p:cNvPr id="10" name="Text 6"/>
          <p:cNvSpPr/>
          <p:nvPr/>
        </p:nvSpPr>
        <p:spPr>
          <a:xfrm>
            <a:off x="4815126" y="2589252"/>
            <a:ext cx="3244215" cy="15320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016"/>
              </a:lnSpc>
              <a:buNone/>
            </a:pPr>
            <a:r>
              <a:rPr lang="en-US" sz="1885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Pembayaran tambahan berupa denda atas keterlambatan pelaporan dan pembayaran pajak.</a:t>
            </a:r>
            <a:endParaRPr lang="en-US" sz="1885" dirty="0"/>
          </a:p>
        </p:txBody>
      </p:sp>
      <p:sp>
        <p:nvSpPr>
          <p:cNvPr id="11" name="Shape 7"/>
          <p:cNvSpPr/>
          <p:nvPr/>
        </p:nvSpPr>
        <p:spPr>
          <a:xfrm>
            <a:off x="845344" y="4272558"/>
            <a:ext cx="7453312" cy="1451491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2" name="Text 8"/>
          <p:cNvSpPr/>
          <p:nvPr/>
        </p:nvSpPr>
        <p:spPr>
          <a:xfrm>
            <a:off x="1084659" y="4423767"/>
            <a:ext cx="3244215" cy="3830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3016"/>
              </a:lnSpc>
              <a:buNone/>
            </a:pPr>
            <a:r>
              <a:rPr lang="en-US" sz="1885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Sita</a:t>
            </a:r>
            <a:endParaRPr lang="en-US" sz="1885" dirty="0"/>
          </a:p>
        </p:txBody>
      </p:sp>
      <p:sp>
        <p:nvSpPr>
          <p:cNvPr id="13" name="Text 9"/>
          <p:cNvSpPr/>
          <p:nvPr/>
        </p:nvSpPr>
        <p:spPr>
          <a:xfrm>
            <a:off x="4815126" y="4423767"/>
            <a:ext cx="3244215" cy="11490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016"/>
              </a:lnSpc>
              <a:buNone/>
            </a:pPr>
            <a:r>
              <a:rPr lang="en-US" sz="1885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Pengambilan paksa aset atau harta milik wajib pajak yang tidak membayar pajak.</a:t>
            </a:r>
            <a:endParaRPr lang="en-US" sz="1885" dirty="0"/>
          </a:p>
        </p:txBody>
      </p:sp>
      <p:sp>
        <p:nvSpPr>
          <p:cNvPr id="14" name="Shape 10"/>
          <p:cNvSpPr/>
          <p:nvPr/>
        </p:nvSpPr>
        <p:spPr>
          <a:xfrm>
            <a:off x="845344" y="5724049"/>
            <a:ext cx="7453312" cy="1834515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5" name="Text 11"/>
          <p:cNvSpPr/>
          <p:nvPr/>
        </p:nvSpPr>
        <p:spPr>
          <a:xfrm>
            <a:off x="1084659" y="5875258"/>
            <a:ext cx="3244215" cy="3830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3016"/>
              </a:lnSpc>
              <a:buNone/>
            </a:pPr>
            <a:r>
              <a:rPr lang="en-US" sz="1885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Pidana</a:t>
            </a:r>
            <a:endParaRPr lang="en-US" sz="1885" dirty="0"/>
          </a:p>
        </p:txBody>
      </p:sp>
      <p:sp>
        <p:nvSpPr>
          <p:cNvPr id="16" name="Text 12"/>
          <p:cNvSpPr/>
          <p:nvPr/>
        </p:nvSpPr>
        <p:spPr>
          <a:xfrm>
            <a:off x="4815126" y="5875258"/>
            <a:ext cx="3244215" cy="15320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016"/>
              </a:lnSpc>
              <a:buNone/>
            </a:pPr>
            <a:r>
              <a:rPr lang="en-US" sz="1885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Hukuman penjara bagi wajib pajak yang melakukan tindak pidana perpajakan seperti penggelapan pajak.</a:t>
            </a:r>
            <a:endParaRPr lang="en-US" sz="1885" dirty="0"/>
          </a:p>
        </p:txBody>
      </p:sp>
      <p:pic>
        <p:nvPicPr>
          <p:cNvPr id="17" name="Image 2" descr="preencoded.png">
            <a:hlinkClick r:id="rId4" tooltip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9622" y="1443990"/>
            <a:ext cx="5055037" cy="534150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04004" y="1280755"/>
            <a:ext cx="7574875" cy="5075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3997"/>
              </a:lnSpc>
              <a:buNone/>
            </a:pPr>
            <a:r>
              <a:rPr lang="en-US" sz="3197" dirty="0">
                <a:solidFill>
                  <a:srgbClr val="F98AC7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Proses Pelaporan dan Pembayaran Pajak</a:t>
            </a:r>
            <a:endParaRPr lang="en-US" sz="3197" dirty="0"/>
          </a:p>
        </p:txBody>
      </p:sp>
      <p:sp>
        <p:nvSpPr>
          <p:cNvPr id="7" name="Shape 3"/>
          <p:cNvSpPr/>
          <p:nvPr/>
        </p:nvSpPr>
        <p:spPr>
          <a:xfrm>
            <a:off x="851416" y="2047161"/>
            <a:ext cx="22860" cy="4431387"/>
          </a:xfrm>
          <a:prstGeom prst="roundRect">
            <a:avLst>
              <a:gd name="adj" fmla="val 113244"/>
            </a:avLst>
          </a:prstGeom>
          <a:solidFill>
            <a:srgbClr val="5D606B"/>
          </a:solidFill>
          <a:ln/>
        </p:spPr>
      </p:sp>
      <p:sp>
        <p:nvSpPr>
          <p:cNvPr id="8" name="Shape 4"/>
          <p:cNvSpPr/>
          <p:nvPr/>
        </p:nvSpPr>
        <p:spPr>
          <a:xfrm>
            <a:off x="1034117" y="2423874"/>
            <a:ext cx="604004" cy="22860"/>
          </a:xfrm>
          <a:prstGeom prst="roundRect">
            <a:avLst>
              <a:gd name="adj" fmla="val 113244"/>
            </a:avLst>
          </a:prstGeom>
          <a:solidFill>
            <a:srgbClr val="5D606B"/>
          </a:solidFill>
          <a:ln/>
        </p:spPr>
      </p:sp>
      <p:sp>
        <p:nvSpPr>
          <p:cNvPr id="9" name="Shape 5"/>
          <p:cNvSpPr/>
          <p:nvPr/>
        </p:nvSpPr>
        <p:spPr>
          <a:xfrm>
            <a:off x="668715" y="2241233"/>
            <a:ext cx="388263" cy="388263"/>
          </a:xfrm>
          <a:prstGeom prst="roundRect">
            <a:avLst>
              <a:gd name="adj" fmla="val 6668"/>
            </a:avLst>
          </a:prstGeom>
          <a:solidFill>
            <a:srgbClr val="444752"/>
          </a:solidFill>
          <a:ln/>
        </p:spPr>
      </p:sp>
      <p:sp>
        <p:nvSpPr>
          <p:cNvPr id="10" name="Text 6"/>
          <p:cNvSpPr/>
          <p:nvPr/>
        </p:nvSpPr>
        <p:spPr>
          <a:xfrm>
            <a:off x="818495" y="2313503"/>
            <a:ext cx="88702" cy="2436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1918"/>
              </a:lnSpc>
              <a:buNone/>
            </a:pPr>
            <a:r>
              <a:rPr lang="en-US" sz="1918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1</a:t>
            </a:r>
            <a:endParaRPr lang="en-US" sz="1918" dirty="0"/>
          </a:p>
        </p:txBody>
      </p:sp>
      <p:sp>
        <p:nvSpPr>
          <p:cNvPr id="11" name="Text 7"/>
          <p:cNvSpPr/>
          <p:nvPr/>
        </p:nvSpPr>
        <p:spPr>
          <a:xfrm>
            <a:off x="1812012" y="2219682"/>
            <a:ext cx="2030373" cy="2537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1998"/>
              </a:lnSpc>
              <a:buNone/>
            </a:pPr>
            <a:r>
              <a:rPr lang="en-US" sz="1599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Persiapan</a:t>
            </a:r>
            <a:endParaRPr lang="en-US" sz="1599" dirty="0"/>
          </a:p>
        </p:txBody>
      </p:sp>
      <p:sp>
        <p:nvSpPr>
          <p:cNvPr id="12" name="Text 8"/>
          <p:cNvSpPr/>
          <p:nvPr/>
        </p:nvSpPr>
        <p:spPr>
          <a:xfrm>
            <a:off x="1812012" y="2576870"/>
            <a:ext cx="6727984" cy="2762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174"/>
              </a:lnSpc>
              <a:buNone/>
            </a:pPr>
            <a:r>
              <a:rPr lang="en-US" sz="1359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Kumpulkan data penghasilan dan pengeluaran untuk menghitung kewajiban pajak.</a:t>
            </a:r>
            <a:endParaRPr lang="en-US" sz="1359" dirty="0"/>
          </a:p>
        </p:txBody>
      </p:sp>
      <p:sp>
        <p:nvSpPr>
          <p:cNvPr id="13" name="Shape 9"/>
          <p:cNvSpPr/>
          <p:nvPr/>
        </p:nvSpPr>
        <p:spPr>
          <a:xfrm>
            <a:off x="1034117" y="3574852"/>
            <a:ext cx="604004" cy="22860"/>
          </a:xfrm>
          <a:prstGeom prst="roundRect">
            <a:avLst>
              <a:gd name="adj" fmla="val 113244"/>
            </a:avLst>
          </a:prstGeom>
          <a:solidFill>
            <a:srgbClr val="5D606B"/>
          </a:solidFill>
          <a:ln/>
        </p:spPr>
      </p:sp>
      <p:sp>
        <p:nvSpPr>
          <p:cNvPr id="14" name="Shape 10"/>
          <p:cNvSpPr/>
          <p:nvPr/>
        </p:nvSpPr>
        <p:spPr>
          <a:xfrm>
            <a:off x="668715" y="3392210"/>
            <a:ext cx="388263" cy="388263"/>
          </a:xfrm>
          <a:prstGeom prst="roundRect">
            <a:avLst>
              <a:gd name="adj" fmla="val 6668"/>
            </a:avLst>
          </a:prstGeom>
          <a:solidFill>
            <a:srgbClr val="444752"/>
          </a:solidFill>
          <a:ln/>
        </p:spPr>
      </p:sp>
      <p:sp>
        <p:nvSpPr>
          <p:cNvPr id="15" name="Text 11"/>
          <p:cNvSpPr/>
          <p:nvPr/>
        </p:nvSpPr>
        <p:spPr>
          <a:xfrm>
            <a:off x="797421" y="3464481"/>
            <a:ext cx="130850" cy="2436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1918"/>
              </a:lnSpc>
              <a:buNone/>
            </a:pPr>
            <a:r>
              <a:rPr lang="en-US" sz="1918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2</a:t>
            </a:r>
            <a:endParaRPr lang="en-US" sz="1918" dirty="0"/>
          </a:p>
        </p:txBody>
      </p:sp>
      <p:sp>
        <p:nvSpPr>
          <p:cNvPr id="16" name="Text 12"/>
          <p:cNvSpPr/>
          <p:nvPr/>
        </p:nvSpPr>
        <p:spPr>
          <a:xfrm>
            <a:off x="1812012" y="3370659"/>
            <a:ext cx="2030373" cy="2537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1998"/>
              </a:lnSpc>
              <a:buNone/>
            </a:pPr>
            <a:r>
              <a:rPr lang="en-US" sz="1599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Pelaporan</a:t>
            </a:r>
            <a:endParaRPr lang="en-US" sz="1599" dirty="0"/>
          </a:p>
        </p:txBody>
      </p:sp>
      <p:sp>
        <p:nvSpPr>
          <p:cNvPr id="17" name="Text 13"/>
          <p:cNvSpPr/>
          <p:nvPr/>
        </p:nvSpPr>
        <p:spPr>
          <a:xfrm>
            <a:off x="1812012" y="3727847"/>
            <a:ext cx="6727984" cy="2762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174"/>
              </a:lnSpc>
              <a:buNone/>
            </a:pPr>
            <a:r>
              <a:rPr lang="en-US" sz="1359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Laporkan kewajiban pajak melalui sistem online atau secara langsung ke kantor pajak.</a:t>
            </a:r>
            <a:endParaRPr lang="en-US" sz="1359" dirty="0"/>
          </a:p>
        </p:txBody>
      </p:sp>
      <p:sp>
        <p:nvSpPr>
          <p:cNvPr id="18" name="Shape 14"/>
          <p:cNvSpPr/>
          <p:nvPr/>
        </p:nvSpPr>
        <p:spPr>
          <a:xfrm>
            <a:off x="1034117" y="4725829"/>
            <a:ext cx="604004" cy="22860"/>
          </a:xfrm>
          <a:prstGeom prst="roundRect">
            <a:avLst>
              <a:gd name="adj" fmla="val 113244"/>
            </a:avLst>
          </a:prstGeom>
          <a:solidFill>
            <a:srgbClr val="5D606B"/>
          </a:solidFill>
          <a:ln/>
        </p:spPr>
      </p:sp>
      <p:sp>
        <p:nvSpPr>
          <p:cNvPr id="19" name="Shape 15"/>
          <p:cNvSpPr/>
          <p:nvPr/>
        </p:nvSpPr>
        <p:spPr>
          <a:xfrm>
            <a:off x="668715" y="4543187"/>
            <a:ext cx="388263" cy="388263"/>
          </a:xfrm>
          <a:prstGeom prst="roundRect">
            <a:avLst>
              <a:gd name="adj" fmla="val 6668"/>
            </a:avLst>
          </a:prstGeom>
          <a:solidFill>
            <a:srgbClr val="444752"/>
          </a:solidFill>
          <a:ln/>
        </p:spPr>
      </p:sp>
      <p:sp>
        <p:nvSpPr>
          <p:cNvPr id="20" name="Text 16"/>
          <p:cNvSpPr/>
          <p:nvPr/>
        </p:nvSpPr>
        <p:spPr>
          <a:xfrm>
            <a:off x="794921" y="4615458"/>
            <a:ext cx="135731" cy="2436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1918"/>
              </a:lnSpc>
              <a:buNone/>
            </a:pPr>
            <a:r>
              <a:rPr lang="en-US" sz="1918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3</a:t>
            </a:r>
            <a:endParaRPr lang="en-US" sz="1918" dirty="0"/>
          </a:p>
        </p:txBody>
      </p:sp>
      <p:sp>
        <p:nvSpPr>
          <p:cNvPr id="21" name="Text 17"/>
          <p:cNvSpPr/>
          <p:nvPr/>
        </p:nvSpPr>
        <p:spPr>
          <a:xfrm>
            <a:off x="1812012" y="4521637"/>
            <a:ext cx="2030373" cy="2537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1998"/>
              </a:lnSpc>
              <a:buNone/>
            </a:pPr>
            <a:r>
              <a:rPr lang="en-US" sz="1599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Pembayaran</a:t>
            </a:r>
            <a:endParaRPr lang="en-US" sz="1599" dirty="0"/>
          </a:p>
        </p:txBody>
      </p:sp>
      <p:sp>
        <p:nvSpPr>
          <p:cNvPr id="22" name="Text 18"/>
          <p:cNvSpPr/>
          <p:nvPr/>
        </p:nvSpPr>
        <p:spPr>
          <a:xfrm>
            <a:off x="1812012" y="4878824"/>
            <a:ext cx="6727984" cy="2762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174"/>
              </a:lnSpc>
              <a:buNone/>
            </a:pPr>
            <a:r>
              <a:rPr lang="en-US" sz="1359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Bayar pajak melalui bank, ATM, atau metode pembayaran online yang telah ditentukan.</a:t>
            </a:r>
            <a:endParaRPr lang="en-US" sz="1359" dirty="0"/>
          </a:p>
        </p:txBody>
      </p:sp>
      <p:sp>
        <p:nvSpPr>
          <p:cNvPr id="23" name="Shape 19"/>
          <p:cNvSpPr/>
          <p:nvPr/>
        </p:nvSpPr>
        <p:spPr>
          <a:xfrm>
            <a:off x="1034117" y="5876806"/>
            <a:ext cx="604004" cy="22860"/>
          </a:xfrm>
          <a:prstGeom prst="roundRect">
            <a:avLst>
              <a:gd name="adj" fmla="val 113244"/>
            </a:avLst>
          </a:prstGeom>
          <a:solidFill>
            <a:srgbClr val="5D606B"/>
          </a:solidFill>
          <a:ln/>
        </p:spPr>
      </p:sp>
      <p:sp>
        <p:nvSpPr>
          <p:cNvPr id="24" name="Shape 20"/>
          <p:cNvSpPr/>
          <p:nvPr/>
        </p:nvSpPr>
        <p:spPr>
          <a:xfrm>
            <a:off x="668715" y="5694164"/>
            <a:ext cx="388263" cy="388263"/>
          </a:xfrm>
          <a:prstGeom prst="roundRect">
            <a:avLst>
              <a:gd name="adj" fmla="val 6668"/>
            </a:avLst>
          </a:prstGeom>
          <a:solidFill>
            <a:srgbClr val="444752"/>
          </a:solidFill>
          <a:ln/>
        </p:spPr>
      </p:sp>
      <p:sp>
        <p:nvSpPr>
          <p:cNvPr id="25" name="Text 21"/>
          <p:cNvSpPr/>
          <p:nvPr/>
        </p:nvSpPr>
        <p:spPr>
          <a:xfrm>
            <a:off x="796826" y="5766435"/>
            <a:ext cx="132040" cy="2436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1918"/>
              </a:lnSpc>
              <a:buNone/>
            </a:pPr>
            <a:r>
              <a:rPr lang="en-US" sz="1918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4</a:t>
            </a:r>
            <a:endParaRPr lang="en-US" sz="1918" dirty="0"/>
          </a:p>
        </p:txBody>
      </p:sp>
      <p:sp>
        <p:nvSpPr>
          <p:cNvPr id="26" name="Text 22"/>
          <p:cNvSpPr/>
          <p:nvPr/>
        </p:nvSpPr>
        <p:spPr>
          <a:xfrm>
            <a:off x="1812012" y="5672614"/>
            <a:ext cx="2030373" cy="2537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1998"/>
              </a:lnSpc>
              <a:buNone/>
            </a:pPr>
            <a:r>
              <a:rPr lang="en-US" sz="1599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Konfirmasi</a:t>
            </a:r>
            <a:endParaRPr lang="en-US" sz="1599" dirty="0"/>
          </a:p>
        </p:txBody>
      </p:sp>
      <p:sp>
        <p:nvSpPr>
          <p:cNvPr id="27" name="Text 23"/>
          <p:cNvSpPr/>
          <p:nvPr/>
        </p:nvSpPr>
        <p:spPr>
          <a:xfrm>
            <a:off x="1812012" y="6029801"/>
            <a:ext cx="6727984" cy="2762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174"/>
              </a:lnSpc>
              <a:buNone/>
            </a:pPr>
            <a:r>
              <a:rPr lang="en-US" sz="1359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Konfirmasi pembayaran pajak dan simpan bukti pembayaran sebagai arsip.</a:t>
            </a:r>
            <a:endParaRPr lang="en-US" sz="1359" dirty="0"/>
          </a:p>
        </p:txBody>
      </p:sp>
      <p:sp>
        <p:nvSpPr>
          <p:cNvPr id="28" name="Text 24"/>
          <p:cNvSpPr/>
          <p:nvPr/>
        </p:nvSpPr>
        <p:spPr>
          <a:xfrm>
            <a:off x="604004" y="6672620"/>
            <a:ext cx="7935992" cy="2762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174"/>
              </a:lnSpc>
              <a:buNone/>
            </a:pPr>
            <a:r>
              <a:rPr lang="en-US" sz="1359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orientation=horizontal</a:t>
            </a:r>
            <a:endParaRPr lang="en-US" sz="1359" dirty="0"/>
          </a:p>
        </p:txBody>
      </p:sp>
      <p:pic>
        <p:nvPicPr>
          <p:cNvPr id="29" name="Image 2" descr="preencoded.png">
            <a:hlinkClick r:id="rId4" tooltip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3204" y="1532334"/>
            <a:ext cx="4887873" cy="516493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837724" y="796885"/>
            <a:ext cx="7468553" cy="140803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5544"/>
              </a:lnSpc>
              <a:buNone/>
            </a:pPr>
            <a:r>
              <a:rPr lang="en-US" sz="4435" dirty="0">
                <a:solidFill>
                  <a:srgbClr val="F98AC7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Insentif dan Kemudahan bagi Wajib Pajak</a:t>
            </a:r>
            <a:endParaRPr lang="en-US" sz="4435" dirty="0"/>
          </a:p>
        </p:txBody>
      </p:sp>
      <p:sp>
        <p:nvSpPr>
          <p:cNvPr id="7" name="Shape 3"/>
          <p:cNvSpPr/>
          <p:nvPr/>
        </p:nvSpPr>
        <p:spPr>
          <a:xfrm>
            <a:off x="837724" y="2563892"/>
            <a:ext cx="3614618" cy="2506266"/>
          </a:xfrm>
          <a:prstGeom prst="roundRect">
            <a:avLst>
              <a:gd name="adj" fmla="val 1433"/>
            </a:avLst>
          </a:prstGeom>
          <a:solidFill>
            <a:srgbClr val="444752"/>
          </a:solidFill>
          <a:ln/>
        </p:spPr>
      </p:sp>
      <p:sp>
        <p:nvSpPr>
          <p:cNvPr id="8" name="Text 4"/>
          <p:cNvSpPr/>
          <p:nvPr/>
        </p:nvSpPr>
        <p:spPr>
          <a:xfrm>
            <a:off x="1077039" y="2803208"/>
            <a:ext cx="2816185" cy="3519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72"/>
              </a:lnSpc>
              <a:buNone/>
            </a:pPr>
            <a:r>
              <a:rPr lang="en-US" sz="2218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Pengurangan Pajak</a:t>
            </a:r>
            <a:endParaRPr lang="en-US" sz="2218" dirty="0"/>
          </a:p>
        </p:txBody>
      </p:sp>
      <p:sp>
        <p:nvSpPr>
          <p:cNvPr id="9" name="Text 5"/>
          <p:cNvSpPr/>
          <p:nvPr/>
        </p:nvSpPr>
        <p:spPr>
          <a:xfrm>
            <a:off x="1077039" y="3298746"/>
            <a:ext cx="3135987" cy="15320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016"/>
              </a:lnSpc>
              <a:buNone/>
            </a:pPr>
            <a:r>
              <a:rPr lang="en-US" sz="1885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Wajib pajak tertentu diberikan pengurangan pajak atas penghasilan atau keuntungan yang diperoleh.</a:t>
            </a:r>
            <a:endParaRPr lang="en-US" sz="1885" dirty="0"/>
          </a:p>
        </p:txBody>
      </p:sp>
      <p:sp>
        <p:nvSpPr>
          <p:cNvPr id="10" name="Shape 6"/>
          <p:cNvSpPr/>
          <p:nvPr/>
        </p:nvSpPr>
        <p:spPr>
          <a:xfrm>
            <a:off x="4691658" y="2563892"/>
            <a:ext cx="3614618" cy="2506266"/>
          </a:xfrm>
          <a:prstGeom prst="roundRect">
            <a:avLst>
              <a:gd name="adj" fmla="val 1433"/>
            </a:avLst>
          </a:prstGeom>
          <a:solidFill>
            <a:srgbClr val="444752"/>
          </a:solidFill>
          <a:ln/>
        </p:spPr>
      </p:sp>
      <p:sp>
        <p:nvSpPr>
          <p:cNvPr id="11" name="Text 7"/>
          <p:cNvSpPr/>
          <p:nvPr/>
        </p:nvSpPr>
        <p:spPr>
          <a:xfrm>
            <a:off x="4930973" y="2803208"/>
            <a:ext cx="2816185" cy="3519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72"/>
              </a:lnSpc>
              <a:buNone/>
            </a:pPr>
            <a:r>
              <a:rPr lang="en-US" sz="2218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Potongan Pajak</a:t>
            </a:r>
            <a:endParaRPr lang="en-US" sz="2218" dirty="0"/>
          </a:p>
        </p:txBody>
      </p:sp>
      <p:sp>
        <p:nvSpPr>
          <p:cNvPr id="12" name="Text 8"/>
          <p:cNvSpPr/>
          <p:nvPr/>
        </p:nvSpPr>
        <p:spPr>
          <a:xfrm>
            <a:off x="4930973" y="3298746"/>
            <a:ext cx="3135987" cy="15320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016"/>
              </a:lnSpc>
              <a:buNone/>
            </a:pPr>
            <a:r>
              <a:rPr lang="en-US" sz="1885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Wajib pajak dapat mengurangi kewajiban pajaknya dengan menggunakan potongan pajak yang telah ditetapkan.</a:t>
            </a:r>
            <a:endParaRPr lang="en-US" sz="1885" dirty="0"/>
          </a:p>
        </p:txBody>
      </p:sp>
      <p:sp>
        <p:nvSpPr>
          <p:cNvPr id="13" name="Shape 9"/>
          <p:cNvSpPr/>
          <p:nvPr/>
        </p:nvSpPr>
        <p:spPr>
          <a:xfrm>
            <a:off x="837724" y="5309473"/>
            <a:ext cx="3614618" cy="2123242"/>
          </a:xfrm>
          <a:prstGeom prst="roundRect">
            <a:avLst>
              <a:gd name="adj" fmla="val 1691"/>
            </a:avLst>
          </a:prstGeom>
          <a:solidFill>
            <a:srgbClr val="444752"/>
          </a:solidFill>
          <a:ln/>
        </p:spPr>
      </p:sp>
      <p:sp>
        <p:nvSpPr>
          <p:cNvPr id="14" name="Text 10"/>
          <p:cNvSpPr/>
          <p:nvPr/>
        </p:nvSpPr>
        <p:spPr>
          <a:xfrm>
            <a:off x="1077039" y="5548789"/>
            <a:ext cx="2816185" cy="3519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72"/>
              </a:lnSpc>
              <a:buNone/>
            </a:pPr>
            <a:r>
              <a:rPr lang="en-US" sz="2218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Keringanan</a:t>
            </a:r>
            <a:endParaRPr lang="en-US" sz="2218" dirty="0"/>
          </a:p>
        </p:txBody>
      </p:sp>
      <p:sp>
        <p:nvSpPr>
          <p:cNvPr id="15" name="Text 11"/>
          <p:cNvSpPr/>
          <p:nvPr/>
        </p:nvSpPr>
        <p:spPr>
          <a:xfrm>
            <a:off x="1077039" y="6044327"/>
            <a:ext cx="3135987" cy="11490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016"/>
              </a:lnSpc>
              <a:buNone/>
            </a:pPr>
            <a:r>
              <a:rPr lang="en-US" sz="1885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Wajib pajak yang mengalami kesulitan keuangan dapat mengajukan keringanan pajak.</a:t>
            </a:r>
            <a:endParaRPr lang="en-US" sz="1885" dirty="0"/>
          </a:p>
        </p:txBody>
      </p:sp>
      <p:sp>
        <p:nvSpPr>
          <p:cNvPr id="16" name="Shape 12"/>
          <p:cNvSpPr/>
          <p:nvPr/>
        </p:nvSpPr>
        <p:spPr>
          <a:xfrm>
            <a:off x="4691658" y="5309473"/>
            <a:ext cx="3614618" cy="2123242"/>
          </a:xfrm>
          <a:prstGeom prst="roundRect">
            <a:avLst>
              <a:gd name="adj" fmla="val 1691"/>
            </a:avLst>
          </a:prstGeom>
          <a:solidFill>
            <a:srgbClr val="444752"/>
          </a:solidFill>
          <a:ln/>
        </p:spPr>
      </p:sp>
      <p:sp>
        <p:nvSpPr>
          <p:cNvPr id="17" name="Text 13"/>
          <p:cNvSpPr/>
          <p:nvPr/>
        </p:nvSpPr>
        <p:spPr>
          <a:xfrm>
            <a:off x="4930973" y="5548789"/>
            <a:ext cx="2816185" cy="3519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72"/>
              </a:lnSpc>
              <a:buNone/>
            </a:pPr>
            <a:r>
              <a:rPr lang="en-US" sz="2218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Fasilitas</a:t>
            </a:r>
            <a:endParaRPr lang="en-US" sz="2218" dirty="0"/>
          </a:p>
        </p:txBody>
      </p:sp>
      <p:sp>
        <p:nvSpPr>
          <p:cNvPr id="18" name="Text 14"/>
          <p:cNvSpPr/>
          <p:nvPr/>
        </p:nvSpPr>
        <p:spPr>
          <a:xfrm>
            <a:off x="4930973" y="6044327"/>
            <a:ext cx="3135987" cy="11490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016"/>
              </a:lnSpc>
              <a:buNone/>
            </a:pPr>
            <a:r>
              <a:rPr lang="en-US" sz="1885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Wajib pajak diberikan fasilitas seperti program pelatihan dan konsultasi perpajakan.</a:t>
            </a:r>
            <a:endParaRPr lang="en-US" sz="1885" dirty="0"/>
          </a:p>
        </p:txBody>
      </p:sp>
      <p:pic>
        <p:nvPicPr>
          <p:cNvPr id="19" name="Image 2" descr="preencoded.png">
            <a:hlinkClick r:id="rId4" tooltip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3080" y="2317909"/>
            <a:ext cx="4968121" cy="3593663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25567" y="889159"/>
            <a:ext cx="7692866" cy="121943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4801"/>
              </a:lnSpc>
              <a:buNone/>
            </a:pPr>
            <a:r>
              <a:rPr lang="en-US" sz="3841" dirty="0">
                <a:solidFill>
                  <a:srgbClr val="F98AC7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Peran Masyarakat dalam Pengawasan Pajak</a:t>
            </a:r>
            <a:endParaRPr lang="en-US" sz="3841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567" y="2419469"/>
            <a:ext cx="518279" cy="51827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25567" y="3145036"/>
            <a:ext cx="2799159" cy="30491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401"/>
              </a:lnSpc>
              <a:buNone/>
            </a:pPr>
            <a:r>
              <a:rPr lang="en-US" sz="1921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Melaporkan Pelanggaran</a:t>
            </a:r>
            <a:endParaRPr lang="en-US" sz="1921" dirty="0"/>
          </a:p>
        </p:txBody>
      </p:sp>
      <p:sp>
        <p:nvSpPr>
          <p:cNvPr id="9" name="Text 4"/>
          <p:cNvSpPr/>
          <p:nvPr/>
        </p:nvSpPr>
        <p:spPr>
          <a:xfrm>
            <a:off x="725567" y="3574256"/>
            <a:ext cx="3690937" cy="99476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612"/>
              </a:lnSpc>
              <a:buNone/>
            </a:pPr>
            <a:r>
              <a:rPr lang="en-US" sz="1632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Masyarakat dapat melaporkan pelanggaran perpajakan yang ditemukan kepada pihak berwenang.</a:t>
            </a:r>
            <a:endParaRPr lang="en-US" sz="1632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7377" y="2419469"/>
            <a:ext cx="518279" cy="518279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4727377" y="3145036"/>
            <a:ext cx="3394591" cy="30491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401"/>
              </a:lnSpc>
              <a:buNone/>
            </a:pPr>
            <a:r>
              <a:rPr lang="en-US" sz="1921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Mengenali Hak dan Kewajiban</a:t>
            </a:r>
            <a:endParaRPr lang="en-US" sz="1921" dirty="0"/>
          </a:p>
        </p:txBody>
      </p:sp>
      <p:sp>
        <p:nvSpPr>
          <p:cNvPr id="12" name="Text 6"/>
          <p:cNvSpPr/>
          <p:nvPr/>
        </p:nvSpPr>
        <p:spPr>
          <a:xfrm>
            <a:off x="4727377" y="3574256"/>
            <a:ext cx="3691057" cy="66317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612"/>
              </a:lnSpc>
              <a:buNone/>
            </a:pPr>
            <a:r>
              <a:rPr lang="en-US" sz="1632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Masyarakat harus memahami hak dan kewajiban sebagai wajib pajak.</a:t>
            </a:r>
            <a:endParaRPr lang="en-US" sz="1632" dirty="0"/>
          </a:p>
        </p:txBody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567" y="5190887"/>
            <a:ext cx="518279" cy="518279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25567" y="5916454"/>
            <a:ext cx="3151465" cy="30491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401"/>
              </a:lnSpc>
              <a:buNone/>
            </a:pPr>
            <a:r>
              <a:rPr lang="en-US" sz="1921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Meningkatkan Transparansi</a:t>
            </a:r>
            <a:endParaRPr lang="en-US" sz="1921" dirty="0"/>
          </a:p>
        </p:txBody>
      </p:sp>
      <p:sp>
        <p:nvSpPr>
          <p:cNvPr id="15" name="Text 8"/>
          <p:cNvSpPr/>
          <p:nvPr/>
        </p:nvSpPr>
        <p:spPr>
          <a:xfrm>
            <a:off x="725567" y="6345674"/>
            <a:ext cx="3690937" cy="99476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612"/>
              </a:lnSpc>
              <a:buNone/>
            </a:pPr>
            <a:r>
              <a:rPr lang="en-US" sz="1632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Masyarakat dapat mendorong transparansi dan akuntabilitas dalam pengelolaan pajak.</a:t>
            </a:r>
            <a:endParaRPr lang="en-US" sz="1632" dirty="0"/>
          </a:p>
        </p:txBody>
      </p:sp>
      <p:pic>
        <p:nvPicPr>
          <p:cNvPr id="16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7377" y="5190887"/>
            <a:ext cx="518279" cy="518279"/>
          </a:xfrm>
          <a:prstGeom prst="rect">
            <a:avLst/>
          </a:prstGeom>
        </p:spPr>
      </p:pic>
      <p:sp>
        <p:nvSpPr>
          <p:cNvPr id="17" name="Text 9"/>
          <p:cNvSpPr/>
          <p:nvPr/>
        </p:nvSpPr>
        <p:spPr>
          <a:xfrm>
            <a:off x="4727377" y="5916454"/>
            <a:ext cx="2502337" cy="30491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401"/>
              </a:lnSpc>
              <a:buNone/>
            </a:pPr>
            <a:r>
              <a:rPr lang="en-US" sz="1921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Memberikan Masukan</a:t>
            </a:r>
            <a:endParaRPr lang="en-US" sz="1921" dirty="0"/>
          </a:p>
        </p:txBody>
      </p:sp>
      <p:sp>
        <p:nvSpPr>
          <p:cNvPr id="18" name="Text 10"/>
          <p:cNvSpPr/>
          <p:nvPr/>
        </p:nvSpPr>
        <p:spPr>
          <a:xfrm>
            <a:off x="4727377" y="6345674"/>
            <a:ext cx="3691057" cy="99476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612"/>
              </a:lnSpc>
              <a:buNone/>
            </a:pPr>
            <a:r>
              <a:rPr lang="en-US" sz="1632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Masyarakat dapat memberikan masukan dan saran untuk meningkatkan sistem perpajakan.</a:t>
            </a:r>
            <a:endParaRPr lang="en-US" sz="1632" dirty="0"/>
          </a:p>
        </p:txBody>
      </p:sp>
      <p:pic>
        <p:nvPicPr>
          <p:cNvPr id="19" name="Image 6" descr="preencoded.png">
            <a:hlinkClick r:id="rId8" tooltip="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2024-07-31T15:48:06Z</dcterms:created>
  <dcterms:modified xsi:type="dcterms:W3CDTF">2024-07-31T15:48:06Z</dcterms:modified>
</cp:coreProperties>
</file>