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05" r:id="rId5"/>
    <p:sldId id="307" r:id="rId6"/>
    <p:sldId id="371" r:id="rId7"/>
    <p:sldId id="317" r:id="rId8"/>
    <p:sldId id="373" r:id="rId9"/>
    <p:sldId id="374" r:id="rId10"/>
    <p:sldId id="375" r:id="rId11"/>
    <p:sldId id="391" r:id="rId12"/>
    <p:sldId id="390" r:id="rId13"/>
    <p:sldId id="376" r:id="rId14"/>
    <p:sldId id="377" r:id="rId15"/>
    <p:sldId id="378" r:id="rId16"/>
    <p:sldId id="379" r:id="rId17"/>
    <p:sldId id="380" r:id="rId18"/>
    <p:sldId id="381" r:id="rId19"/>
    <p:sldId id="383" r:id="rId20"/>
    <p:sldId id="384" r:id="rId21"/>
    <p:sldId id="385" r:id="rId22"/>
    <p:sldId id="386" r:id="rId23"/>
    <p:sldId id="387" r:id="rId24"/>
    <p:sldId id="382" r:id="rId25"/>
    <p:sldId id="393" r:id="rId26"/>
    <p:sldId id="395" r:id="rId27"/>
    <p:sldId id="397" r:id="rId28"/>
    <p:sldId id="398" r:id="rId29"/>
    <p:sldId id="399" r:id="rId30"/>
    <p:sldId id="388" r:id="rId31"/>
    <p:sldId id="3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76" d="100"/>
          <a:sy n="76" d="100"/>
        </p:scale>
        <p:origin x="55" y="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500313"/>
            <a:ext cx="6693408" cy="1587059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PERSPEKTIF KEPERAWATAN </a:t>
            </a:r>
            <a:b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d-ID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KONSEP KEPERAWATAN PALIATIF </a:t>
            </a:r>
            <a:br>
              <a:rPr lang="id-ID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345" y="4589130"/>
            <a:ext cx="3387310" cy="438912"/>
          </a:xfrm>
        </p:spPr>
        <p:txBody>
          <a:bodyPr>
            <a:normAutofit fontScale="70000" lnSpcReduction="20000"/>
          </a:bodyPr>
          <a:lstStyle/>
          <a:p>
            <a:r>
              <a:rPr lang="id-ID" dirty="0"/>
              <a:t>Ns. Syafrina Arbaani Djuria, M.Kep</a:t>
            </a:r>
            <a:endParaRPr lang="en-US" dirty="0"/>
          </a:p>
        </p:txBody>
      </p:sp>
      <p:pic>
        <p:nvPicPr>
          <p:cNvPr id="4" name="Picture 3" descr="Catatan Kecil: Juli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79" y="96672"/>
            <a:ext cx="1057275" cy="80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tse4.mm.bing.net/th?id=OIP.cUfuiQ9v7ZvqFRN5sza0yQHaBg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" y="96673"/>
            <a:ext cx="2806494" cy="8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381000" y="70426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latin typeface="+mn-lt"/>
              </a:rPr>
              <a:t>Beda Asuhan Paliatif dan Hospis </a:t>
            </a:r>
            <a:endParaRPr lang="en-US" b="1" dirty="0"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61C015-8EA4-4245-9D10-999813EAC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642" y="2115116"/>
            <a:ext cx="5967128" cy="2550265"/>
          </a:xfrm>
        </p:spPr>
        <p:txBody>
          <a:bodyPr>
            <a:noAutofit/>
          </a:bodyPr>
          <a:lstStyle/>
          <a:p>
            <a:r>
              <a:rPr lang="id-ID" altLang="en-US" sz="2800" dirty="0" err="1">
                <a:solidFill>
                  <a:srgbClr val="000000"/>
                </a:solidFill>
              </a:rPr>
              <a:t>P</a:t>
            </a:r>
            <a:r>
              <a:rPr lang="en-US" altLang="en-US" sz="2800" dirty="0" err="1">
                <a:solidFill>
                  <a:srgbClr val="000000"/>
                </a:solidFill>
              </a:rPr>
              <a:t>emisahan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dibuat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antara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kedua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terminologi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ini</a:t>
            </a:r>
            <a:r>
              <a:rPr lang="en-US" altLang="en-US" sz="2800" dirty="0">
                <a:solidFill>
                  <a:srgbClr val="000000"/>
                </a:solidFill>
              </a:rPr>
              <a:t> di USA</a:t>
            </a:r>
          </a:p>
          <a:p>
            <a:r>
              <a:rPr lang="en-US" altLang="en-US" sz="2800" dirty="0" err="1">
                <a:solidFill>
                  <a:srgbClr val="000000"/>
                </a:solidFill>
              </a:rPr>
              <a:t>Hospis</a:t>
            </a:r>
            <a:r>
              <a:rPr lang="en-US" altLang="en-US" sz="2800" dirty="0">
                <a:solidFill>
                  <a:srgbClr val="000000"/>
                </a:solidFill>
              </a:rPr>
              <a:t> : </a:t>
            </a:r>
            <a:r>
              <a:rPr lang="en-US" altLang="en-US" sz="2800" dirty="0" err="1">
                <a:solidFill>
                  <a:srgbClr val="000000"/>
                </a:solidFill>
              </a:rPr>
              <a:t>sejenis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asuhan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paliatif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khusus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untuk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mereka</a:t>
            </a:r>
            <a:r>
              <a:rPr lang="en-US" altLang="en-US" sz="2800" dirty="0">
                <a:solidFill>
                  <a:srgbClr val="000000"/>
                </a:solidFill>
              </a:rPr>
              <a:t> yang </a:t>
            </a:r>
            <a:r>
              <a:rPr lang="en-US" altLang="en-US" sz="2800" dirty="0" err="1">
                <a:solidFill>
                  <a:srgbClr val="000000"/>
                </a:solidFill>
              </a:rPr>
              <a:t>berada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pada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fase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akhir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dari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kehidupan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algn="just">
              <a:spcBef>
                <a:spcPts val="435"/>
              </a:spcBef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54" t="24428" r="53389" b="30325"/>
          <a:stretch/>
        </p:blipFill>
        <p:spPr>
          <a:xfrm>
            <a:off x="1030310" y="1996225"/>
            <a:ext cx="3412902" cy="33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11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381000" y="70426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latin typeface="+mn-lt"/>
              </a:rPr>
              <a:t>Beda Asuhan Paliatif dan Hospis </a:t>
            </a:r>
            <a:endParaRPr lang="en-US" b="1" dirty="0"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61C015-8EA4-4245-9D10-999813EAC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095" y="2134826"/>
            <a:ext cx="6765617" cy="3438659"/>
          </a:xfrm>
        </p:spPr>
        <p:txBody>
          <a:bodyPr>
            <a:noAutofit/>
          </a:bodyPr>
          <a:lstStyle/>
          <a:p>
            <a:r>
              <a:rPr lang="en-US" altLang="en-US" sz="2400" dirty="0" err="1">
                <a:solidFill>
                  <a:srgbClr val="000000"/>
                </a:solidFill>
              </a:rPr>
              <a:t>Asuhan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Paliatif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dapat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diberikan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sejak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awal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diagnosa</a:t>
            </a:r>
            <a:endParaRPr lang="en-US" altLang="en-US" sz="2400" dirty="0">
              <a:solidFill>
                <a:srgbClr val="000000"/>
              </a:solidFill>
            </a:endParaRPr>
          </a:p>
          <a:p>
            <a:r>
              <a:rPr lang="en-US" altLang="en-US" sz="2400" dirty="0" err="1">
                <a:solidFill>
                  <a:srgbClr val="000000"/>
                </a:solidFill>
              </a:rPr>
              <a:t>Dapat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diberikan</a:t>
            </a:r>
            <a:r>
              <a:rPr lang="en-US" altLang="en-US" sz="2400" dirty="0">
                <a:solidFill>
                  <a:srgbClr val="000000"/>
                </a:solidFill>
              </a:rPr>
              <a:t> bersama2 (</a:t>
            </a:r>
            <a:r>
              <a:rPr lang="en-US" altLang="en-US" sz="2400" dirty="0" err="1">
                <a:solidFill>
                  <a:srgbClr val="000000"/>
                </a:solidFill>
              </a:rPr>
              <a:t>secara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simultan</a:t>
            </a:r>
            <a:r>
              <a:rPr lang="en-US" altLang="en-US" sz="2400" dirty="0">
                <a:solidFill>
                  <a:srgbClr val="000000"/>
                </a:solidFill>
              </a:rPr>
              <a:t>) </a:t>
            </a:r>
            <a:r>
              <a:rPr lang="en-US" altLang="en-US" sz="2400" dirty="0" err="1">
                <a:solidFill>
                  <a:srgbClr val="000000"/>
                </a:solidFill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terapi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pengobatan</a:t>
            </a:r>
            <a:endParaRPr lang="en-US" altLang="en-US" sz="2400" dirty="0">
              <a:solidFill>
                <a:srgbClr val="000000"/>
              </a:solidFill>
            </a:endParaRPr>
          </a:p>
          <a:p>
            <a:r>
              <a:rPr lang="en-US" altLang="en-US" sz="2400" dirty="0" err="1">
                <a:solidFill>
                  <a:srgbClr val="000000"/>
                </a:solidFill>
              </a:rPr>
              <a:t>Kedua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jenis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layanan</a:t>
            </a:r>
            <a:r>
              <a:rPr lang="en-US" altLang="en-US" sz="2400" dirty="0">
                <a:solidFill>
                  <a:srgbClr val="000000"/>
                </a:solidFill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</a:rPr>
              <a:t>paliatif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hospis</a:t>
            </a:r>
            <a:r>
              <a:rPr lang="en-US" altLang="en-US" sz="2400" dirty="0">
                <a:solidFill>
                  <a:srgbClr val="000000"/>
                </a:solidFill>
              </a:rPr>
              <a:t>) </a:t>
            </a:r>
            <a:r>
              <a:rPr lang="en-US" altLang="en-US" sz="2400" dirty="0" err="1">
                <a:solidFill>
                  <a:srgbClr val="000000"/>
                </a:solidFill>
              </a:rPr>
              <a:t>memiliki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filosofi</a:t>
            </a:r>
            <a:r>
              <a:rPr lang="en-US" altLang="en-US" sz="2400" dirty="0">
                <a:solidFill>
                  <a:srgbClr val="000000"/>
                </a:solidFill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</a:rPr>
              <a:t>sama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untuk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menurunkan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keluhan</a:t>
            </a:r>
            <a:r>
              <a:rPr lang="en-US" altLang="en-US" sz="2400" dirty="0">
                <a:solidFill>
                  <a:srgbClr val="000000"/>
                </a:solidFill>
              </a:rPr>
              <a:t>/</a:t>
            </a:r>
            <a:r>
              <a:rPr lang="en-US" altLang="en-US" sz="2400" dirty="0" err="1">
                <a:solidFill>
                  <a:srgbClr val="000000"/>
                </a:solidFill>
              </a:rPr>
              <a:t>gejala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baik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keberadaan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maupun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tingkatan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dari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suatu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penyakit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atau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ketuaan</a:t>
            </a:r>
            <a:r>
              <a:rPr lang="en-US" altLang="en-US" sz="2400" dirty="0">
                <a:solidFill>
                  <a:srgbClr val="000000"/>
                </a:solidFill>
              </a:rPr>
              <a:t>. </a:t>
            </a:r>
          </a:p>
          <a:p>
            <a:r>
              <a:rPr lang="en-US" altLang="en-US" sz="2400" dirty="0">
                <a:solidFill>
                  <a:srgbClr val="000000"/>
                </a:solidFill>
              </a:rPr>
              <a:t>Di </a:t>
            </a:r>
            <a:r>
              <a:rPr lang="en-US" altLang="en-US" sz="2400" dirty="0" err="1">
                <a:solidFill>
                  <a:srgbClr val="000000"/>
                </a:solidFill>
              </a:rPr>
              <a:t>beberapa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negara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dimaknai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sama</a:t>
            </a:r>
            <a:r>
              <a:rPr lang="en-US" altLang="en-US" sz="2400" dirty="0">
                <a:solidFill>
                  <a:srgbClr val="000000"/>
                </a:solidFill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</a:rPr>
              <a:t>tidak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ada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perbedaan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antara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istilah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paliatif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hospis</a:t>
            </a:r>
            <a:r>
              <a:rPr lang="en-US" altLang="en-US" sz="24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957404A-7A7A-B24B-A9BB-6DBEED562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r="-2" b="-2"/>
          <a:stretch/>
        </p:blipFill>
        <p:spPr bwMode="auto">
          <a:xfrm>
            <a:off x="940178" y="1826643"/>
            <a:ext cx="3628510" cy="3797803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4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381000" y="70426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latin typeface="+mn-lt"/>
              </a:rPr>
              <a:t>Target Populasi Asuhan Paliatif</a:t>
            </a:r>
            <a:endParaRPr lang="en-US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2115116"/>
            <a:ext cx="372833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3BE037-3EE2-B347-8832-EEBD483F4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389" y="2115116"/>
            <a:ext cx="5426076" cy="3922976"/>
          </a:xfrm>
        </p:spPr>
        <p:txBody>
          <a:bodyPr anchor="ctr">
            <a:normAutofit/>
          </a:bodyPr>
          <a:lstStyle/>
          <a:p>
            <a:pPr marL="205740" indent="-205740">
              <a:spcBef>
                <a:spcPts val="435"/>
              </a:spcBef>
              <a:buFont typeface="Wingdings 2"/>
              <a:buChar char=""/>
              <a:defRPr/>
            </a:pPr>
            <a:r>
              <a:rPr lang="en-US" sz="2800" dirty="0" err="1">
                <a:solidFill>
                  <a:srgbClr val="000000"/>
                </a:solidFill>
              </a:rPr>
              <a:t>Individu</a:t>
            </a:r>
            <a:r>
              <a:rPr lang="en-US" sz="2800" dirty="0">
                <a:solidFill>
                  <a:srgbClr val="000000"/>
                </a:solidFill>
              </a:rPr>
              <a:t> yang </a:t>
            </a:r>
            <a:r>
              <a:rPr lang="en-US" sz="2800" dirty="0" err="1">
                <a:solidFill>
                  <a:srgbClr val="000000"/>
                </a:solidFill>
              </a:rPr>
              <a:t>didiagnosa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beberapa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jenis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penyakit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sekaligus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</a:p>
          <a:p>
            <a:pPr marL="0" indent="0">
              <a:spcBef>
                <a:spcPts val="435"/>
              </a:spcBef>
              <a:buNone/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L="205740" indent="-205740">
              <a:spcBef>
                <a:spcPts val="435"/>
              </a:spcBef>
              <a:buFont typeface="Wingdings 2"/>
              <a:buChar char=""/>
              <a:defRPr/>
            </a:pPr>
            <a:r>
              <a:rPr lang="en-US" sz="2800" dirty="0" err="1">
                <a:solidFill>
                  <a:srgbClr val="000000"/>
                </a:solidFill>
              </a:rPr>
              <a:t>Individu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dengan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penyakit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kronik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seperti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kanker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penyakit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jantung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gagal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ginjal</a:t>
            </a:r>
            <a:r>
              <a:rPr lang="en-US" sz="2800" dirty="0">
                <a:solidFill>
                  <a:srgbClr val="000000"/>
                </a:solidFill>
              </a:rPr>
              <a:t>,  Alzheimer's, HIV/AIDS, dan Amyotrophic Lateral Sclerosis (ALS)</a:t>
            </a:r>
            <a:endParaRPr lang="id-ID" sz="28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7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13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381000" y="70426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latin typeface="+mn-lt"/>
              </a:rPr>
              <a:t>Tim Asuhan Paliatif </a:t>
            </a:r>
            <a:endParaRPr lang="en-US" b="1" dirty="0"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E4F01-94F5-1949-8141-EBF6D1DD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2206514"/>
            <a:ext cx="8215313" cy="3014662"/>
          </a:xfrm>
        </p:spPr>
        <p:txBody>
          <a:bodyPr>
            <a:normAutofit lnSpcReduction="10000"/>
          </a:bodyPr>
          <a:lstStyle/>
          <a:p>
            <a:pPr marL="205740" indent="-205740">
              <a:spcBef>
                <a:spcPts val="435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0000"/>
                </a:solidFill>
              </a:rPr>
              <a:t>Biasanya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terdiri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beberapa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individu</a:t>
            </a:r>
            <a:endParaRPr lang="en-US" sz="2400" dirty="0">
              <a:solidFill>
                <a:srgbClr val="000000"/>
              </a:solidFill>
            </a:endParaRPr>
          </a:p>
          <a:p>
            <a:pPr marL="205740" lvl="1" indent="-205740">
              <a:spcBef>
                <a:spcPts val="435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0000"/>
                </a:solidFill>
              </a:rPr>
              <a:t>Berasal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kelompok</a:t>
            </a:r>
            <a:r>
              <a:rPr lang="en-US" sz="2400" dirty="0">
                <a:solidFill>
                  <a:srgbClr val="000000"/>
                </a:solidFill>
              </a:rPr>
              <a:t> professional </a:t>
            </a:r>
            <a:r>
              <a:rPr lang="en-US" sz="2400" dirty="0" err="1">
                <a:solidFill>
                  <a:srgbClr val="000000"/>
                </a:solidFill>
              </a:rPr>
              <a:t>lintas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disiplin</a:t>
            </a:r>
            <a:endParaRPr lang="en-US" sz="2400" dirty="0">
              <a:solidFill>
                <a:srgbClr val="000000"/>
              </a:solidFill>
            </a:endParaRPr>
          </a:p>
          <a:p>
            <a:pPr marL="205740" lvl="1" indent="-205740">
              <a:spcBef>
                <a:spcPts val="435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Tim </a:t>
            </a:r>
            <a:r>
              <a:rPr lang="en-US" sz="2400" dirty="0" err="1">
                <a:solidFill>
                  <a:srgbClr val="000000"/>
                </a:solidFill>
              </a:rPr>
              <a:t>meliputi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beberapa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pakar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dalam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beberapa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bidang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 marL="411480" lvl="1">
              <a:spcBef>
                <a:spcPts val="278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0000"/>
                </a:solidFill>
              </a:rPr>
              <a:t>Dokter</a:t>
            </a:r>
            <a:r>
              <a:rPr lang="en-US" sz="2400" dirty="0">
                <a:solidFill>
                  <a:srgbClr val="000000"/>
                </a:solidFill>
              </a:rPr>
              <a:t>			</a:t>
            </a:r>
          </a:p>
          <a:p>
            <a:pPr marL="411480" lvl="1">
              <a:spcBef>
                <a:spcPts val="278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0000"/>
                </a:solidFill>
              </a:rPr>
              <a:t>Perawat</a:t>
            </a:r>
            <a:r>
              <a:rPr lang="en-US" sz="2400" dirty="0">
                <a:solidFill>
                  <a:srgbClr val="000000"/>
                </a:solidFill>
              </a:rPr>
              <a:t> (min. </a:t>
            </a:r>
            <a:r>
              <a:rPr lang="en-US" sz="2400" dirty="0" err="1">
                <a:solidFill>
                  <a:srgbClr val="000000"/>
                </a:solidFill>
              </a:rPr>
              <a:t>Sp</a:t>
            </a:r>
            <a:r>
              <a:rPr lang="en-US" sz="2400" dirty="0">
                <a:solidFill>
                  <a:srgbClr val="000000"/>
                </a:solidFill>
              </a:rPr>
              <a:t> KMB)		* </a:t>
            </a:r>
            <a:r>
              <a:rPr lang="en-US" sz="2400" dirty="0" err="1">
                <a:solidFill>
                  <a:srgbClr val="000000"/>
                </a:solidFill>
              </a:rPr>
              <a:t>Apoteker</a:t>
            </a:r>
            <a:endParaRPr lang="en-US" sz="2400" dirty="0">
              <a:solidFill>
                <a:srgbClr val="000000"/>
              </a:solidFill>
            </a:endParaRPr>
          </a:p>
          <a:p>
            <a:pPr marL="411480" lvl="1">
              <a:spcBef>
                <a:spcPts val="278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0000"/>
                </a:solidFill>
              </a:rPr>
              <a:t>Pekerja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sosial</a:t>
            </a:r>
            <a:r>
              <a:rPr lang="en-US" sz="2400" dirty="0">
                <a:solidFill>
                  <a:srgbClr val="000000"/>
                </a:solidFill>
              </a:rPr>
              <a:t> 			* </a:t>
            </a:r>
            <a:r>
              <a:rPr lang="en-US" sz="2400" dirty="0" err="1">
                <a:solidFill>
                  <a:srgbClr val="000000"/>
                </a:solidFill>
              </a:rPr>
              <a:t>Nutrisionis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atau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Dietisien</a:t>
            </a:r>
            <a:endParaRPr lang="en-US" sz="2400" dirty="0">
              <a:solidFill>
                <a:srgbClr val="000000"/>
              </a:solidFill>
            </a:endParaRPr>
          </a:p>
          <a:p>
            <a:pPr marL="411480" lvl="1">
              <a:spcBef>
                <a:spcPts val="278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0000"/>
                </a:solidFill>
              </a:rPr>
              <a:t>Pakar</a:t>
            </a:r>
            <a:r>
              <a:rPr lang="en-US" sz="2400" dirty="0">
                <a:solidFill>
                  <a:srgbClr val="000000"/>
                </a:solidFill>
              </a:rPr>
              <a:t> massage</a:t>
            </a:r>
            <a:r>
              <a:rPr lang="id-ID" sz="2400" dirty="0">
                <a:solidFill>
                  <a:srgbClr val="000000"/>
                </a:solidFill>
              </a:rPr>
              <a:t>/terapis</a:t>
            </a:r>
            <a:r>
              <a:rPr lang="en-US" sz="2400" dirty="0">
                <a:solidFill>
                  <a:srgbClr val="000000"/>
                </a:solidFill>
              </a:rPr>
              <a:t> 		* </a:t>
            </a:r>
            <a:r>
              <a:rPr lang="en-US" sz="2400" dirty="0" err="1">
                <a:solidFill>
                  <a:srgbClr val="000000"/>
                </a:solidFill>
              </a:rPr>
              <a:t>Ahli</a:t>
            </a:r>
            <a:r>
              <a:rPr lang="en-US" sz="2400" dirty="0">
                <a:solidFill>
                  <a:srgbClr val="000000"/>
                </a:solidFill>
              </a:rPr>
              <a:t> spiritual</a:t>
            </a:r>
            <a:r>
              <a:rPr lang="id-ID" sz="2400" dirty="0">
                <a:solidFill>
                  <a:srgbClr val="000000"/>
                </a:solidFill>
              </a:rPr>
              <a:t>/ Rohaniawan</a:t>
            </a:r>
          </a:p>
          <a:p>
            <a:pPr marL="411480" lvl="1">
              <a:spcBef>
                <a:spcPts val="278"/>
              </a:spcBef>
              <a:buFont typeface="Wingdings 2"/>
              <a:buChar char=""/>
              <a:defRPr/>
            </a:pPr>
            <a:r>
              <a:rPr lang="id-ID" sz="2400" dirty="0">
                <a:solidFill>
                  <a:srgbClr val="000000"/>
                </a:solidFill>
              </a:rPr>
              <a:t>Psikolog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6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14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381000" y="70426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latin typeface="+mn-lt"/>
              </a:rPr>
              <a:t>Pendekatan pada Asuhan Paliatif</a:t>
            </a:r>
            <a:endParaRPr lang="en-US" b="1" dirty="0"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59CAF2-F08F-1740-8207-4E33110E74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2315427"/>
            <a:ext cx="8080463" cy="2424645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en-US" altLang="en-US" sz="2000" dirty="0" err="1">
                <a:solidFill>
                  <a:srgbClr val="000000"/>
                </a:solidFill>
              </a:rPr>
              <a:t>Bukan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suatu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ukuran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pasti</a:t>
            </a:r>
            <a:r>
              <a:rPr lang="en-US" altLang="en-US" sz="2000" dirty="0">
                <a:solidFill>
                  <a:srgbClr val="000000"/>
                </a:solidFill>
              </a:rPr>
              <a:t> yang </a:t>
            </a:r>
            <a:r>
              <a:rPr lang="en-US" altLang="en-US" sz="2000" dirty="0" err="1">
                <a:solidFill>
                  <a:srgbClr val="000000"/>
                </a:solidFill>
              </a:rPr>
              <a:t>cocok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untuk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semua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kondisi</a:t>
            </a:r>
            <a:r>
              <a:rPr lang="en-US" altLang="en-US" sz="2000" dirty="0">
                <a:solidFill>
                  <a:srgbClr val="000000"/>
                </a:solidFill>
              </a:rPr>
              <a:t> (“one fit for all”)</a:t>
            </a:r>
          </a:p>
          <a:p>
            <a:pPr algn="ctr" eaLnBrk="1" hangingPunct="1"/>
            <a:r>
              <a:rPr lang="en-US" altLang="en-US" sz="2000" dirty="0" err="1">
                <a:solidFill>
                  <a:srgbClr val="000000"/>
                </a:solidFill>
              </a:rPr>
              <a:t>Asuhan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disesuaikan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dengan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kondisi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pasien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untuk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membantu</a:t>
            </a:r>
            <a:r>
              <a:rPr lang="en-US" altLang="en-US" sz="2000" dirty="0">
                <a:solidFill>
                  <a:srgbClr val="000000"/>
                </a:solidFill>
              </a:rPr>
              <a:t> kebutuhan2 </a:t>
            </a:r>
            <a:r>
              <a:rPr lang="en-US" altLang="en-US" sz="2000" dirty="0" err="1">
                <a:solidFill>
                  <a:srgbClr val="000000"/>
                </a:solidFill>
              </a:rPr>
              <a:t>khusus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dari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pasien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 sz="2000" dirty="0" err="1">
                <a:solidFill>
                  <a:srgbClr val="000000"/>
                </a:solidFill>
              </a:rPr>
              <a:t>Asuhan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paliatif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digunakan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untuk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membantu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pasien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dengan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berbagai</a:t>
            </a:r>
            <a:r>
              <a:rPr lang="en-US" altLang="en-US" sz="2000" dirty="0">
                <a:solidFill>
                  <a:srgbClr val="000000"/>
                </a:solidFill>
              </a:rPr>
              <a:t> diagnosis </a:t>
            </a:r>
            <a:r>
              <a:rPr lang="en-US" altLang="en-US" sz="2000" dirty="0" err="1">
                <a:solidFill>
                  <a:srgbClr val="000000"/>
                </a:solidFill>
              </a:rPr>
              <a:t>penyakit</a:t>
            </a:r>
            <a:r>
              <a:rPr lang="en-US" altLang="en-US" sz="2000" dirty="0">
                <a:solidFill>
                  <a:srgbClr val="000000"/>
                </a:solidFill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</a:rPr>
              <a:t>maka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FOKUS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asuhan</a:t>
            </a:r>
            <a:r>
              <a:rPr lang="en-US" altLang="en-US" sz="2000" dirty="0">
                <a:solidFill>
                  <a:srgbClr val="000000"/>
                </a:solidFill>
              </a:rPr>
              <a:t> yang </a:t>
            </a:r>
            <a:r>
              <a:rPr lang="en-US" altLang="en-US" sz="2000" dirty="0" err="1">
                <a:solidFill>
                  <a:srgbClr val="000000"/>
                </a:solidFill>
              </a:rPr>
              <a:t>diberikan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harus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sesuai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dengan</a:t>
            </a:r>
            <a:r>
              <a:rPr lang="en-US" altLang="en-US" sz="2000" dirty="0">
                <a:solidFill>
                  <a:srgbClr val="000000"/>
                </a:solidFill>
              </a:rPr>
              <a:t> gejala2/</a:t>
            </a:r>
            <a:r>
              <a:rPr lang="en-US" altLang="en-US" sz="2000" dirty="0" err="1">
                <a:solidFill>
                  <a:srgbClr val="000000"/>
                </a:solidFill>
              </a:rPr>
              <a:t>keterbatasan</a:t>
            </a:r>
            <a:r>
              <a:rPr lang="en-US" altLang="en-US" sz="2000" dirty="0">
                <a:solidFill>
                  <a:srgbClr val="000000"/>
                </a:solidFill>
              </a:rPr>
              <a:t>/</a:t>
            </a:r>
            <a:r>
              <a:rPr lang="en-US" altLang="en-US" sz="2000" dirty="0" err="1">
                <a:solidFill>
                  <a:srgbClr val="000000"/>
                </a:solidFill>
              </a:rPr>
              <a:t>kelemahan</a:t>
            </a:r>
            <a:r>
              <a:rPr lang="en-US" altLang="en-US" sz="2000" dirty="0">
                <a:solidFill>
                  <a:srgbClr val="000000"/>
                </a:solidFill>
              </a:rPr>
              <a:t>  yang </a:t>
            </a:r>
            <a:r>
              <a:rPr lang="en-US" altLang="en-US" sz="2000" dirty="0" err="1">
                <a:solidFill>
                  <a:srgbClr val="000000"/>
                </a:solidFill>
              </a:rPr>
              <a:t>akan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dikelola</a:t>
            </a:r>
            <a:r>
              <a:rPr lang="en-US" altLang="en-US" sz="20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085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1C3AE8D-C6A8-0E4C-8BDA-29C4C1527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0448" y="490902"/>
            <a:ext cx="7495784" cy="1072404"/>
          </a:xfrm>
        </p:spPr>
        <p:txBody>
          <a:bodyPr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asuhan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paliatif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jantung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kronik</a:t>
            </a:r>
            <a:endParaRPr lang="en-US" alt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0C7271-E3A3-2542-B436-9CB019F6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982" y="2348767"/>
            <a:ext cx="8372475" cy="2628676"/>
          </a:xfrm>
        </p:spPr>
        <p:txBody>
          <a:bodyPr anchor="t">
            <a:normAutofit fontScale="92500" lnSpcReduction="10000"/>
          </a:bodyPr>
          <a:lstStyle/>
          <a:p>
            <a:pPr>
              <a:defRPr/>
            </a:pPr>
            <a:r>
              <a:rPr lang="en-ID" sz="2000" dirty="0" err="1">
                <a:solidFill>
                  <a:srgbClr val="000000"/>
                </a:solidFill>
              </a:rPr>
              <a:t>Kesulitan</a:t>
            </a:r>
            <a:r>
              <a:rPr lang="en-ID" sz="2000" dirty="0">
                <a:solidFill>
                  <a:srgbClr val="000000"/>
                </a:solidFill>
              </a:rPr>
              <a:t> </a:t>
            </a:r>
            <a:r>
              <a:rPr lang="en-ID" sz="2000" dirty="0" err="1">
                <a:solidFill>
                  <a:srgbClr val="000000"/>
                </a:solidFill>
              </a:rPr>
              <a:t>bernapas</a:t>
            </a:r>
            <a:r>
              <a:rPr lang="en-ID" sz="2000" dirty="0">
                <a:solidFill>
                  <a:srgbClr val="000000"/>
                </a:solidFill>
              </a:rPr>
              <a:t> (60 – 88%)     	* Insomnia (36 – 48%)</a:t>
            </a:r>
          </a:p>
          <a:p>
            <a:pPr>
              <a:defRPr/>
            </a:pPr>
            <a:r>
              <a:rPr lang="en-ID" sz="2000" dirty="0">
                <a:solidFill>
                  <a:srgbClr val="000000"/>
                </a:solidFill>
              </a:rPr>
              <a:t>Nyeri  (41 – 77%)				* </a:t>
            </a:r>
            <a:r>
              <a:rPr lang="en-ID" sz="2000" dirty="0" err="1">
                <a:solidFill>
                  <a:srgbClr val="000000"/>
                </a:solidFill>
              </a:rPr>
              <a:t>Konstipasi</a:t>
            </a:r>
            <a:r>
              <a:rPr lang="en-ID" sz="2000" dirty="0">
                <a:solidFill>
                  <a:srgbClr val="000000"/>
                </a:solidFill>
              </a:rPr>
              <a:t> (38 – 42%)</a:t>
            </a:r>
          </a:p>
          <a:p>
            <a:pPr>
              <a:defRPr/>
            </a:pPr>
            <a:r>
              <a:rPr lang="en-ID" sz="2000" dirty="0" err="1">
                <a:solidFill>
                  <a:srgbClr val="000000"/>
                </a:solidFill>
              </a:rPr>
              <a:t>Kecemasan</a:t>
            </a:r>
            <a:r>
              <a:rPr lang="en-ID" sz="2000" dirty="0">
                <a:solidFill>
                  <a:srgbClr val="000000"/>
                </a:solidFill>
              </a:rPr>
              <a:t> dan </a:t>
            </a:r>
            <a:r>
              <a:rPr lang="en-ID" sz="2000" dirty="0" err="1">
                <a:solidFill>
                  <a:srgbClr val="000000"/>
                </a:solidFill>
              </a:rPr>
              <a:t>depresi</a:t>
            </a:r>
            <a:r>
              <a:rPr lang="en-ID" sz="2000" dirty="0">
                <a:solidFill>
                  <a:srgbClr val="000000"/>
                </a:solidFill>
              </a:rPr>
              <a:t> (9 -49%)	* </a:t>
            </a:r>
            <a:r>
              <a:rPr lang="en-ID" sz="2000" dirty="0" err="1">
                <a:solidFill>
                  <a:srgbClr val="000000"/>
                </a:solidFill>
              </a:rPr>
              <a:t>Kelelahan</a:t>
            </a:r>
            <a:r>
              <a:rPr lang="en-ID" sz="2000" dirty="0">
                <a:solidFill>
                  <a:srgbClr val="000000"/>
                </a:solidFill>
              </a:rPr>
              <a:t> (</a:t>
            </a:r>
            <a:r>
              <a:rPr lang="en-ID" sz="2000" dirty="0" err="1">
                <a:solidFill>
                  <a:srgbClr val="000000"/>
                </a:solidFill>
              </a:rPr>
              <a:t>Fatique</a:t>
            </a:r>
            <a:r>
              <a:rPr lang="en-ID" sz="2000" dirty="0">
                <a:solidFill>
                  <a:srgbClr val="000000"/>
                </a:solidFill>
              </a:rPr>
              <a:t>) (69 82%)</a:t>
            </a:r>
          </a:p>
          <a:p>
            <a:pPr>
              <a:defRPr/>
            </a:pPr>
            <a:r>
              <a:rPr lang="en-ID" sz="2000" dirty="0" err="1">
                <a:solidFill>
                  <a:srgbClr val="000000"/>
                </a:solidFill>
              </a:rPr>
              <a:t>Enek</a:t>
            </a:r>
            <a:r>
              <a:rPr lang="en-ID" sz="2000" dirty="0">
                <a:solidFill>
                  <a:srgbClr val="000000"/>
                </a:solidFill>
              </a:rPr>
              <a:t> </a:t>
            </a:r>
            <a:r>
              <a:rPr lang="en-ID" sz="2000" dirty="0" err="1">
                <a:solidFill>
                  <a:srgbClr val="000000"/>
                </a:solidFill>
              </a:rPr>
              <a:t>atau</a:t>
            </a:r>
            <a:r>
              <a:rPr lang="en-ID" sz="2000" dirty="0">
                <a:solidFill>
                  <a:srgbClr val="000000"/>
                </a:solidFill>
              </a:rPr>
              <a:t> </a:t>
            </a:r>
            <a:r>
              <a:rPr lang="en-ID" sz="2000" dirty="0" err="1">
                <a:solidFill>
                  <a:srgbClr val="000000"/>
                </a:solidFill>
              </a:rPr>
              <a:t>muntah</a:t>
            </a:r>
            <a:r>
              <a:rPr lang="en-ID" sz="2000" dirty="0">
                <a:solidFill>
                  <a:srgbClr val="000000"/>
                </a:solidFill>
              </a:rPr>
              <a:t> (17 – 48%)</a:t>
            </a:r>
          </a:p>
          <a:p>
            <a:pPr>
              <a:defRPr/>
            </a:pPr>
            <a:r>
              <a:rPr lang="en-ID" sz="2000" dirty="0">
                <a:solidFill>
                  <a:srgbClr val="000000"/>
                </a:solidFill>
              </a:rPr>
              <a:t>Kurang </a:t>
            </a:r>
            <a:r>
              <a:rPr lang="en-ID" sz="2000" dirty="0" err="1">
                <a:solidFill>
                  <a:srgbClr val="000000"/>
                </a:solidFill>
              </a:rPr>
              <a:t>napsu</a:t>
            </a:r>
            <a:r>
              <a:rPr lang="en-ID" sz="2000" dirty="0">
                <a:solidFill>
                  <a:srgbClr val="000000"/>
                </a:solidFill>
              </a:rPr>
              <a:t> </a:t>
            </a:r>
            <a:r>
              <a:rPr lang="en-ID" sz="2000" dirty="0" err="1">
                <a:solidFill>
                  <a:srgbClr val="000000"/>
                </a:solidFill>
              </a:rPr>
              <a:t>makan</a:t>
            </a:r>
            <a:r>
              <a:rPr lang="en-ID" sz="2000" dirty="0">
                <a:solidFill>
                  <a:srgbClr val="000000"/>
                </a:solidFill>
              </a:rPr>
              <a:t> </a:t>
            </a:r>
            <a:r>
              <a:rPr lang="en-ID" sz="2000" dirty="0" err="1">
                <a:solidFill>
                  <a:srgbClr val="000000"/>
                </a:solidFill>
              </a:rPr>
              <a:t>atau</a:t>
            </a:r>
            <a:r>
              <a:rPr lang="en-ID" sz="2000" dirty="0">
                <a:solidFill>
                  <a:srgbClr val="000000"/>
                </a:solidFill>
              </a:rPr>
              <a:t> BB </a:t>
            </a:r>
            <a:r>
              <a:rPr lang="en-ID" sz="2000" dirty="0" err="1">
                <a:solidFill>
                  <a:srgbClr val="000000"/>
                </a:solidFill>
              </a:rPr>
              <a:t>menurun</a:t>
            </a:r>
            <a:r>
              <a:rPr lang="en-ID" sz="2000" dirty="0">
                <a:solidFill>
                  <a:srgbClr val="000000"/>
                </a:solidFill>
              </a:rPr>
              <a:t> (21 – 41%)</a:t>
            </a:r>
          </a:p>
          <a:p>
            <a:pPr>
              <a:defRPr/>
            </a:pPr>
            <a:r>
              <a:rPr lang="en-ID" sz="2000" dirty="0">
                <a:solidFill>
                  <a:srgbClr val="000000"/>
                </a:solidFill>
              </a:rPr>
              <a:t>Distress spiritual	(</a:t>
            </a:r>
            <a:r>
              <a:rPr lang="en-ID" sz="2000" dirty="0" err="1">
                <a:solidFill>
                  <a:srgbClr val="000000"/>
                </a:solidFill>
              </a:rPr>
              <a:t>tidak</a:t>
            </a:r>
            <a:r>
              <a:rPr lang="en-ID" sz="2000" dirty="0">
                <a:solidFill>
                  <a:srgbClr val="000000"/>
                </a:solidFill>
              </a:rPr>
              <a:t> </a:t>
            </a:r>
            <a:r>
              <a:rPr lang="en-ID" sz="2000" dirty="0" err="1">
                <a:solidFill>
                  <a:srgbClr val="000000"/>
                </a:solidFill>
              </a:rPr>
              <a:t>ada</a:t>
            </a:r>
            <a:r>
              <a:rPr lang="en-ID" sz="2000" dirty="0">
                <a:solidFill>
                  <a:srgbClr val="000000"/>
                </a:solidFill>
              </a:rPr>
              <a:t> data) 		</a:t>
            </a:r>
          </a:p>
          <a:p>
            <a:pPr marL="0" indent="0">
              <a:buNone/>
              <a:defRPr/>
            </a:pPr>
            <a:r>
              <a:rPr lang="en-ID" sz="2000" dirty="0">
                <a:solidFill>
                  <a:srgbClr val="000000"/>
                </a:solidFill>
              </a:rPr>
              <a:t>				</a:t>
            </a:r>
            <a:r>
              <a:rPr lang="en-ID" sz="1000" dirty="0"/>
              <a:t>			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5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081" name="Title 1">
            <a:extLst>
              <a:ext uri="{FF2B5EF4-FFF2-40B4-BE49-F238E27FC236}">
                <a16:creationId xmlns:a16="http://schemas.microsoft.com/office/drawing/2014/main" id="{4A28DA48-A768-CF48-B917-C533D3DE4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9226" y="826680"/>
            <a:ext cx="9833548" cy="1325563"/>
          </a:xfrm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5333" b="1" dirty="0" err="1">
                <a:solidFill>
                  <a:srgbClr val="FFFFFF"/>
                </a:solidFill>
              </a:rPr>
              <a:t>Kategori</a:t>
            </a:r>
            <a:r>
              <a:rPr lang="en-US" altLang="en-US" sz="5333" b="1" dirty="0">
                <a:solidFill>
                  <a:srgbClr val="FFFFFF"/>
                </a:solidFill>
              </a:rPr>
              <a:t> FOKUS </a:t>
            </a:r>
            <a:r>
              <a:rPr lang="en-US" altLang="en-US" sz="5333" b="1" dirty="0" err="1">
                <a:solidFill>
                  <a:srgbClr val="FFFFFF"/>
                </a:solidFill>
              </a:rPr>
              <a:t>dukungan</a:t>
            </a:r>
            <a:r>
              <a:rPr lang="en-US" altLang="en-US" sz="5333" b="1" dirty="0">
                <a:solidFill>
                  <a:srgbClr val="FFFFFF"/>
                </a:solidFill>
              </a:rPr>
              <a:t> </a:t>
            </a:r>
            <a:r>
              <a:rPr lang="en-US" altLang="en-US" sz="5333" b="1" dirty="0" err="1">
                <a:solidFill>
                  <a:srgbClr val="FFFFFF"/>
                </a:solidFill>
              </a:rPr>
              <a:t>asuhan</a:t>
            </a:r>
            <a:r>
              <a:rPr lang="en-US" altLang="en-US" sz="5333" b="1" dirty="0">
                <a:solidFill>
                  <a:srgbClr val="FFFFFF"/>
                </a:solidFill>
              </a:rPr>
              <a:t> </a:t>
            </a:r>
            <a:r>
              <a:rPr lang="en-US" altLang="en-US" sz="5333" b="1" dirty="0" err="1">
                <a:solidFill>
                  <a:srgbClr val="FFFFFF"/>
                </a:solidFill>
              </a:rPr>
              <a:t>paliatif</a:t>
            </a:r>
            <a:endParaRPr lang="en-US" altLang="en-US" sz="5333" b="1" dirty="0">
              <a:solidFill>
                <a:srgbClr val="FFFFFF"/>
              </a:solidFill>
            </a:endParaRP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D9321E29-2817-594A-AD53-2D600BF57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602" y="2753937"/>
            <a:ext cx="11480493" cy="38945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1. </a:t>
            </a:r>
            <a:r>
              <a:rPr lang="en-US" altLang="en-US" sz="3200" b="1" dirty="0" err="1">
                <a:solidFill>
                  <a:srgbClr val="000000"/>
                </a:solidFill>
              </a:rPr>
              <a:t>Manajemen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nyeri</a:t>
            </a:r>
            <a:r>
              <a:rPr lang="en-US" altLang="en-US" sz="3200" b="1" dirty="0">
                <a:solidFill>
                  <a:srgbClr val="000000"/>
                </a:solidFill>
              </a:rPr>
              <a:t> :  </a:t>
            </a:r>
            <a:r>
              <a:rPr lang="en-US" altLang="en-US" sz="3200" dirty="0" err="1">
                <a:solidFill>
                  <a:srgbClr val="000000"/>
                </a:solidFill>
              </a:rPr>
              <a:t>hal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penting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untuk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kenyamanan</a:t>
            </a:r>
            <a:r>
              <a:rPr lang="en-US" altLang="en-US" sz="3200" dirty="0">
                <a:solidFill>
                  <a:srgbClr val="000000"/>
                </a:solidFill>
              </a:rPr>
              <a:t> dan </a:t>
            </a:r>
            <a:r>
              <a:rPr lang="en-US" altLang="en-US" sz="3200" dirty="0" err="1">
                <a:solidFill>
                  <a:srgbClr val="000000"/>
                </a:solidFill>
              </a:rPr>
              <a:t>menurunkan</a:t>
            </a:r>
            <a:r>
              <a:rPr lang="en-US" altLang="en-US" sz="3200" dirty="0">
                <a:solidFill>
                  <a:srgbClr val="000000"/>
                </a:solidFill>
              </a:rPr>
              <a:t> stress </a:t>
            </a:r>
            <a:r>
              <a:rPr lang="en-US" altLang="en-US" sz="3200" dirty="0" err="1">
                <a:solidFill>
                  <a:srgbClr val="000000"/>
                </a:solidFill>
              </a:rPr>
              <a:t>pasien</a:t>
            </a:r>
            <a:r>
              <a:rPr lang="en-US" altLang="en-US" sz="3200" dirty="0">
                <a:solidFill>
                  <a:srgbClr val="000000"/>
                </a:solidFill>
              </a:rPr>
              <a:t>.  Tim </a:t>
            </a:r>
            <a:r>
              <a:rPr lang="en-US" altLang="en-US" sz="3200" dirty="0" err="1">
                <a:solidFill>
                  <a:srgbClr val="000000"/>
                </a:solidFill>
              </a:rPr>
              <a:t>paliatif</a:t>
            </a:r>
            <a:r>
              <a:rPr lang="en-US" altLang="en-US" sz="3200" dirty="0">
                <a:solidFill>
                  <a:srgbClr val="000000"/>
                </a:solidFill>
              </a:rPr>
              <a:t> dan </a:t>
            </a:r>
            <a:r>
              <a:rPr lang="en-US" altLang="en-US" sz="3200" dirty="0" err="1">
                <a:solidFill>
                  <a:srgbClr val="000000"/>
                </a:solidFill>
              </a:rPr>
              <a:t>keluarga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berkolaborasi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untuk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mengidentifikasi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sumber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nyeri</a:t>
            </a:r>
            <a:r>
              <a:rPr lang="en-US" altLang="en-US" sz="3200" dirty="0">
                <a:solidFill>
                  <a:srgbClr val="000000"/>
                </a:solidFill>
              </a:rPr>
              <a:t> dan </a:t>
            </a:r>
            <a:r>
              <a:rPr lang="en-US" altLang="en-US" sz="3200" dirty="0" err="1">
                <a:solidFill>
                  <a:srgbClr val="000000"/>
                </a:solidFill>
              </a:rPr>
              <a:t>menghilangkan</a:t>
            </a:r>
            <a:r>
              <a:rPr lang="en-US" altLang="en-US" sz="3200" dirty="0">
                <a:solidFill>
                  <a:srgbClr val="000000"/>
                </a:solidFill>
              </a:rPr>
              <a:t>/</a:t>
            </a:r>
            <a:r>
              <a:rPr lang="en-US" altLang="en-US" sz="3200" dirty="0" err="1">
                <a:solidFill>
                  <a:srgbClr val="000000"/>
                </a:solidFill>
              </a:rPr>
              <a:t>mengurangi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dengan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obat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atau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bentuk</a:t>
            </a:r>
            <a:r>
              <a:rPr lang="en-US" altLang="en-US" sz="3200" dirty="0">
                <a:solidFill>
                  <a:srgbClr val="000000"/>
                </a:solidFill>
              </a:rPr>
              <a:t> lain non </a:t>
            </a:r>
            <a:r>
              <a:rPr lang="en-US" altLang="en-US" sz="3200" dirty="0" err="1">
                <a:solidFill>
                  <a:srgbClr val="000000"/>
                </a:solidFill>
              </a:rPr>
              <a:t>obat</a:t>
            </a:r>
            <a:r>
              <a:rPr lang="en-US" altLang="en-US" sz="32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2. </a:t>
            </a:r>
            <a:r>
              <a:rPr lang="en-US" altLang="en-US" sz="3200" b="1" dirty="0" err="1">
                <a:solidFill>
                  <a:srgbClr val="000000"/>
                </a:solidFill>
              </a:rPr>
              <a:t>Manajemen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gejala</a:t>
            </a:r>
            <a:r>
              <a:rPr lang="en-US" altLang="en-US" sz="3200" b="1" dirty="0">
                <a:solidFill>
                  <a:srgbClr val="000000"/>
                </a:solidFill>
              </a:rPr>
              <a:t>/symptom : </a:t>
            </a:r>
            <a:r>
              <a:rPr lang="en-US" altLang="en-US" sz="3200" dirty="0" err="1">
                <a:solidFill>
                  <a:srgbClr val="000000"/>
                </a:solidFill>
              </a:rPr>
              <a:t>meliputi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mengobati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gejala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diluar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nyeri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seperti</a:t>
            </a:r>
            <a:r>
              <a:rPr lang="en-US" altLang="en-US" sz="3200" dirty="0">
                <a:solidFill>
                  <a:srgbClr val="000000"/>
                </a:solidFill>
              </a:rPr>
              <a:t> nausea, </a:t>
            </a:r>
            <a:r>
              <a:rPr lang="en-US" altLang="en-US" sz="3200" dirty="0" err="1">
                <a:solidFill>
                  <a:srgbClr val="000000"/>
                </a:solidFill>
              </a:rPr>
              <a:t>lemas</a:t>
            </a:r>
            <a:r>
              <a:rPr lang="en-US" altLang="en-US" sz="3200" dirty="0">
                <a:solidFill>
                  <a:srgbClr val="000000"/>
                </a:solidFill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</a:rPr>
              <a:t>masalah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eliminasi</a:t>
            </a:r>
            <a:r>
              <a:rPr lang="en-US" altLang="en-US" sz="3200" dirty="0">
                <a:solidFill>
                  <a:srgbClr val="000000"/>
                </a:solidFill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</a:rPr>
              <a:t>kebingungan</a:t>
            </a:r>
            <a:r>
              <a:rPr lang="en-US" altLang="en-US" sz="3200" dirty="0">
                <a:solidFill>
                  <a:srgbClr val="000000"/>
                </a:solidFill>
              </a:rPr>
              <a:t> mental, </a:t>
            </a:r>
            <a:r>
              <a:rPr lang="en-US" altLang="en-US" sz="3200" dirty="0" err="1">
                <a:solidFill>
                  <a:srgbClr val="000000"/>
                </a:solidFill>
              </a:rPr>
              <a:t>kelelahan</a:t>
            </a:r>
            <a:r>
              <a:rPr lang="en-US" altLang="en-US" sz="3200" dirty="0">
                <a:solidFill>
                  <a:srgbClr val="000000"/>
                </a:solidFill>
              </a:rPr>
              <a:t>, dan </a:t>
            </a:r>
            <a:r>
              <a:rPr lang="en-US" altLang="en-US" sz="3200" dirty="0" err="1">
                <a:solidFill>
                  <a:srgbClr val="000000"/>
                </a:solidFill>
              </a:rPr>
              <a:t>kesulitan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bernapas</a:t>
            </a:r>
            <a:r>
              <a:rPr lang="en-US" altLang="en-US" sz="32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3. </a:t>
            </a:r>
            <a:r>
              <a:rPr lang="en-US" altLang="en-US" sz="3200" b="1" dirty="0" err="1">
                <a:solidFill>
                  <a:srgbClr val="000000"/>
                </a:solidFill>
              </a:rPr>
              <a:t>Dukungan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emosi</a:t>
            </a:r>
            <a:r>
              <a:rPr lang="en-US" altLang="en-US" sz="3200" b="1" dirty="0">
                <a:solidFill>
                  <a:srgbClr val="000000"/>
                </a:solidFill>
              </a:rPr>
              <a:t> dan spiritual : </a:t>
            </a:r>
            <a:r>
              <a:rPr lang="en-US" altLang="en-US" sz="3200" dirty="0" err="1">
                <a:solidFill>
                  <a:srgbClr val="000000"/>
                </a:solidFill>
              </a:rPr>
              <a:t>penting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untuk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pasien</a:t>
            </a:r>
            <a:r>
              <a:rPr lang="en-US" altLang="en-US" sz="3200" dirty="0">
                <a:solidFill>
                  <a:srgbClr val="000000"/>
                </a:solidFill>
              </a:rPr>
              <a:t> dan </a:t>
            </a:r>
            <a:r>
              <a:rPr lang="en-US" altLang="en-US" sz="3200" dirty="0" err="1">
                <a:solidFill>
                  <a:srgbClr val="000000"/>
                </a:solidFill>
              </a:rPr>
              <a:t>keluarga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dalam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mengatasi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kondisi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emosi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saat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kondisi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kritis</a:t>
            </a:r>
            <a:r>
              <a:rPr lang="en-US" altLang="en-US" sz="3200" dirty="0">
                <a:solidFill>
                  <a:srgbClr val="000000"/>
                </a:solidFill>
              </a:rPr>
              <a:t>.</a:t>
            </a: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8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B97B7DC-EA04-1849-8493-6B41F6EE2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65431" y="29767"/>
            <a:ext cx="6586491" cy="941784"/>
          </a:xfrm>
        </p:spPr>
        <p:txBody>
          <a:bodyPr num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d-ID" altLang="en-US" b="1" dirty="0">
                <a:solidFill>
                  <a:srgbClr val="000000"/>
                </a:solidFill>
              </a:rPr>
              <a:t>Prinsip </a:t>
            </a:r>
            <a:r>
              <a:rPr lang="en-US" altLang="en-US" b="1" dirty="0" err="1">
                <a:solidFill>
                  <a:srgbClr val="000000"/>
                </a:solidFill>
              </a:rPr>
              <a:t>Asuhan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paliatif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18E02-CCC8-B146-97CE-92E15513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551" y="1466850"/>
            <a:ext cx="7143749" cy="5200649"/>
          </a:xfrm>
        </p:spPr>
        <p:txBody>
          <a:bodyPr>
            <a:normAutofit/>
          </a:bodyPr>
          <a:lstStyle/>
          <a:p>
            <a:pPr marL="274313" indent="-274313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933" dirty="0" err="1">
                <a:solidFill>
                  <a:srgbClr val="000000"/>
                </a:solidFill>
              </a:rPr>
              <a:t>Memulihkan</a:t>
            </a:r>
            <a:r>
              <a:rPr lang="en-US" sz="2933" dirty="0">
                <a:solidFill>
                  <a:srgbClr val="000000"/>
                </a:solidFill>
              </a:rPr>
              <a:t> rasa </a:t>
            </a:r>
            <a:r>
              <a:rPr lang="en-US" sz="2933" dirty="0" err="1">
                <a:solidFill>
                  <a:srgbClr val="000000"/>
                </a:solidFill>
              </a:rPr>
              <a:t>nyeri</a:t>
            </a:r>
            <a:r>
              <a:rPr lang="en-US" sz="2933" dirty="0">
                <a:solidFill>
                  <a:srgbClr val="000000"/>
                </a:solidFill>
              </a:rPr>
              <a:t> dan gejala2 lain  yang </a:t>
            </a:r>
            <a:r>
              <a:rPr lang="en-US" sz="2933" dirty="0" err="1">
                <a:solidFill>
                  <a:srgbClr val="000000"/>
                </a:solidFill>
              </a:rPr>
              <a:t>dapat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menimbulkan</a:t>
            </a:r>
            <a:r>
              <a:rPr lang="en-US" sz="2933" dirty="0">
                <a:solidFill>
                  <a:srgbClr val="000000"/>
                </a:solidFill>
              </a:rPr>
              <a:t> stress;</a:t>
            </a:r>
          </a:p>
          <a:p>
            <a:pPr marL="274313" indent="-274313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933" dirty="0" err="1">
                <a:solidFill>
                  <a:srgbClr val="000000"/>
                </a:solidFill>
              </a:rPr>
              <a:t>Menetapkan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kehidupan</a:t>
            </a:r>
            <a:r>
              <a:rPr lang="en-US" sz="2933" dirty="0">
                <a:solidFill>
                  <a:srgbClr val="000000"/>
                </a:solidFill>
              </a:rPr>
              <a:t> dan </a:t>
            </a:r>
            <a:r>
              <a:rPr lang="en-US" sz="2933" dirty="0" err="1">
                <a:solidFill>
                  <a:srgbClr val="000000"/>
                </a:solidFill>
              </a:rPr>
              <a:t>menganggap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kematian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sebagai</a:t>
            </a:r>
            <a:r>
              <a:rPr lang="en-US" sz="2933" dirty="0">
                <a:solidFill>
                  <a:srgbClr val="000000"/>
                </a:solidFill>
              </a:rPr>
              <a:t> proses normal;</a:t>
            </a:r>
          </a:p>
          <a:p>
            <a:pPr marL="274313" indent="-274313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933" dirty="0" err="1">
                <a:solidFill>
                  <a:srgbClr val="000000"/>
                </a:solidFill>
              </a:rPr>
              <a:t>Bertujuan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bukan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untuk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menghambat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atau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menunda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kematian</a:t>
            </a:r>
            <a:endParaRPr lang="en-US" sz="2933" dirty="0">
              <a:solidFill>
                <a:srgbClr val="000000"/>
              </a:solidFill>
            </a:endParaRPr>
          </a:p>
          <a:p>
            <a:pPr marL="274313" indent="-274313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933" dirty="0" err="1">
                <a:solidFill>
                  <a:srgbClr val="000000"/>
                </a:solidFill>
              </a:rPr>
              <a:t>Mengintegrasikan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aspek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psikologis</a:t>
            </a:r>
            <a:r>
              <a:rPr lang="en-US" sz="2933" dirty="0">
                <a:solidFill>
                  <a:srgbClr val="000000"/>
                </a:solidFill>
              </a:rPr>
              <a:t> dan spiritual </a:t>
            </a:r>
            <a:r>
              <a:rPr lang="en-US" sz="2933" dirty="0" err="1">
                <a:solidFill>
                  <a:srgbClr val="000000"/>
                </a:solidFill>
              </a:rPr>
              <a:t>kedalam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asuhan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pasien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</a:p>
          <a:p>
            <a:pPr marL="274313" indent="-274313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933" dirty="0" err="1">
                <a:solidFill>
                  <a:srgbClr val="000000"/>
                </a:solidFill>
              </a:rPr>
              <a:t>Memberikan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sistem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pendukung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untuk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membantu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pasien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dapat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hidup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aktif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seoptimal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mungkin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sampai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menjelang</a:t>
            </a:r>
            <a:r>
              <a:rPr lang="en-US" sz="2933" dirty="0">
                <a:solidFill>
                  <a:srgbClr val="000000"/>
                </a:solidFill>
              </a:rPr>
              <a:t> </a:t>
            </a:r>
            <a:r>
              <a:rPr lang="en-US" sz="2933" dirty="0" err="1">
                <a:solidFill>
                  <a:srgbClr val="000000"/>
                </a:solidFill>
              </a:rPr>
              <a:t>kematian</a:t>
            </a:r>
            <a:endParaRPr lang="en-US" sz="2933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000" dirty="0"/>
          </a:p>
        </p:txBody>
      </p:sp>
      <p:pic>
        <p:nvPicPr>
          <p:cNvPr id="30723" name="Picture 30722" descr="Meja dilengkapi dengan stetoskop dan keyboard komputer">
            <a:extLst>
              <a:ext uri="{FF2B5EF4-FFF2-40B4-BE49-F238E27FC236}">
                <a16:creationId xmlns:a16="http://schemas.microsoft.com/office/drawing/2014/main" id="{313CBFAC-A06F-4A0D-8F8E-44B69C4DE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1"/>
          <a:stretch/>
        </p:blipFill>
        <p:spPr>
          <a:xfrm>
            <a:off x="27" y="13"/>
            <a:ext cx="4635564" cy="68579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58909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67272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id="{BA8C6391-0F7B-4B4E-BB5D-4C0B3B8A9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6833" y="1153572"/>
            <a:ext cx="3200400" cy="4461163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r>
              <a:rPr lang="id-ID" altLang="en-US" sz="5867" b="1" dirty="0">
                <a:solidFill>
                  <a:schemeClr val="tx2"/>
                </a:solidFill>
              </a:rPr>
              <a:t>Prinsip </a:t>
            </a:r>
            <a:r>
              <a:rPr lang="en-US" altLang="en-US" sz="5867" b="1" dirty="0" err="1">
                <a:solidFill>
                  <a:schemeClr val="tx2"/>
                </a:solidFill>
              </a:rPr>
              <a:t>Asuhan</a:t>
            </a:r>
            <a:r>
              <a:rPr lang="en-US" altLang="en-US" sz="5867" b="1" dirty="0">
                <a:solidFill>
                  <a:schemeClr val="tx2"/>
                </a:solidFill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</a:rPr>
              <a:t>paliatif</a:t>
            </a:r>
            <a:endParaRPr lang="en-US" altLang="en-US" sz="5867" b="1" dirty="0">
              <a:solidFill>
                <a:schemeClr val="tx2"/>
              </a:solidFill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80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4D9F27E5-D8F6-8E4A-B5F3-8AAABE5165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273044" indent="-273044">
              <a:spcBef>
                <a:spcPts val="575"/>
              </a:spcBef>
              <a:buFont typeface="Wingdings 2" pitchFamily="2" charset="2"/>
              <a:buChar char=""/>
            </a:pPr>
            <a:r>
              <a:rPr lang="en-US" altLang="en-US" sz="2533" dirty="0" err="1">
                <a:solidFill>
                  <a:srgbClr val="FF0000"/>
                </a:solidFill>
              </a:rPr>
              <a:t>Menyediakan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sistem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dukungan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untuk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membantu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keluarga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menghadapi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penyakit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pasien</a:t>
            </a:r>
            <a:r>
              <a:rPr lang="en-US" altLang="en-US" sz="2533" dirty="0">
                <a:solidFill>
                  <a:srgbClr val="FF0000"/>
                </a:solidFill>
              </a:rPr>
              <a:t> dan </a:t>
            </a:r>
            <a:r>
              <a:rPr lang="en-US" altLang="en-US" sz="2533" dirty="0" err="1">
                <a:solidFill>
                  <a:srgbClr val="FF0000"/>
                </a:solidFill>
              </a:rPr>
              <a:t>situasi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berduka</a:t>
            </a:r>
            <a:endParaRPr lang="en-US" altLang="en-US" sz="2533" dirty="0">
              <a:solidFill>
                <a:srgbClr val="FF0000"/>
              </a:solidFill>
            </a:endParaRPr>
          </a:p>
          <a:p>
            <a:pPr marL="273044" indent="-273044">
              <a:spcBef>
                <a:spcPts val="575"/>
              </a:spcBef>
              <a:buFont typeface="Wingdings 2" pitchFamily="2" charset="2"/>
              <a:buChar char=""/>
            </a:pPr>
            <a:r>
              <a:rPr lang="en-US" altLang="en-US" sz="2533" dirty="0" err="1">
                <a:solidFill>
                  <a:srgbClr val="FF0000"/>
                </a:solidFill>
              </a:rPr>
              <a:t>Menggunakan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pendekatan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tim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untuk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memenuhi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kebutuhan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pasien</a:t>
            </a:r>
            <a:r>
              <a:rPr lang="en-US" altLang="en-US" sz="2533" dirty="0">
                <a:solidFill>
                  <a:srgbClr val="FF0000"/>
                </a:solidFill>
              </a:rPr>
              <a:t> dan </a:t>
            </a:r>
            <a:r>
              <a:rPr lang="en-US" altLang="en-US" sz="2533" dirty="0" err="1">
                <a:solidFill>
                  <a:srgbClr val="FF0000"/>
                </a:solidFill>
              </a:rPr>
              <a:t>keluarga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termasuk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konseling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berduka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jika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diperlukan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</a:p>
          <a:p>
            <a:pPr marL="273044" indent="-273044">
              <a:spcBef>
                <a:spcPts val="575"/>
              </a:spcBef>
              <a:buFont typeface="Wingdings 2" pitchFamily="2" charset="2"/>
              <a:buChar char=""/>
            </a:pPr>
            <a:r>
              <a:rPr lang="en-US" altLang="en-US" sz="2533" dirty="0" err="1">
                <a:solidFill>
                  <a:srgbClr val="FF0000"/>
                </a:solidFill>
              </a:rPr>
              <a:t>Meningkatkan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kualitas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hidup</a:t>
            </a:r>
            <a:r>
              <a:rPr lang="en-US" altLang="en-US" sz="2533" dirty="0">
                <a:solidFill>
                  <a:srgbClr val="FF0000"/>
                </a:solidFill>
              </a:rPr>
              <a:t> yang </a:t>
            </a:r>
            <a:r>
              <a:rPr lang="en-US" altLang="en-US" sz="2533" dirty="0" err="1">
                <a:solidFill>
                  <a:srgbClr val="FF0000"/>
                </a:solidFill>
              </a:rPr>
              <a:t>secara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positif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dapat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mempengaruhi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kondisi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penyakitnya</a:t>
            </a:r>
            <a:endParaRPr lang="en-US" altLang="en-US" sz="2533" dirty="0">
              <a:solidFill>
                <a:srgbClr val="FF0000"/>
              </a:solidFill>
            </a:endParaRPr>
          </a:p>
          <a:p>
            <a:pPr marL="273044" indent="-273044">
              <a:spcBef>
                <a:spcPts val="575"/>
              </a:spcBef>
              <a:buFont typeface="Wingdings 2" pitchFamily="2" charset="2"/>
              <a:buChar char=""/>
            </a:pPr>
            <a:r>
              <a:rPr lang="en-US" altLang="en-US" sz="2533" dirty="0" err="1">
                <a:solidFill>
                  <a:srgbClr val="FF0000"/>
                </a:solidFill>
              </a:rPr>
              <a:t>Dapat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diterapkan</a:t>
            </a:r>
            <a:r>
              <a:rPr lang="en-US" altLang="en-US" sz="2533" dirty="0">
                <a:solidFill>
                  <a:srgbClr val="FF0000"/>
                </a:solidFill>
              </a:rPr>
              <a:t> pada </a:t>
            </a:r>
            <a:r>
              <a:rPr lang="en-US" altLang="en-US" sz="2533" dirty="0" err="1">
                <a:solidFill>
                  <a:srgbClr val="FF0000"/>
                </a:solidFill>
              </a:rPr>
              <a:t>awal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kondisi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penyakit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jika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dikaitkan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dengan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terapi</a:t>
            </a:r>
            <a:r>
              <a:rPr lang="en-US" altLang="en-US" sz="2533" dirty="0">
                <a:solidFill>
                  <a:srgbClr val="FF0000"/>
                </a:solidFill>
              </a:rPr>
              <a:t> lain </a:t>
            </a:r>
            <a:r>
              <a:rPr lang="en-US" altLang="en-US" sz="2533" dirty="0" err="1">
                <a:solidFill>
                  <a:srgbClr val="FF0000"/>
                </a:solidFill>
              </a:rPr>
              <a:t>untuk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memperpanjang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kehidupan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seperti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kemoterapi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atau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radiosi</a:t>
            </a:r>
            <a:r>
              <a:rPr lang="en-US" altLang="en-US" sz="2533" dirty="0">
                <a:solidFill>
                  <a:srgbClr val="FF0000"/>
                </a:solidFill>
              </a:rPr>
              <a:t>, </a:t>
            </a:r>
            <a:r>
              <a:rPr lang="en-US" altLang="en-US" sz="2533" dirty="0" err="1">
                <a:solidFill>
                  <a:srgbClr val="FF0000"/>
                </a:solidFill>
              </a:rPr>
              <a:t>termasuk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beberapa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penelitian</a:t>
            </a:r>
            <a:r>
              <a:rPr lang="en-US" altLang="en-US" sz="2533" dirty="0">
                <a:solidFill>
                  <a:srgbClr val="FF0000"/>
                </a:solidFill>
              </a:rPr>
              <a:t> yang </a:t>
            </a:r>
            <a:r>
              <a:rPr lang="en-US" altLang="en-US" sz="2533" dirty="0" err="1">
                <a:solidFill>
                  <a:srgbClr val="FF0000"/>
                </a:solidFill>
              </a:rPr>
              <a:t>diperlukan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untuk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lebih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memahami</a:t>
            </a:r>
            <a:r>
              <a:rPr lang="en-US" altLang="en-US" sz="2533" dirty="0">
                <a:solidFill>
                  <a:srgbClr val="FF0000"/>
                </a:solidFill>
              </a:rPr>
              <a:t> dan </a:t>
            </a:r>
            <a:r>
              <a:rPr lang="en-US" altLang="en-US" sz="2533" dirty="0" err="1">
                <a:solidFill>
                  <a:srgbClr val="FF0000"/>
                </a:solidFill>
              </a:rPr>
              <a:t>mengelola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komplikasi</a:t>
            </a:r>
            <a:r>
              <a:rPr lang="en-US" altLang="en-US" sz="2533" dirty="0">
                <a:solidFill>
                  <a:srgbClr val="FF0000"/>
                </a:solidFill>
              </a:rPr>
              <a:t> </a:t>
            </a:r>
            <a:r>
              <a:rPr lang="en-US" altLang="en-US" sz="2533" dirty="0" err="1">
                <a:solidFill>
                  <a:srgbClr val="FF0000"/>
                </a:solidFill>
              </a:rPr>
              <a:t>klinik</a:t>
            </a:r>
            <a:r>
              <a:rPr lang="en-US" altLang="en-US" sz="2533" dirty="0">
                <a:solidFill>
                  <a:srgbClr val="FF0000"/>
                </a:solidFill>
              </a:rPr>
              <a:t> yang </a:t>
            </a:r>
            <a:r>
              <a:rPr lang="en-US" altLang="en-US" sz="2533" dirty="0" err="1">
                <a:solidFill>
                  <a:srgbClr val="FF0000"/>
                </a:solidFill>
              </a:rPr>
              <a:t>menimbulkan</a:t>
            </a:r>
            <a:r>
              <a:rPr lang="en-US" altLang="en-US" sz="2533" dirty="0">
                <a:solidFill>
                  <a:srgbClr val="FF0000"/>
                </a:solidFill>
              </a:rPr>
              <a:t> stress</a:t>
            </a:r>
          </a:p>
        </p:txBody>
      </p:sp>
    </p:spTree>
    <p:extLst>
      <p:ext uri="{BB962C8B-B14F-4D97-AF65-F5344CB8AC3E}">
        <p14:creationId xmlns:p14="http://schemas.microsoft.com/office/powerpoint/2010/main" val="146378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96CDD301-2940-7D49-BF19-6D2D109E2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65429" y="347519"/>
            <a:ext cx="6921771" cy="1286160"/>
          </a:xfr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4267" b="1" dirty="0">
                <a:solidFill>
                  <a:srgbClr val="000000"/>
                </a:solidFill>
              </a:rPr>
              <a:t>Target </a:t>
            </a:r>
            <a:r>
              <a:rPr lang="en-US" altLang="en-US" sz="4267" b="1" dirty="0" err="1">
                <a:solidFill>
                  <a:srgbClr val="000000"/>
                </a:solidFill>
              </a:rPr>
              <a:t>asuhan</a:t>
            </a:r>
            <a:r>
              <a:rPr lang="en-US" altLang="en-US" sz="4267" b="1" dirty="0">
                <a:solidFill>
                  <a:srgbClr val="000000"/>
                </a:solidFill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</a:rPr>
              <a:t>paliatif</a:t>
            </a:r>
            <a:r>
              <a:rPr lang="en-US" altLang="en-US" sz="4267" b="1" dirty="0">
                <a:solidFill>
                  <a:srgbClr val="000000"/>
                </a:solidFill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</a:rPr>
              <a:t>untuk</a:t>
            </a:r>
            <a:r>
              <a:rPr lang="en-US" altLang="en-US" sz="4267" b="1" dirty="0">
                <a:solidFill>
                  <a:srgbClr val="000000"/>
                </a:solidFill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</a:rPr>
              <a:t>pasien</a:t>
            </a:r>
            <a:endParaRPr lang="en-US" altLang="en-US" sz="4267" b="1" dirty="0">
              <a:solidFill>
                <a:srgbClr val="000000"/>
              </a:solidFill>
            </a:endParaRP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A4109A57-E2FE-5A40-AAC7-B2014B3A35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5432" y="2115116"/>
            <a:ext cx="6921769" cy="43953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err="1">
                <a:solidFill>
                  <a:srgbClr val="000000"/>
                </a:solidFill>
              </a:rPr>
              <a:t>Membantu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pasien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memulihkan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kekuatan</a:t>
            </a:r>
            <a:r>
              <a:rPr lang="en-US" altLang="en-US" sz="3200" dirty="0">
                <a:solidFill>
                  <a:srgbClr val="000000"/>
                </a:solidFill>
              </a:rPr>
              <a:t> dan </a:t>
            </a:r>
            <a:r>
              <a:rPr lang="en-US" altLang="en-US" sz="3200" dirty="0" err="1">
                <a:solidFill>
                  <a:srgbClr val="000000"/>
                </a:solidFill>
              </a:rPr>
              <a:t>keikhlasan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untuk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lanjut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melakukan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kegiatan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hariannya</a:t>
            </a:r>
            <a:endParaRPr lang="en-US" altLang="en-US" sz="32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3200" dirty="0" err="1">
                <a:solidFill>
                  <a:srgbClr val="000000"/>
                </a:solidFill>
              </a:rPr>
              <a:t>Mendukung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kemampuan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mentoleransi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pengobatan</a:t>
            </a:r>
            <a:r>
              <a:rPr lang="en-US" altLang="en-US" sz="3200" dirty="0">
                <a:solidFill>
                  <a:srgbClr val="000000"/>
                </a:solidFill>
              </a:rPr>
              <a:t> dan </a:t>
            </a:r>
            <a:r>
              <a:rPr lang="en-US" altLang="en-US" sz="3200" dirty="0" err="1">
                <a:solidFill>
                  <a:srgbClr val="000000"/>
                </a:solidFill>
              </a:rPr>
              <a:t>intervensi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medik</a:t>
            </a:r>
            <a:endParaRPr lang="en-US" altLang="en-US" sz="32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3200" dirty="0" err="1">
                <a:solidFill>
                  <a:srgbClr val="000000"/>
                </a:solidFill>
              </a:rPr>
              <a:t>Membantu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pasien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memahami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lebih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baik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pilihan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asuhan</a:t>
            </a:r>
            <a:r>
              <a:rPr lang="en-US" altLang="en-US" sz="3200" dirty="0">
                <a:solidFill>
                  <a:srgbClr val="000000"/>
                </a:solidFill>
              </a:rPr>
              <a:t> yang </a:t>
            </a:r>
            <a:r>
              <a:rPr lang="en-US" altLang="en-US" sz="3200" dirty="0" err="1">
                <a:solidFill>
                  <a:srgbClr val="000000"/>
                </a:solidFill>
              </a:rPr>
              <a:t>diinginkannya</a:t>
            </a:r>
            <a:r>
              <a:rPr lang="en-US" altLang="en-US" sz="3200" dirty="0">
                <a:solidFill>
                  <a:srgbClr val="000000"/>
                </a:solidFill>
              </a:rPr>
              <a:t>. </a:t>
            </a:r>
          </a:p>
          <a:p>
            <a:endParaRPr lang="en-US" altLang="en-US" sz="2000" dirty="0"/>
          </a:p>
        </p:txBody>
      </p:sp>
      <p:pic>
        <p:nvPicPr>
          <p:cNvPr id="47108" name="Picture 47107" descr="Tiga panah pada sasaran">
            <a:extLst>
              <a:ext uri="{FF2B5EF4-FFF2-40B4-BE49-F238E27FC236}">
                <a16:creationId xmlns:a16="http://schemas.microsoft.com/office/drawing/2014/main" id="{CA2CFCF5-D213-44CC-A426-38E49F88F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3" r="7116" b="-2"/>
          <a:stretch/>
        </p:blipFill>
        <p:spPr>
          <a:xfrm>
            <a:off x="27" y="13"/>
            <a:ext cx="4635564" cy="6857987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3" y="2115116"/>
            <a:ext cx="6309360" cy="0"/>
          </a:xfrm>
          <a:prstGeom prst="line">
            <a:avLst/>
          </a:prstGeom>
          <a:ln w="19050">
            <a:solidFill>
              <a:srgbClr val="4AF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76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990" y="238126"/>
            <a:ext cx="10167583" cy="647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2800" b="1" dirty="0">
                <a:latin typeface="+mn-lt"/>
              </a:rPr>
              <a:t>Tujuan Pembelajaran </a:t>
            </a:r>
            <a:endParaRPr lang="en-US" sz="2800" b="1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94962" y="1490306"/>
            <a:ext cx="8581623" cy="396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457834" algn="just">
              <a:lnSpc>
                <a:spcPct val="116100"/>
              </a:lnSpc>
              <a:spcBef>
                <a:spcPts val="95"/>
              </a:spcBef>
            </a:pPr>
            <a:r>
              <a:rPr lang="sv-SE" b="1" dirty="0"/>
              <a:t>Diharapkan dapat memahami perspektif keperawatan dan konsep </a:t>
            </a:r>
            <a:r>
              <a:rPr lang="id-ID" b="1" dirty="0"/>
              <a:t>keperawatan paliatif</a:t>
            </a:r>
            <a:endParaRPr lang="sv-SE" b="1" spc="140" dirty="0"/>
          </a:p>
        </p:txBody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537" name="Title 1">
            <a:extLst>
              <a:ext uri="{FF2B5EF4-FFF2-40B4-BE49-F238E27FC236}">
                <a16:creationId xmlns:a16="http://schemas.microsoft.com/office/drawing/2014/main" id="{9FC7E497-6885-104C-9B0C-8A0B550AA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79911" y="228601"/>
            <a:ext cx="6412076" cy="1466851"/>
          </a:xfrm>
        </p:spPr>
        <p:txBody>
          <a:bodyPr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rgbClr val="000000"/>
                </a:solidFill>
              </a:rPr>
              <a:t>Target</a:t>
            </a:r>
            <a:r>
              <a:rPr lang="en-US" altLang="en-US" sz="4000" b="1" dirty="0"/>
              <a:t> </a:t>
            </a:r>
            <a:r>
              <a:rPr lang="en-US" altLang="en-US" sz="4000" b="1" dirty="0" err="1">
                <a:solidFill>
                  <a:srgbClr val="000000"/>
                </a:solidFill>
              </a:rPr>
              <a:t>asuhan</a:t>
            </a:r>
            <a:r>
              <a:rPr lang="en-US" altLang="en-US" sz="4000" b="1" dirty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</a:rPr>
              <a:t>paliatif</a:t>
            </a:r>
            <a:r>
              <a:rPr lang="en-US" altLang="en-US" sz="4000" b="1" dirty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</a:rPr>
              <a:t>untuk</a:t>
            </a:r>
            <a:r>
              <a:rPr lang="en-US" altLang="en-US" sz="4000" b="1" dirty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</a:rPr>
              <a:t>keluarga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F7BF-91AA-A944-A39A-1CF35CE3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556" y="1924054"/>
            <a:ext cx="5661593" cy="4705345"/>
          </a:xfrm>
        </p:spPr>
        <p:txBody>
          <a:bodyPr anchor="t">
            <a:normAutofit/>
          </a:bodyPr>
          <a:lstStyle/>
          <a:p>
            <a:pPr marL="274313" indent="-274313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Membantu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keluarga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memahami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pilihan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asuhan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yang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tersedia</a:t>
            </a:r>
            <a:endParaRPr lang="en-US" sz="3200" dirty="0">
              <a:solidFill>
                <a:srgbClr val="000000">
                  <a:alpha val="80000"/>
                </a:srgbClr>
              </a:solidFill>
            </a:endParaRPr>
          </a:p>
          <a:p>
            <a:pPr marL="274313" indent="-274313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Meningkatkan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kehidupan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harian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pasien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,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menurunkan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kecemasan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terhadap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kondisi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anggota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keluarga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yang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disayangi</a:t>
            </a:r>
            <a:endParaRPr lang="en-US" sz="3200" dirty="0">
              <a:solidFill>
                <a:srgbClr val="000000">
                  <a:alpha val="80000"/>
                </a:srgbClr>
              </a:solidFill>
            </a:endParaRPr>
          </a:p>
          <a:p>
            <a:pPr marL="274313" indent="-274313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Memungkinkan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untuk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terwujudnya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sistem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dukungan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yang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sangat</a:t>
            </a:r>
            <a:r>
              <a:rPr lang="en-US" sz="32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000000">
                    <a:alpha val="80000"/>
                  </a:srgbClr>
                </a:solidFill>
              </a:rPr>
              <a:t>berharga</a:t>
            </a:r>
            <a:endParaRPr lang="en-US" sz="3200" dirty="0">
              <a:solidFill>
                <a:srgbClr val="000000">
                  <a:alpha val="80000"/>
                </a:srgb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1" y="36103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iga panah pada sasaran">
            <a:extLst>
              <a:ext uri="{FF2B5EF4-FFF2-40B4-BE49-F238E27FC236}">
                <a16:creationId xmlns:a16="http://schemas.microsoft.com/office/drawing/2014/main" id="{CA2CFCF5-D213-44CC-A426-38E49F88F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3" r="7116" b="-2"/>
          <a:stretch/>
        </p:blipFill>
        <p:spPr>
          <a:xfrm>
            <a:off x="27" y="13"/>
            <a:ext cx="4635564" cy="68579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27903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381000" y="70426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latin typeface="+mn-lt"/>
              </a:rPr>
              <a:t>Langkah-langkah dalam Program Paliatif</a:t>
            </a:r>
            <a:endParaRPr lang="en-US" b="1" dirty="0">
              <a:latin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97686" y="2481603"/>
            <a:ext cx="9596628" cy="3667737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d-ID" sz="2400" dirty="0"/>
              <a:t>Melakukan penilaian aspek fisik, psikologis, sosial dan kultural, dan spiritual.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d-ID" sz="2400" dirty="0"/>
              <a:t>Menentukan pengertian dan harapan pasien dan keluarga.  • Menentukan tujuan perawatan pasien.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d-ID" sz="2400" dirty="0"/>
              <a:t>Informasi dan edukasi perawatan pasien.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d-ID" sz="2400" dirty="0"/>
              <a:t>Tata laksana gejala, dukungan psikologis, sosialdan kultural, dan spiritual.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d-ID" sz="2400" dirty="0"/>
              <a:t>Respon pada stadium terminal: memberikan tindakan sesuai keputusan keluarga, misalnya penghentian pengobatan atau tindakan seperti resusitasi, ventilator, cairan, dan lain-lain.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d-ID" sz="2400" dirty="0"/>
              <a:t>Membantu pasien dalam membuat Advanced Care Planning  (wasiat atau keingingan terakhir). Pelayanan terhadap pasien pada stadium terminal.</a:t>
            </a:r>
          </a:p>
        </p:txBody>
      </p:sp>
    </p:spTree>
    <p:extLst>
      <p:ext uri="{BB962C8B-B14F-4D97-AF65-F5344CB8AC3E}">
        <p14:creationId xmlns:p14="http://schemas.microsoft.com/office/powerpoint/2010/main" val="3812931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1C3AE8D-C6A8-0E4C-8BDA-29C4C1527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0448" y="490902"/>
            <a:ext cx="7495784" cy="1072404"/>
          </a:xfrm>
        </p:spPr>
        <p:txBody>
          <a:bodyPr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Aspek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Medikolegal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b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Perawatan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Paliatif</a:t>
            </a:r>
            <a:r>
              <a:rPr lang="id-ID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0C7271-E3A3-2542-B436-9CB019F6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740" y="2348767"/>
            <a:ext cx="9460717" cy="2628676"/>
          </a:xfrm>
        </p:spPr>
        <p:txBody>
          <a:bodyPr anchor="t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D" sz="2400" dirty="0"/>
              <a:t>Informed Consent pada Tindakan </a:t>
            </a:r>
            <a:r>
              <a:rPr lang="en-ID" sz="2400" dirty="0" err="1"/>
              <a:t>berisiko</a:t>
            </a:r>
            <a:endParaRPr lang="en-ID" sz="2400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D" sz="2400" dirty="0" err="1"/>
              <a:t>Diutamakan</a:t>
            </a:r>
            <a:r>
              <a:rPr lang="en-ID" sz="2400" dirty="0"/>
              <a:t> </a:t>
            </a:r>
            <a:r>
              <a:rPr lang="en-ID" sz="2400" dirty="0" err="1"/>
              <a:t>ketika</a:t>
            </a:r>
            <a:r>
              <a:rPr lang="en-ID" sz="2400" dirty="0"/>
              <a:t> </a:t>
            </a:r>
            <a:r>
              <a:rPr lang="en-ID" sz="2400" dirty="0" err="1"/>
              <a:t>pasien</a:t>
            </a:r>
            <a:r>
              <a:rPr lang="en-ID" sz="2400" dirty="0"/>
              <a:t> </a:t>
            </a:r>
            <a:r>
              <a:rPr lang="en-ID" sz="2400" dirty="0" err="1"/>
              <a:t>masih</a:t>
            </a:r>
            <a:r>
              <a:rPr lang="en-ID" sz="2400" dirty="0"/>
              <a:t> </a:t>
            </a:r>
            <a:r>
              <a:rPr lang="en-ID" sz="2400" dirty="0" err="1"/>
              <a:t>kompeten</a:t>
            </a:r>
            <a:r>
              <a:rPr lang="en-ID" sz="2400" dirty="0"/>
              <a:t> dan </a:t>
            </a:r>
            <a:r>
              <a:rPr lang="en-ID" sz="2400" dirty="0" err="1"/>
              <a:t>saksi</a:t>
            </a:r>
            <a:r>
              <a:rPr lang="en-ID" sz="2400" dirty="0"/>
              <a:t> </a:t>
            </a:r>
            <a:r>
              <a:rPr lang="en-ID" sz="2400" dirty="0" err="1"/>
              <a:t>anggota</a:t>
            </a:r>
            <a:r>
              <a:rPr lang="en-ID" sz="2400" dirty="0"/>
              <a:t> </a:t>
            </a:r>
            <a:r>
              <a:rPr lang="en-ID" sz="2400" dirty="0" err="1"/>
              <a:t>keluarga</a:t>
            </a:r>
            <a:r>
              <a:rPr lang="en-ID" sz="2400" dirty="0"/>
              <a:t> </a:t>
            </a:r>
            <a:r>
              <a:rPr lang="en-ID" sz="2400" dirty="0" err="1"/>
              <a:t>terdekatnya</a:t>
            </a:r>
            <a:r>
              <a:rPr lang="en-ID" sz="24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D" sz="2400" dirty="0"/>
              <a:t>Pada </a:t>
            </a:r>
            <a:r>
              <a:rPr lang="en-ID" sz="2400" dirty="0" err="1"/>
              <a:t>keadaan</a:t>
            </a:r>
            <a:r>
              <a:rPr lang="en-ID" sz="2400" dirty="0"/>
              <a:t> </a:t>
            </a:r>
            <a:r>
              <a:rPr lang="en-ID" sz="2400" dirty="0" err="1"/>
              <a:t>darurat</a:t>
            </a:r>
            <a:r>
              <a:rPr lang="en-ID" sz="2400" dirty="0"/>
              <a:t>, </a:t>
            </a:r>
            <a:r>
              <a:rPr lang="en-ID" sz="2400" dirty="0" err="1"/>
              <a:t>tim</a:t>
            </a:r>
            <a:r>
              <a:rPr lang="en-ID" sz="2400" dirty="0"/>
              <a:t> </a:t>
            </a:r>
            <a:r>
              <a:rPr lang="en-ID" sz="2400" dirty="0" err="1"/>
              <a:t>perawatan</a:t>
            </a:r>
            <a:r>
              <a:rPr lang="en-ID" sz="2400" dirty="0"/>
              <a:t> </a:t>
            </a:r>
            <a:r>
              <a:rPr lang="en-ID" sz="2400" dirty="0" err="1"/>
              <a:t>paliatif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Tindakan </a:t>
            </a:r>
            <a:r>
              <a:rPr lang="en-ID" sz="2400" dirty="0" err="1"/>
              <a:t>kedoketran</a:t>
            </a:r>
            <a:r>
              <a:rPr lang="en-ID" sz="2400" dirty="0"/>
              <a:t> yang </a:t>
            </a:r>
            <a:r>
              <a:rPr lang="en-ID" sz="2400" dirty="0" err="1"/>
              <a:t>diperlukan</a:t>
            </a:r>
            <a:r>
              <a:rPr lang="en-ID" sz="24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D" sz="2400" dirty="0" err="1">
                <a:solidFill>
                  <a:srgbClr val="000000"/>
                </a:solidFill>
              </a:rPr>
              <a:t>Resusitasi</a:t>
            </a:r>
            <a:r>
              <a:rPr lang="en-ID" sz="2400" dirty="0">
                <a:solidFill>
                  <a:srgbClr val="000000"/>
                </a:solidFill>
              </a:rPr>
              <a:t>/</a:t>
            </a:r>
            <a:r>
              <a:rPr lang="en-ID" sz="2400" dirty="0" err="1">
                <a:solidFill>
                  <a:srgbClr val="000000"/>
                </a:solidFill>
              </a:rPr>
              <a:t>tidak</a:t>
            </a:r>
            <a:r>
              <a:rPr lang="en-ID" sz="2400" dirty="0">
                <a:solidFill>
                  <a:srgbClr val="000000"/>
                </a:solidFill>
              </a:rPr>
              <a:t> : </a:t>
            </a:r>
            <a:r>
              <a:rPr lang="en-ID" sz="2400" dirty="0" err="1">
                <a:solidFill>
                  <a:srgbClr val="000000"/>
                </a:solidFill>
              </a:rPr>
              <a:t>keputusan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dibuat</a:t>
            </a:r>
            <a:r>
              <a:rPr lang="en-ID" sz="2400" dirty="0">
                <a:solidFill>
                  <a:srgbClr val="000000"/>
                </a:solidFill>
              </a:rPr>
              <a:t> oleh </a:t>
            </a:r>
            <a:r>
              <a:rPr lang="en-ID" sz="2400" dirty="0" err="1">
                <a:solidFill>
                  <a:srgbClr val="000000"/>
                </a:solidFill>
              </a:rPr>
              <a:t>pasien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ketika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masih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dirty="0" err="1">
                <a:solidFill>
                  <a:srgbClr val="000000"/>
                </a:solidFill>
              </a:rPr>
              <a:t>kompeten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10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1C3AE8D-C6A8-0E4C-8BDA-29C4C1527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0448" y="490902"/>
            <a:ext cx="7495784" cy="1072404"/>
          </a:xfrm>
        </p:spPr>
        <p:txBody>
          <a:bodyPr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id-ID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PENYAMPAIAN INFORMASI (DISCLOSURE)</a:t>
            </a:r>
            <a:endParaRPr lang="en-US" alt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0C7271-E3A3-2542-B436-9CB019F6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777267"/>
            <a:ext cx="10584180" cy="2611853"/>
          </a:xfrm>
        </p:spPr>
        <p:txBody>
          <a:bodyPr anchor="t">
            <a:noAutofit/>
          </a:bodyPr>
          <a:lstStyle/>
          <a:p>
            <a:pPr algn="just">
              <a:defRPr/>
            </a:pPr>
            <a:r>
              <a:rPr lang="en-ID" sz="2400" dirty="0" err="1"/>
              <a:t>Penyampaian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pemberian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petugas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 yang </a:t>
            </a:r>
            <a:r>
              <a:rPr lang="en-ID" sz="2400" dirty="0" err="1"/>
              <a:t>berwenang</a:t>
            </a:r>
            <a:r>
              <a:rPr lang="en-ID" sz="2400" dirty="0"/>
              <a:t> </a:t>
            </a:r>
            <a:r>
              <a:rPr lang="en-ID" sz="2400" dirty="0" err="1"/>
              <a:t>kepada</a:t>
            </a:r>
            <a:r>
              <a:rPr lang="en-ID" sz="2400" dirty="0"/>
              <a:t> </a:t>
            </a:r>
            <a:r>
              <a:rPr lang="en-ID" sz="2400" dirty="0" err="1"/>
              <a:t>pasien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keluarga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medis</a:t>
            </a:r>
            <a:r>
              <a:rPr lang="en-ID" sz="2400" dirty="0"/>
              <a:t> </a:t>
            </a:r>
            <a:r>
              <a:rPr lang="en-ID" sz="2400" dirty="0" err="1"/>
              <a:t>pasien</a:t>
            </a:r>
            <a:r>
              <a:rPr lang="en-ID" sz="2400" dirty="0"/>
              <a:t>. </a:t>
            </a:r>
            <a:r>
              <a:rPr lang="en-ID" sz="2400" dirty="0" err="1"/>
              <a:t>Penyampaian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diberikan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mempertimbangkan</a:t>
            </a:r>
            <a:r>
              <a:rPr lang="en-ID" sz="2400" dirty="0"/>
              <a:t> </a:t>
            </a:r>
            <a:r>
              <a:rPr lang="en-ID" sz="2400" dirty="0" err="1"/>
              <a:t>hal-hal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 :  </a:t>
            </a:r>
            <a:endParaRPr lang="id-ID" sz="2400" dirty="0"/>
          </a:p>
          <a:p>
            <a:pPr marL="457200" indent="-457200" algn="just">
              <a:buAutoNum type="arabicPeriod"/>
              <a:defRPr/>
            </a:pPr>
            <a:r>
              <a:rPr lang="en-ID" sz="2400" dirty="0" err="1"/>
              <a:t>Keinginan</a:t>
            </a:r>
            <a:r>
              <a:rPr lang="en-ID" sz="2400" dirty="0"/>
              <a:t> </a:t>
            </a:r>
            <a:r>
              <a:rPr lang="en-ID" sz="2400" dirty="0" err="1"/>
              <a:t>pasien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mengetahui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mengetahui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sebenarnya</a:t>
            </a:r>
            <a:r>
              <a:rPr lang="en-ID" sz="2400" dirty="0"/>
              <a:t>. </a:t>
            </a:r>
            <a:endParaRPr lang="id-ID" sz="2400" dirty="0"/>
          </a:p>
          <a:p>
            <a:pPr marL="457200" indent="-457200" algn="just">
              <a:buAutoNum type="arabicPeriod"/>
              <a:defRPr/>
            </a:pPr>
            <a:r>
              <a:rPr lang="en-ID" sz="2400" dirty="0" err="1"/>
              <a:t>Sejauh</a:t>
            </a:r>
            <a:r>
              <a:rPr lang="en-ID" sz="2400" dirty="0"/>
              <a:t> </a:t>
            </a:r>
            <a:r>
              <a:rPr lang="en-ID" sz="2400" dirty="0" err="1"/>
              <a:t>mana</a:t>
            </a:r>
            <a:r>
              <a:rPr lang="en-ID" sz="2400" dirty="0"/>
              <a:t> </a:t>
            </a:r>
            <a:r>
              <a:rPr lang="en-ID" sz="2400" dirty="0" err="1"/>
              <a:t>pasien</a:t>
            </a:r>
            <a:r>
              <a:rPr lang="en-ID" sz="2400" dirty="0"/>
              <a:t> </a:t>
            </a:r>
            <a:r>
              <a:rPr lang="en-ID" sz="2400" dirty="0" err="1"/>
              <a:t>ingin</a:t>
            </a:r>
            <a:r>
              <a:rPr lang="en-ID" sz="2400" dirty="0"/>
              <a:t> </a:t>
            </a:r>
            <a:r>
              <a:rPr lang="en-ID" sz="2400" dirty="0" err="1"/>
              <a:t>mengetahui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yang </a:t>
            </a:r>
            <a:r>
              <a:rPr lang="en-ID" sz="2400" dirty="0" err="1"/>
              <a:t>sebenarnya</a:t>
            </a:r>
            <a:r>
              <a:rPr lang="en-ID" sz="2400" dirty="0"/>
              <a:t>. </a:t>
            </a:r>
            <a:endParaRPr lang="id-ID" sz="2400" dirty="0"/>
          </a:p>
          <a:p>
            <a:pPr marL="457200" indent="-457200" algn="just">
              <a:buAutoNum type="arabicPeriod"/>
              <a:defRPr/>
            </a:pPr>
            <a:r>
              <a:rPr lang="en-ID" sz="2400" dirty="0" err="1"/>
              <a:t>Kesiapan</a:t>
            </a:r>
            <a:r>
              <a:rPr lang="en-ID" sz="2400" dirty="0"/>
              <a:t> </a:t>
            </a:r>
            <a:r>
              <a:rPr lang="en-ID" sz="2400" dirty="0" err="1"/>
              <a:t>pasien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menerima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berkaitan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yang </a:t>
            </a:r>
            <a:r>
              <a:rPr lang="en-ID" sz="2400" dirty="0" err="1"/>
              <a:t>sebenarnya</a:t>
            </a:r>
            <a:r>
              <a:rPr lang="en-ID" sz="2400" dirty="0"/>
              <a:t>.	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89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17" t="11576" r="17368" b="10608"/>
          <a:stretch/>
        </p:blipFill>
        <p:spPr>
          <a:xfrm>
            <a:off x="463639" y="365124"/>
            <a:ext cx="11230378" cy="58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86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958" t="37662" r="41324" b="28389"/>
          <a:stretch/>
        </p:blipFill>
        <p:spPr>
          <a:xfrm>
            <a:off x="1867438" y="725734"/>
            <a:ext cx="8100810" cy="55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72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1C3AE8D-C6A8-0E4C-8BDA-29C4C1527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0448" y="490902"/>
            <a:ext cx="7495784" cy="1072404"/>
          </a:xfrm>
        </p:spPr>
        <p:txBody>
          <a:bodyPr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LAYANAN PERAWATAN PALIATIF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0C7271-E3A3-2542-B436-9CB019F6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740" y="2348767"/>
            <a:ext cx="9460717" cy="2628676"/>
          </a:xfrm>
        </p:spPr>
        <p:txBody>
          <a:bodyPr anchor="t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D" sz="2400" dirty="0" err="1"/>
              <a:t>Perawatan</a:t>
            </a:r>
            <a:r>
              <a:rPr lang="en-ID" sz="2400" dirty="0"/>
              <a:t> </a:t>
            </a:r>
            <a:r>
              <a:rPr lang="en-ID" sz="2400" dirty="0" err="1"/>
              <a:t>paliatif</a:t>
            </a:r>
            <a:endParaRPr lang="en-ID" sz="2400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D" sz="2400" dirty="0"/>
              <a:t>Cancer pain management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D" sz="2400" dirty="0"/>
              <a:t>Discharge &amp; Home Care Planning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D" sz="2400" dirty="0"/>
              <a:t>Advance Care Planning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D" sz="2400" dirty="0"/>
              <a:t>End Of Life Care </a:t>
            </a:r>
          </a:p>
        </p:txBody>
      </p:sp>
    </p:spTree>
    <p:extLst>
      <p:ext uri="{BB962C8B-B14F-4D97-AF65-F5344CB8AC3E}">
        <p14:creationId xmlns:p14="http://schemas.microsoft.com/office/powerpoint/2010/main" val="3174260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5"/>
            <a:ext cx="56148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41" name="Title 1">
            <a:extLst>
              <a:ext uri="{FF2B5EF4-FFF2-40B4-BE49-F238E27FC236}">
                <a16:creationId xmlns:a16="http://schemas.microsoft.com/office/drawing/2014/main" id="{83AD855D-E92D-1543-9FA0-020CCB0AF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0" y="18811"/>
            <a:ext cx="4977976" cy="1454051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5333" b="1" dirty="0" err="1">
                <a:solidFill>
                  <a:srgbClr val="000000"/>
                </a:solidFill>
              </a:rPr>
              <a:t>Simpulan</a:t>
            </a:r>
            <a:endParaRPr lang="en-US" altLang="en-US" sz="5333" b="1" dirty="0">
              <a:solidFill>
                <a:srgbClr val="000000"/>
              </a:solidFill>
            </a:endParaRPr>
          </a:p>
        </p:txBody>
      </p:sp>
      <p:sp>
        <p:nvSpPr>
          <p:cNvPr id="7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20"/>
            <a:ext cx="5000437" cy="540096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70" name="Graphic 69" descr="Fingerprint">
            <a:extLst>
              <a:ext uri="{FF2B5EF4-FFF2-40B4-BE49-F238E27FC236}">
                <a16:creationId xmlns:a16="http://schemas.microsoft.com/office/drawing/2014/main" id="{3EBECCA9-AD1D-4531-AC24-BFB3BEAA1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8"/>
            <a:ext cx="3620021" cy="3620021"/>
          </a:xfrm>
          <a:prstGeom prst="rect">
            <a:avLst/>
          </a:prstGeom>
        </p:spPr>
      </p:pic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A93C9C26-8ED0-094D-8C78-CB19F4504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29728" y="1476587"/>
            <a:ext cx="6512019" cy="4993115"/>
          </a:xfrm>
        </p:spPr>
        <p:txBody>
          <a:bodyPr anchor="ctr">
            <a:noAutofit/>
          </a:bodyPr>
          <a:lstStyle/>
          <a:p>
            <a:pPr algn="just"/>
            <a:r>
              <a:rPr lang="en-US" altLang="en-US" sz="2267" dirty="0" err="1">
                <a:solidFill>
                  <a:srgbClr val="000000"/>
                </a:solidFill>
              </a:rPr>
              <a:t>Beberapa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kondisi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kronik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akibat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penyakit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dapat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terjadi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termasuk</a:t>
            </a:r>
            <a:r>
              <a:rPr lang="en-US" altLang="en-US" sz="2267" dirty="0">
                <a:solidFill>
                  <a:srgbClr val="000000"/>
                </a:solidFill>
              </a:rPr>
              <a:t> pada </a:t>
            </a:r>
            <a:r>
              <a:rPr lang="en-US" altLang="en-US" sz="2267" dirty="0" err="1">
                <a:solidFill>
                  <a:srgbClr val="000000"/>
                </a:solidFill>
              </a:rPr>
              <a:t>pasien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dengan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masalah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onkologi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memerlukan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asuhan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paliatif</a:t>
            </a:r>
            <a:r>
              <a:rPr lang="en-US" altLang="en-US" sz="2267" dirty="0">
                <a:solidFill>
                  <a:srgbClr val="000000"/>
                </a:solidFill>
              </a:rPr>
              <a:t> yang di </a:t>
            </a:r>
            <a:r>
              <a:rPr lang="en-US" altLang="en-US" sz="2267" dirty="0" err="1">
                <a:solidFill>
                  <a:srgbClr val="000000"/>
                </a:solidFill>
              </a:rPr>
              <a:t>desain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sejak</a:t>
            </a:r>
            <a:r>
              <a:rPr lang="en-US" altLang="en-US" sz="2267" dirty="0">
                <a:solidFill>
                  <a:srgbClr val="000000"/>
                </a:solidFill>
              </a:rPr>
              <a:t> diagnosis </a:t>
            </a:r>
            <a:r>
              <a:rPr lang="en-US" altLang="en-US" sz="2267" dirty="0" err="1">
                <a:solidFill>
                  <a:srgbClr val="000000"/>
                </a:solidFill>
              </a:rPr>
              <a:t>ditegakkan</a:t>
            </a:r>
            <a:r>
              <a:rPr lang="en-US" altLang="en-US" sz="2267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altLang="en-US" sz="2267" dirty="0" err="1">
                <a:solidFill>
                  <a:srgbClr val="000000"/>
                </a:solidFill>
              </a:rPr>
              <a:t>Fokus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asuhan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paliatif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adalah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mengurangi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atau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menghilangkan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keluhan</a:t>
            </a:r>
            <a:r>
              <a:rPr lang="en-US" altLang="en-US" sz="2267" dirty="0">
                <a:solidFill>
                  <a:srgbClr val="000000"/>
                </a:solidFill>
              </a:rPr>
              <a:t> yang </a:t>
            </a:r>
            <a:r>
              <a:rPr lang="en-US" altLang="en-US" sz="2267" dirty="0" err="1">
                <a:solidFill>
                  <a:srgbClr val="000000"/>
                </a:solidFill>
              </a:rPr>
              <a:t>berakibat</a:t>
            </a:r>
            <a:r>
              <a:rPr lang="en-US" altLang="en-US" sz="2267" dirty="0">
                <a:solidFill>
                  <a:srgbClr val="000000"/>
                </a:solidFill>
              </a:rPr>
              <a:t> pada </a:t>
            </a:r>
            <a:r>
              <a:rPr lang="en-US" altLang="en-US" sz="2267" dirty="0" err="1">
                <a:solidFill>
                  <a:srgbClr val="000000"/>
                </a:solidFill>
              </a:rPr>
              <a:t>kelemahan</a:t>
            </a:r>
            <a:r>
              <a:rPr lang="en-US" altLang="en-US" sz="2267" dirty="0">
                <a:solidFill>
                  <a:srgbClr val="000000"/>
                </a:solidFill>
              </a:rPr>
              <a:t>, </a:t>
            </a:r>
            <a:r>
              <a:rPr lang="en-US" altLang="en-US" sz="2267" dirty="0" err="1">
                <a:solidFill>
                  <a:srgbClr val="000000"/>
                </a:solidFill>
              </a:rPr>
              <a:t>keterbatasan</a:t>
            </a:r>
            <a:r>
              <a:rPr lang="en-US" altLang="en-US" sz="2267" dirty="0">
                <a:solidFill>
                  <a:srgbClr val="000000"/>
                </a:solidFill>
              </a:rPr>
              <a:t>, dan </a:t>
            </a:r>
            <a:r>
              <a:rPr lang="en-US" altLang="en-US" sz="2267" dirty="0" err="1">
                <a:solidFill>
                  <a:srgbClr val="000000"/>
                </a:solidFill>
              </a:rPr>
              <a:t>kendala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fisik</a:t>
            </a:r>
            <a:r>
              <a:rPr lang="en-US" altLang="en-US" sz="2267" dirty="0">
                <a:solidFill>
                  <a:srgbClr val="000000"/>
                </a:solidFill>
              </a:rPr>
              <a:t>, </a:t>
            </a:r>
            <a:r>
              <a:rPr lang="en-US" altLang="en-US" sz="2267" dirty="0" err="1">
                <a:solidFill>
                  <a:srgbClr val="000000"/>
                </a:solidFill>
              </a:rPr>
              <a:t>psikologis</a:t>
            </a:r>
            <a:r>
              <a:rPr lang="en-US" altLang="en-US" sz="2267" dirty="0">
                <a:solidFill>
                  <a:srgbClr val="000000"/>
                </a:solidFill>
              </a:rPr>
              <a:t>, social, dan spiritual </a:t>
            </a:r>
            <a:r>
              <a:rPr lang="en-US" altLang="en-US" sz="2267" dirty="0" err="1">
                <a:solidFill>
                  <a:srgbClr val="000000"/>
                </a:solidFill>
              </a:rPr>
              <a:t>dalam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beraktifitas</a:t>
            </a:r>
            <a:r>
              <a:rPr lang="en-US" altLang="en-US" sz="2267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altLang="en-US" sz="2267" dirty="0" err="1">
                <a:solidFill>
                  <a:srgbClr val="000000"/>
                </a:solidFill>
              </a:rPr>
              <a:t>Tujuan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utama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asuhan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paliatif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adalah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meningkatkan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kualitas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hidup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pasien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sampai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menjelang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ajal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secara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damai</a:t>
            </a:r>
            <a:r>
              <a:rPr lang="en-US" altLang="en-US" sz="2267" dirty="0">
                <a:solidFill>
                  <a:srgbClr val="000000"/>
                </a:solidFill>
              </a:rPr>
              <a:t> dan </a:t>
            </a:r>
            <a:r>
              <a:rPr lang="en-US" altLang="en-US" sz="2267" dirty="0" err="1">
                <a:solidFill>
                  <a:srgbClr val="000000"/>
                </a:solidFill>
              </a:rPr>
              <a:t>bermartabat</a:t>
            </a:r>
            <a:r>
              <a:rPr lang="en-US" altLang="en-US" sz="2267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altLang="en-US" sz="2267" dirty="0" err="1">
                <a:solidFill>
                  <a:srgbClr val="000000"/>
                </a:solidFill>
              </a:rPr>
              <a:t>Pendekatan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berbasis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bukti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sangat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bermanfaat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untuk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memastikan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tindakan</a:t>
            </a:r>
            <a:r>
              <a:rPr lang="en-US" altLang="en-US" sz="2267" dirty="0">
                <a:solidFill>
                  <a:srgbClr val="000000"/>
                </a:solidFill>
              </a:rPr>
              <a:t> yang </a:t>
            </a:r>
            <a:r>
              <a:rPr lang="en-US" altLang="en-US" sz="2267" dirty="0" err="1">
                <a:solidFill>
                  <a:srgbClr val="000000"/>
                </a:solidFill>
              </a:rPr>
              <a:t>diberikan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berlandaskan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bukti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  <a:r>
              <a:rPr lang="en-US" altLang="en-US" sz="2267" dirty="0" err="1">
                <a:solidFill>
                  <a:srgbClr val="000000"/>
                </a:solidFill>
              </a:rPr>
              <a:t>ilmiah</a:t>
            </a:r>
            <a:r>
              <a:rPr lang="en-US" altLang="en-US" sz="2267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7218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object 16"/>
          <p:cNvSpPr txBox="1">
            <a:spLocks/>
          </p:cNvSpPr>
          <p:nvPr/>
        </p:nvSpPr>
        <p:spPr>
          <a:xfrm>
            <a:off x="7064776" y="1718576"/>
            <a:ext cx="4873940" cy="2906308"/>
          </a:xfrm>
          <a:prstGeom prst="rect">
            <a:avLst/>
          </a:prstGeom>
        </p:spPr>
        <p:txBody>
          <a:bodyPr vert="horz" wrap="square" lIns="0" tIns="40322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0" marR="55880">
              <a:lnSpc>
                <a:spcPct val="116100"/>
              </a:lnSpc>
              <a:spcBef>
                <a:spcPts val="260"/>
              </a:spcBef>
            </a:pPr>
            <a:r>
              <a:rPr lang="id-ID" sz="3500" spc="229" dirty="0">
                <a:solidFill>
                  <a:srgbClr val="000000"/>
                </a:solidFill>
                <a:latin typeface="Trebuchet MS"/>
                <a:cs typeface="Trebuchet MS"/>
              </a:rPr>
              <a:t>"Sebaik-baik</a:t>
            </a:r>
            <a:r>
              <a:rPr lang="id-ID" sz="350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id-ID" sz="3500" spc="375" dirty="0">
                <a:solidFill>
                  <a:srgbClr val="000000"/>
                </a:solidFill>
                <a:latin typeface="Trebuchet MS"/>
                <a:cs typeface="Trebuchet MS"/>
              </a:rPr>
              <a:t>manusia</a:t>
            </a:r>
            <a:r>
              <a:rPr lang="id-ID" sz="350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id-ID" sz="3500" spc="420" dirty="0">
                <a:solidFill>
                  <a:srgbClr val="000000"/>
                </a:solidFill>
                <a:latin typeface="Trebuchet MS"/>
                <a:cs typeface="Trebuchet MS"/>
              </a:rPr>
              <a:t>yang</a:t>
            </a:r>
            <a:r>
              <a:rPr lang="id-ID" sz="3500" spc="-1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id-ID" sz="3500" spc="254" dirty="0">
                <a:solidFill>
                  <a:srgbClr val="000000"/>
                </a:solidFill>
                <a:latin typeface="Trebuchet MS"/>
                <a:cs typeface="Trebuchet MS"/>
              </a:rPr>
              <a:t>paling </a:t>
            </a:r>
            <a:r>
              <a:rPr lang="id-ID" sz="3500" spc="-10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id-ID" sz="3500" spc="290" dirty="0">
                <a:solidFill>
                  <a:srgbClr val="000000"/>
                </a:solidFill>
                <a:latin typeface="Trebuchet MS"/>
                <a:cs typeface="Trebuchet MS"/>
              </a:rPr>
              <a:t>bermanfaat</a:t>
            </a:r>
            <a:r>
              <a:rPr lang="id-ID" sz="350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id-ID" sz="3500" spc="350" dirty="0">
                <a:solidFill>
                  <a:srgbClr val="000000"/>
                </a:solidFill>
                <a:latin typeface="Trebuchet MS"/>
                <a:cs typeface="Trebuchet MS"/>
              </a:rPr>
              <a:t>bagi</a:t>
            </a:r>
            <a:r>
              <a:rPr lang="id-ID" sz="350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id-ID" sz="3500" spc="350" dirty="0">
                <a:solidFill>
                  <a:srgbClr val="000000"/>
                </a:solidFill>
                <a:latin typeface="Trebuchet MS"/>
                <a:cs typeface="Trebuchet MS"/>
              </a:rPr>
              <a:t>orang</a:t>
            </a:r>
            <a:r>
              <a:rPr lang="id-ID" sz="350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id-ID" sz="3500" spc="80" dirty="0">
                <a:solidFill>
                  <a:srgbClr val="000000"/>
                </a:solidFill>
                <a:latin typeface="Trebuchet MS"/>
                <a:cs typeface="Trebuchet MS"/>
              </a:rPr>
              <a:t>lain"</a:t>
            </a:r>
            <a:endParaRPr lang="id-ID" sz="3500" dirty="0">
              <a:latin typeface="Trebuchet MS"/>
              <a:cs typeface="Trebuchet MS"/>
            </a:endParaRPr>
          </a:p>
        </p:txBody>
      </p:sp>
      <p:pic>
        <p:nvPicPr>
          <p:cNvPr id="7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5089" y="321972"/>
            <a:ext cx="1333779" cy="20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381000" y="70426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+mn-lt"/>
              </a:rPr>
              <a:t>Sejarah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asuhan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paliatif</a:t>
            </a:r>
            <a:endParaRPr lang="en-US" b="1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32587" y="2113762"/>
            <a:ext cx="9530365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Diawali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sebagai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pergerakan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asuhan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hospis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pada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abad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ke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19,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mereka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yang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bergerak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dibidang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keagamaan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menciptakan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asuhan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hospis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yang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memberikan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asuhan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pada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mereka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yang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sakit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dan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menjelang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kematian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di London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dan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Irlandia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. 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  <a:sym typeface="Wingdings" pitchFamily="2" charset="2"/>
              </a:rPr>
              <a:t>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dirty="0">
                <a:solidFill>
                  <a:srgbClr val="000000"/>
                </a:solidFill>
              </a:rPr>
              <a:t>1842 Jeanne </a:t>
            </a:r>
            <a:r>
              <a:rPr lang="en-ID" dirty="0" err="1">
                <a:solidFill>
                  <a:srgbClr val="000000"/>
                </a:solidFill>
              </a:rPr>
              <a:t>Garnier</a:t>
            </a:r>
            <a:r>
              <a:rPr lang="en-ID" dirty="0">
                <a:solidFill>
                  <a:srgbClr val="000000"/>
                </a:solidFill>
              </a:rPr>
              <a:t> Lyon France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dirty="0">
                <a:solidFill>
                  <a:srgbClr val="000000"/>
                </a:solidFill>
              </a:rPr>
              <a:t>1879 Irish Sisters of Charity Dublin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dirty="0">
                <a:solidFill>
                  <a:srgbClr val="000000"/>
                </a:solidFill>
              </a:rPr>
              <a:t>1905 St Joseph’s London </a:t>
            </a:r>
            <a:endParaRPr lang="en-US" dirty="0">
              <a:solidFill>
                <a:srgbClr val="000000">
                  <a:alpha val="80000"/>
                </a:srgbClr>
              </a:solidFill>
            </a:endParaRPr>
          </a:p>
          <a:p>
            <a:pPr marL="205740" indent="-205740">
              <a:spcBef>
                <a:spcPts val="435"/>
              </a:spcBef>
              <a:buFont typeface="Wingdings 2"/>
              <a:buChar char=""/>
              <a:defRPr/>
            </a:pP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Beberapa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dekade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terakhir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,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asuhan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paliatif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telah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menimbulkan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perubahan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besar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dan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mempengaruhi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populasi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terhadap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layanan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kesehatan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.</a:t>
            </a:r>
          </a:p>
          <a:p>
            <a:pPr marL="205740" indent="-205740">
              <a:spcBef>
                <a:spcPts val="435"/>
              </a:spcBef>
              <a:buFont typeface="Wingdings 2"/>
              <a:buChar char=""/>
              <a:defRPr/>
            </a:pP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Mulai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sebagai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pergerakan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sukarela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di USA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dan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telah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berkembang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menjadi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bagian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vital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sistem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layanan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alpha val="80000"/>
                  </a:srgbClr>
                </a:solidFill>
              </a:rPr>
              <a:t>kesehatan</a:t>
            </a:r>
            <a:r>
              <a:rPr lang="en-US" dirty="0">
                <a:solidFill>
                  <a:srgbClr val="000000">
                    <a:alpha val="80000"/>
                  </a:srgb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683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381000" y="70426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+mn-lt"/>
              </a:rPr>
              <a:t>Sejarah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asuhan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paliatif</a:t>
            </a:r>
            <a:endParaRPr lang="en-US" b="1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32587" y="2113762"/>
            <a:ext cx="95303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ID" dirty="0">
                <a:solidFill>
                  <a:srgbClr val="000000"/>
                </a:solidFill>
              </a:rPr>
              <a:t>1967 Dame Cicely Saunders </a:t>
            </a:r>
            <a:r>
              <a:rPr lang="en-ID" dirty="0" err="1">
                <a:solidFill>
                  <a:srgbClr val="000000"/>
                </a:solidFill>
              </a:rPr>
              <a:t>mengembangkan</a:t>
            </a:r>
            <a:r>
              <a:rPr lang="en-ID" dirty="0">
                <a:solidFill>
                  <a:srgbClr val="000000"/>
                </a:solidFill>
              </a:rPr>
              <a:t> program </a:t>
            </a:r>
            <a:r>
              <a:rPr lang="en-ID" dirty="0" err="1">
                <a:solidFill>
                  <a:srgbClr val="000000"/>
                </a:solidFill>
              </a:rPr>
              <a:t>hospis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pertama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disebut</a:t>
            </a:r>
            <a:r>
              <a:rPr lang="en-ID" dirty="0">
                <a:solidFill>
                  <a:srgbClr val="000000"/>
                </a:solidFill>
              </a:rPr>
              <a:t> St. Christopher’s Hospice di UK.</a:t>
            </a:r>
          </a:p>
          <a:p>
            <a:pPr marL="385763" indent="-385763">
              <a:buFont typeface="+mj-lt"/>
              <a:buAutoNum type="arabicPeriod"/>
            </a:pPr>
            <a:r>
              <a:rPr lang="en-ID" dirty="0">
                <a:solidFill>
                  <a:srgbClr val="000000"/>
                </a:solidFill>
              </a:rPr>
              <a:t>1974 Florence Wald &amp; Chaplain Ed </a:t>
            </a:r>
            <a:r>
              <a:rPr lang="en-ID" dirty="0" err="1">
                <a:solidFill>
                  <a:srgbClr val="000000"/>
                </a:solidFill>
              </a:rPr>
              <a:t>Dobihal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mengembangkan</a:t>
            </a:r>
            <a:r>
              <a:rPr lang="en-ID" dirty="0">
                <a:solidFill>
                  <a:srgbClr val="000000"/>
                </a:solidFill>
              </a:rPr>
              <a:t> program </a:t>
            </a:r>
            <a:r>
              <a:rPr lang="en-ID" dirty="0" err="1">
                <a:solidFill>
                  <a:srgbClr val="000000"/>
                </a:solidFill>
              </a:rPr>
              <a:t>hospis</a:t>
            </a:r>
            <a:r>
              <a:rPr lang="en-ID" dirty="0">
                <a:solidFill>
                  <a:srgbClr val="000000"/>
                </a:solidFill>
              </a:rPr>
              <a:t> yang </a:t>
            </a:r>
            <a:r>
              <a:rPr lang="en-ID" dirty="0" err="1">
                <a:solidFill>
                  <a:srgbClr val="000000"/>
                </a:solidFill>
              </a:rPr>
              <a:t>pertama</a:t>
            </a:r>
            <a:r>
              <a:rPr lang="en-ID" dirty="0">
                <a:solidFill>
                  <a:srgbClr val="000000"/>
                </a:solidFill>
              </a:rPr>
              <a:t> di Connecticut.</a:t>
            </a:r>
          </a:p>
          <a:p>
            <a:pPr marL="385763" indent="-385763">
              <a:buFont typeface="+mj-lt"/>
              <a:buAutoNum type="arabicPeriod"/>
            </a:pPr>
            <a:r>
              <a:rPr lang="en-ID" dirty="0" err="1">
                <a:solidFill>
                  <a:srgbClr val="000000"/>
                </a:solidFill>
              </a:rPr>
              <a:t>Asuhan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Hospis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Paliatif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masih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tetap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sama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sampai</a:t>
            </a:r>
            <a:r>
              <a:rPr lang="en-ID" dirty="0">
                <a:solidFill>
                  <a:srgbClr val="000000"/>
                </a:solidFill>
              </a:rPr>
              <a:t> 1980’s </a:t>
            </a:r>
            <a:r>
              <a:rPr lang="en-ID" dirty="0" err="1">
                <a:solidFill>
                  <a:srgbClr val="000000"/>
                </a:solidFill>
              </a:rPr>
              <a:t>saat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asuhan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paliatif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berbasis</a:t>
            </a:r>
            <a:r>
              <a:rPr lang="en-ID" dirty="0">
                <a:solidFill>
                  <a:srgbClr val="000000"/>
                </a:solidFill>
              </a:rPr>
              <a:t> RS </a:t>
            </a:r>
            <a:r>
              <a:rPr lang="en-ID" dirty="0" err="1">
                <a:solidFill>
                  <a:srgbClr val="000000"/>
                </a:solidFill>
              </a:rPr>
              <a:t>dikembangkan</a:t>
            </a:r>
            <a:r>
              <a:rPr lang="en-ID" dirty="0">
                <a:solidFill>
                  <a:srgbClr val="000000"/>
                </a:solidFill>
              </a:rPr>
              <a:t> di the Cleveland Clinic and Medical College of Wisconsin.</a:t>
            </a:r>
          </a:p>
          <a:p>
            <a:pPr marL="385763" indent="-385763">
              <a:buFont typeface="+mj-lt"/>
              <a:buAutoNum type="arabicPeriod"/>
            </a:pPr>
            <a:r>
              <a:rPr lang="en-ID" dirty="0" err="1">
                <a:solidFill>
                  <a:srgbClr val="000000"/>
                </a:solidFill>
              </a:rPr>
              <a:t>Saat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ini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lebih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dari</a:t>
            </a:r>
            <a:r>
              <a:rPr lang="en-ID" dirty="0">
                <a:solidFill>
                  <a:srgbClr val="000000"/>
                </a:solidFill>
              </a:rPr>
              <a:t>  1400  program palliative care programs </a:t>
            </a:r>
            <a:r>
              <a:rPr lang="en-ID" dirty="0" err="1">
                <a:solidFill>
                  <a:srgbClr val="000000"/>
                </a:solidFill>
              </a:rPr>
              <a:t>idi</a:t>
            </a:r>
            <a:r>
              <a:rPr lang="en-ID" dirty="0">
                <a:solidFill>
                  <a:srgbClr val="000000"/>
                </a:solidFill>
              </a:rPr>
              <a:t> U.S.</a:t>
            </a:r>
          </a:p>
          <a:p>
            <a:pPr marL="385763" indent="-385763">
              <a:buFont typeface="+mj-lt"/>
              <a:buAutoNum type="arabicPeriod"/>
            </a:pPr>
            <a:r>
              <a:rPr lang="en-ID" dirty="0" err="1">
                <a:solidFill>
                  <a:srgbClr val="000000"/>
                </a:solidFill>
              </a:rPr>
              <a:t>Lebih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dari</a:t>
            </a:r>
            <a:r>
              <a:rPr lang="en-ID" dirty="0">
                <a:solidFill>
                  <a:srgbClr val="000000"/>
                </a:solidFill>
              </a:rPr>
              <a:t>  80% of </a:t>
            </a:r>
            <a:r>
              <a:rPr lang="en-ID" dirty="0" err="1">
                <a:solidFill>
                  <a:srgbClr val="000000"/>
                </a:solidFill>
              </a:rPr>
              <a:t>hospitaRS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dengan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lebih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dari</a:t>
            </a:r>
            <a:r>
              <a:rPr lang="en-ID" dirty="0">
                <a:solidFill>
                  <a:srgbClr val="000000"/>
                </a:solidFill>
              </a:rPr>
              <a:t> 300 TT </a:t>
            </a:r>
            <a:r>
              <a:rPr lang="en-ID" dirty="0" err="1">
                <a:solidFill>
                  <a:srgbClr val="000000"/>
                </a:solidFill>
              </a:rPr>
              <a:t>melaporkan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memiliki</a:t>
            </a:r>
            <a:r>
              <a:rPr lang="en-ID" dirty="0">
                <a:solidFill>
                  <a:srgbClr val="000000"/>
                </a:solidFill>
              </a:rPr>
              <a:t> program palliative care.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6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381000" y="70426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latin typeface="+mn-lt"/>
              </a:rPr>
              <a:t>Definisi</a:t>
            </a:r>
            <a:endParaRPr lang="en-US" b="1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67CB0F-0DF4-A148-B1C9-B0F9A3B7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422" y="2720423"/>
            <a:ext cx="6869578" cy="29462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933" dirty="0">
                <a:solidFill>
                  <a:srgbClr val="000000"/>
                </a:solidFill>
              </a:rPr>
              <a:t>“ Palliative care </a:t>
            </a:r>
            <a:r>
              <a:rPr lang="en-ID" sz="2933" dirty="0" err="1">
                <a:solidFill>
                  <a:srgbClr val="000000"/>
                </a:solidFill>
              </a:rPr>
              <a:t>merupakan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pendekatan</a:t>
            </a:r>
            <a:r>
              <a:rPr lang="en-ID" sz="2933" dirty="0">
                <a:solidFill>
                  <a:srgbClr val="000000"/>
                </a:solidFill>
              </a:rPr>
              <a:t> yang </a:t>
            </a:r>
            <a:r>
              <a:rPr lang="en-ID" sz="2933" dirty="0" err="1">
                <a:solidFill>
                  <a:srgbClr val="000000"/>
                </a:solidFill>
              </a:rPr>
              <a:t>dapat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meningkatkan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kualitas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hidup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pasien</a:t>
            </a:r>
            <a:r>
              <a:rPr lang="en-ID" sz="2933" dirty="0">
                <a:solidFill>
                  <a:srgbClr val="000000"/>
                </a:solidFill>
              </a:rPr>
              <a:t> dan </a:t>
            </a:r>
            <a:r>
              <a:rPr lang="en-ID" sz="2933" dirty="0" err="1">
                <a:solidFill>
                  <a:srgbClr val="000000"/>
                </a:solidFill>
              </a:rPr>
              <a:t>keluarga</a:t>
            </a:r>
            <a:r>
              <a:rPr lang="en-ID" sz="2933" dirty="0">
                <a:solidFill>
                  <a:srgbClr val="000000"/>
                </a:solidFill>
              </a:rPr>
              <a:t> yang </a:t>
            </a:r>
            <a:r>
              <a:rPr lang="en-ID" sz="2933" dirty="0" err="1">
                <a:solidFill>
                  <a:srgbClr val="000000"/>
                </a:solidFill>
              </a:rPr>
              <a:t>menghadapi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masalah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kesehatan</a:t>
            </a:r>
            <a:r>
              <a:rPr lang="en-ID" sz="2933" dirty="0">
                <a:solidFill>
                  <a:srgbClr val="000000"/>
                </a:solidFill>
              </a:rPr>
              <a:t> yang </a:t>
            </a:r>
            <a:r>
              <a:rPr lang="en-ID" sz="2933" dirty="0" err="1">
                <a:solidFill>
                  <a:srgbClr val="000000"/>
                </a:solidFill>
              </a:rPr>
              <a:t>mengancam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kehidupan</a:t>
            </a:r>
            <a:r>
              <a:rPr lang="en-ID" sz="2933" dirty="0">
                <a:solidFill>
                  <a:srgbClr val="000000"/>
                </a:solidFill>
              </a:rPr>
              <a:t>, </a:t>
            </a:r>
            <a:r>
              <a:rPr lang="en-ID" sz="2933" dirty="0" err="1">
                <a:solidFill>
                  <a:srgbClr val="000000"/>
                </a:solidFill>
              </a:rPr>
              <a:t>untuk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mencegah</a:t>
            </a:r>
            <a:r>
              <a:rPr lang="en-ID" sz="2933" dirty="0">
                <a:solidFill>
                  <a:srgbClr val="000000"/>
                </a:solidFill>
              </a:rPr>
              <a:t> dan </a:t>
            </a:r>
            <a:r>
              <a:rPr lang="en-ID" sz="2933" dirty="0" err="1">
                <a:solidFill>
                  <a:srgbClr val="000000"/>
                </a:solidFill>
              </a:rPr>
              <a:t>memulihkan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penderitaan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melalui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identifikasi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dini</a:t>
            </a:r>
            <a:r>
              <a:rPr lang="en-ID" sz="2933" dirty="0">
                <a:solidFill>
                  <a:srgbClr val="000000"/>
                </a:solidFill>
              </a:rPr>
              <a:t> dan </a:t>
            </a:r>
            <a:r>
              <a:rPr lang="en-ID" sz="2933" dirty="0" err="1">
                <a:solidFill>
                  <a:srgbClr val="000000"/>
                </a:solidFill>
              </a:rPr>
              <a:t>asesmen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komprehensif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serta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intervensi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terhadap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nyeri</a:t>
            </a:r>
            <a:r>
              <a:rPr lang="en-ID" sz="2933" dirty="0">
                <a:solidFill>
                  <a:srgbClr val="000000"/>
                </a:solidFill>
              </a:rPr>
              <a:t> dan </a:t>
            </a:r>
            <a:r>
              <a:rPr lang="en-ID" sz="2933" dirty="0" err="1">
                <a:solidFill>
                  <a:srgbClr val="000000"/>
                </a:solidFill>
              </a:rPr>
              <a:t>masalah</a:t>
            </a:r>
            <a:r>
              <a:rPr lang="en-ID" sz="2933" dirty="0">
                <a:solidFill>
                  <a:srgbClr val="000000"/>
                </a:solidFill>
              </a:rPr>
              <a:t> lain </a:t>
            </a:r>
            <a:r>
              <a:rPr lang="en-ID" sz="2933" dirty="0" err="1">
                <a:solidFill>
                  <a:srgbClr val="000000"/>
                </a:solidFill>
              </a:rPr>
              <a:t>secara</a:t>
            </a:r>
            <a:r>
              <a:rPr lang="en-ID" sz="2933" dirty="0">
                <a:solidFill>
                  <a:srgbClr val="000000"/>
                </a:solidFill>
              </a:rPr>
              <a:t> </a:t>
            </a:r>
            <a:r>
              <a:rPr lang="en-ID" sz="2933" dirty="0" err="1">
                <a:solidFill>
                  <a:srgbClr val="000000"/>
                </a:solidFill>
              </a:rPr>
              <a:t>fisik</a:t>
            </a:r>
            <a:r>
              <a:rPr lang="en-ID" sz="2933" dirty="0">
                <a:solidFill>
                  <a:srgbClr val="000000"/>
                </a:solidFill>
              </a:rPr>
              <a:t>, </a:t>
            </a:r>
            <a:r>
              <a:rPr lang="en-ID" sz="2933" dirty="0" err="1">
                <a:solidFill>
                  <a:srgbClr val="000000"/>
                </a:solidFill>
              </a:rPr>
              <a:t>psikologis</a:t>
            </a:r>
            <a:r>
              <a:rPr lang="en-ID" sz="2933" dirty="0">
                <a:solidFill>
                  <a:srgbClr val="000000"/>
                </a:solidFill>
              </a:rPr>
              <a:t>, dan spiritual” (WHO, 20</a:t>
            </a:r>
            <a:r>
              <a:rPr lang="id-ID" sz="2933" dirty="0">
                <a:solidFill>
                  <a:srgbClr val="000000"/>
                </a:solidFill>
              </a:rPr>
              <a:t>19</a:t>
            </a:r>
            <a:r>
              <a:rPr lang="en-ID" sz="2933" dirty="0">
                <a:solidFill>
                  <a:srgbClr val="000000"/>
                </a:solidFill>
              </a:rPr>
              <a:t>) </a:t>
            </a:r>
            <a:endParaRPr lang="en-US" sz="2933" dirty="0">
              <a:solidFill>
                <a:srgbClr val="0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2115116"/>
            <a:ext cx="372833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27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381000" y="70426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latin typeface="+mn-lt"/>
              </a:rPr>
              <a:t>Asuhan Paliatif </a:t>
            </a:r>
            <a:endParaRPr lang="en-US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2115116"/>
            <a:ext cx="372833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DA8E39-A47B-E749-B6DC-A4C45BCD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83" y="2115116"/>
            <a:ext cx="6869112" cy="2946400"/>
          </a:xfrm>
        </p:spPr>
        <p:txBody>
          <a:bodyPr>
            <a:normAutofit/>
          </a:bodyPr>
          <a:lstStyle/>
          <a:p>
            <a:pPr marL="205740" indent="-205740" algn="just">
              <a:spcBef>
                <a:spcPts val="435"/>
              </a:spcBef>
              <a:buFont typeface="Wingdings 2"/>
              <a:buChar char=""/>
              <a:defRPr/>
            </a:pP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Asuhan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kesehatan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yang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berfokus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pada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upaya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penurunan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intensitas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tanda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dan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gejala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penyakit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,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keberadaan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dan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derajat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keseriusan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tanda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dan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gejala</a:t>
            </a:r>
            <a:endParaRPr lang="en-US" sz="1800" dirty="0">
              <a:solidFill>
                <a:srgbClr val="000000">
                  <a:alpha val="80000"/>
                </a:srgbClr>
              </a:solidFill>
            </a:endParaRPr>
          </a:p>
          <a:p>
            <a:pPr marL="205740" indent="-205740">
              <a:spcBef>
                <a:spcPts val="435"/>
              </a:spcBef>
              <a:buFont typeface="Wingdings 2"/>
              <a:buChar char=""/>
              <a:defRPr/>
            </a:pPr>
            <a:endParaRPr lang="en-US" sz="1800" dirty="0">
              <a:solidFill>
                <a:srgbClr val="000000">
                  <a:alpha val="80000"/>
                </a:srgbClr>
              </a:solidFill>
            </a:endParaRPr>
          </a:p>
          <a:p>
            <a:pPr marL="205740" indent="-205740">
              <a:spcBef>
                <a:spcPts val="435"/>
              </a:spcBef>
              <a:buFont typeface="Wingdings 2"/>
              <a:buChar char=""/>
              <a:defRPr/>
            </a:pPr>
            <a:endParaRPr lang="en-US" sz="1800" dirty="0">
              <a:solidFill>
                <a:srgbClr val="000000">
                  <a:alpha val="80000"/>
                </a:srgbClr>
              </a:solidFill>
            </a:endParaRPr>
          </a:p>
          <a:p>
            <a:pPr marL="205740" indent="-205740">
              <a:spcBef>
                <a:spcPts val="435"/>
              </a:spcBef>
              <a:buFont typeface="Wingdings 2"/>
              <a:buChar char=""/>
              <a:defRPr/>
            </a:pPr>
            <a:endParaRPr lang="en-US" sz="1800" dirty="0">
              <a:solidFill>
                <a:srgbClr val="000000">
                  <a:alpha val="80000"/>
                </a:srgbClr>
              </a:solidFill>
            </a:endParaRPr>
          </a:p>
          <a:p>
            <a:pPr marL="0" indent="0">
              <a:spcBef>
                <a:spcPts val="435"/>
              </a:spcBef>
              <a:buNone/>
              <a:defRPr/>
            </a:pPr>
            <a:endParaRPr lang="en-US" sz="1800" dirty="0">
              <a:solidFill>
                <a:srgbClr val="000000">
                  <a:alpha val="80000"/>
                </a:srgbClr>
              </a:solidFill>
            </a:endParaRPr>
          </a:p>
          <a:p>
            <a:pPr marL="205740" indent="-205740">
              <a:spcBef>
                <a:spcPts val="435"/>
              </a:spcBef>
              <a:buFont typeface="Wingdings 2"/>
              <a:buChar char=""/>
              <a:defRPr/>
            </a:pP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Meningkatkan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kualitas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hidup</a:t>
            </a:r>
            <a:r>
              <a:rPr lang="en-US" sz="1800" dirty="0">
                <a:solidFill>
                  <a:srgbClr val="000000">
                    <a:alpha val="80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000000">
                    <a:alpha val="80000"/>
                  </a:srgbClr>
                </a:solidFill>
              </a:rPr>
              <a:t>pasien</a:t>
            </a:r>
            <a:endParaRPr lang="en-US" sz="1800" dirty="0">
              <a:solidFill>
                <a:srgbClr val="000000">
                  <a:alpha val="80000"/>
                </a:srgbClr>
              </a:solidFill>
            </a:endParaRPr>
          </a:p>
          <a:p>
            <a:pPr marL="0" indent="0">
              <a:spcBef>
                <a:spcPts val="435"/>
              </a:spcBef>
              <a:buNone/>
              <a:defRPr/>
            </a:pPr>
            <a:endParaRPr lang="en-US" sz="1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E8A4814-DA91-6B40-A4E5-ADA3B57C4A77}"/>
              </a:ext>
            </a:extLst>
          </p:cNvPr>
          <p:cNvSpPr/>
          <p:nvPr/>
        </p:nvSpPr>
        <p:spPr>
          <a:xfrm>
            <a:off x="6812427" y="3376583"/>
            <a:ext cx="989409" cy="75366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475488" y="68140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latin typeface="+mn-lt"/>
              </a:rPr>
              <a:t>Landasan Hukum Asuhan Paliatif </a:t>
            </a:r>
            <a:endParaRPr lang="en-US" b="1" dirty="0"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61C015-8EA4-4245-9D10-999813EAC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660" y="2207283"/>
            <a:ext cx="9601199" cy="3685694"/>
          </a:xfrm>
        </p:spPr>
        <p:txBody>
          <a:bodyPr>
            <a:noAutofit/>
          </a:bodyPr>
          <a:lstStyle/>
          <a:p>
            <a:pPr algn="just">
              <a:spcBef>
                <a:spcPts val="435"/>
              </a:spcBef>
              <a:defRPr/>
            </a:pPr>
            <a:r>
              <a:rPr lang="id-ID" sz="1600" dirty="0">
                <a:solidFill>
                  <a:srgbClr val="000000"/>
                </a:solidFill>
              </a:rPr>
              <a:t>1. </a:t>
            </a:r>
            <a:r>
              <a:rPr lang="en-US" dirty="0" err="1">
                <a:solidFill>
                  <a:srgbClr val="000000"/>
                </a:solidFill>
              </a:rPr>
              <a:t>Undang-undang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nomor</a:t>
            </a:r>
            <a:r>
              <a:rPr lang="en-US" dirty="0">
                <a:solidFill>
                  <a:srgbClr val="000000"/>
                </a:solidFill>
              </a:rPr>
              <a:t> 24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2011 </a:t>
            </a:r>
            <a:r>
              <a:rPr lang="en-US" dirty="0" err="1">
                <a:solidFill>
                  <a:srgbClr val="000000"/>
                </a:solidFill>
              </a:rPr>
              <a:t>tentang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Penyelenggara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Jaminan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Sosial</a:t>
            </a:r>
            <a:r>
              <a:rPr lang="en-US" dirty="0">
                <a:solidFill>
                  <a:srgbClr val="000000"/>
                </a:solidFill>
              </a:rPr>
              <a:t>; </a:t>
            </a:r>
            <a:endParaRPr lang="id-ID" dirty="0">
              <a:solidFill>
                <a:srgbClr val="000000"/>
              </a:solidFill>
            </a:endParaRPr>
          </a:p>
          <a:p>
            <a:pPr algn="just">
              <a:spcBef>
                <a:spcPts val="435"/>
              </a:spcBef>
              <a:defRPr/>
            </a:pPr>
            <a:r>
              <a:rPr lang="id-ID" dirty="0">
                <a:solidFill>
                  <a:srgbClr val="000000"/>
                </a:solidFill>
              </a:rPr>
              <a:t>2. </a:t>
            </a:r>
            <a:r>
              <a:rPr lang="en-US" dirty="0" err="1">
                <a:solidFill>
                  <a:srgbClr val="000000"/>
                </a:solidFill>
              </a:rPr>
              <a:t>Undang-undang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nomor</a:t>
            </a:r>
            <a:r>
              <a:rPr lang="en-US" dirty="0">
                <a:solidFill>
                  <a:srgbClr val="000000"/>
                </a:solidFill>
              </a:rPr>
              <a:t> 35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2009 </a:t>
            </a:r>
            <a:r>
              <a:rPr lang="en-US" dirty="0" err="1">
                <a:solidFill>
                  <a:srgbClr val="000000"/>
                </a:solidFill>
              </a:rPr>
              <a:t>tentang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Narkotika</a:t>
            </a:r>
            <a:r>
              <a:rPr lang="en-US" dirty="0">
                <a:solidFill>
                  <a:srgbClr val="000000"/>
                </a:solidFill>
              </a:rPr>
              <a:t>;  </a:t>
            </a:r>
            <a:endParaRPr lang="id-ID" dirty="0">
              <a:solidFill>
                <a:srgbClr val="000000"/>
              </a:solidFill>
            </a:endParaRPr>
          </a:p>
          <a:p>
            <a:pPr algn="just">
              <a:spcBef>
                <a:spcPts val="435"/>
              </a:spcBef>
              <a:defRPr/>
            </a:pPr>
            <a:r>
              <a:rPr lang="id-ID" dirty="0">
                <a:solidFill>
                  <a:srgbClr val="000000"/>
                </a:solidFill>
              </a:rPr>
              <a:t>3. </a:t>
            </a:r>
            <a:r>
              <a:rPr lang="en-US" dirty="0" err="1">
                <a:solidFill>
                  <a:srgbClr val="000000"/>
                </a:solidFill>
              </a:rPr>
              <a:t>Undang-undang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nomor</a:t>
            </a:r>
            <a:r>
              <a:rPr lang="en-US" dirty="0">
                <a:solidFill>
                  <a:srgbClr val="000000"/>
                </a:solidFill>
              </a:rPr>
              <a:t> 36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2009 </a:t>
            </a:r>
            <a:r>
              <a:rPr lang="en-US" dirty="0" err="1">
                <a:solidFill>
                  <a:srgbClr val="000000"/>
                </a:solidFill>
              </a:rPr>
              <a:t>tentang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Kesehatan</a:t>
            </a:r>
            <a:r>
              <a:rPr lang="en-US" dirty="0">
                <a:solidFill>
                  <a:srgbClr val="000000"/>
                </a:solidFill>
              </a:rPr>
              <a:t>  (</a:t>
            </a:r>
            <a:r>
              <a:rPr lang="en-US" dirty="0" err="1">
                <a:solidFill>
                  <a:srgbClr val="000000"/>
                </a:solidFill>
              </a:rPr>
              <a:t>Lembaran</a:t>
            </a:r>
            <a:r>
              <a:rPr lang="en-US" dirty="0">
                <a:solidFill>
                  <a:srgbClr val="000000"/>
                </a:solidFill>
              </a:rPr>
              <a:t> Negara </a:t>
            </a:r>
            <a:r>
              <a:rPr lang="en-US" dirty="0" err="1">
                <a:solidFill>
                  <a:srgbClr val="000000"/>
                </a:solidFill>
              </a:rPr>
              <a:t>Republik</a:t>
            </a:r>
            <a:r>
              <a:rPr lang="en-US" dirty="0">
                <a:solidFill>
                  <a:srgbClr val="000000"/>
                </a:solidFill>
              </a:rPr>
              <a:t> Indonesia </a:t>
            </a:r>
            <a:r>
              <a:rPr lang="en-US" dirty="0" err="1">
                <a:solidFill>
                  <a:srgbClr val="000000"/>
                </a:solidFill>
              </a:rPr>
              <a:t>nomor</a:t>
            </a:r>
            <a:r>
              <a:rPr lang="en-US" dirty="0">
                <a:solidFill>
                  <a:srgbClr val="000000"/>
                </a:solidFill>
              </a:rPr>
              <a:t> 144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2009, </a:t>
            </a:r>
            <a:r>
              <a:rPr lang="en-US" dirty="0" err="1">
                <a:solidFill>
                  <a:srgbClr val="000000"/>
                </a:solidFill>
              </a:rPr>
              <a:t>Tambahan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Lembaran</a:t>
            </a:r>
            <a:r>
              <a:rPr lang="en-US" dirty="0">
                <a:solidFill>
                  <a:srgbClr val="000000"/>
                </a:solidFill>
              </a:rPr>
              <a:t> Negara </a:t>
            </a:r>
            <a:r>
              <a:rPr lang="en-US" dirty="0" err="1">
                <a:solidFill>
                  <a:srgbClr val="000000"/>
                </a:solidFill>
              </a:rPr>
              <a:t>Republik</a:t>
            </a:r>
            <a:r>
              <a:rPr lang="en-US" dirty="0">
                <a:solidFill>
                  <a:srgbClr val="000000"/>
                </a:solidFill>
              </a:rPr>
              <a:t> Indonesia </a:t>
            </a:r>
            <a:r>
              <a:rPr lang="en-US" dirty="0" err="1">
                <a:solidFill>
                  <a:srgbClr val="000000"/>
                </a:solidFill>
              </a:rPr>
              <a:t>nomor</a:t>
            </a:r>
            <a:r>
              <a:rPr lang="en-US" dirty="0">
                <a:solidFill>
                  <a:srgbClr val="000000"/>
                </a:solidFill>
              </a:rPr>
              <a:t> 5063) ; </a:t>
            </a:r>
            <a:endParaRPr lang="id-ID" dirty="0">
              <a:solidFill>
                <a:srgbClr val="000000"/>
              </a:solidFill>
            </a:endParaRPr>
          </a:p>
          <a:p>
            <a:pPr algn="just">
              <a:spcBef>
                <a:spcPts val="435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4. </a:t>
            </a:r>
            <a:r>
              <a:rPr lang="en-US" dirty="0" err="1">
                <a:solidFill>
                  <a:srgbClr val="000000"/>
                </a:solidFill>
              </a:rPr>
              <a:t>Undang-undang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nomor</a:t>
            </a:r>
            <a:r>
              <a:rPr lang="en-US" dirty="0">
                <a:solidFill>
                  <a:srgbClr val="000000"/>
                </a:solidFill>
              </a:rPr>
              <a:t> 44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2009, </a:t>
            </a:r>
            <a:r>
              <a:rPr lang="en-US" dirty="0" err="1">
                <a:solidFill>
                  <a:srgbClr val="000000"/>
                </a:solidFill>
              </a:rPr>
              <a:t>tentang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Rumah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Sakit</a:t>
            </a:r>
            <a:r>
              <a:rPr lang="en-US" dirty="0">
                <a:solidFill>
                  <a:srgbClr val="000000"/>
                </a:solidFill>
              </a:rPr>
              <a:t> ;  </a:t>
            </a:r>
            <a:endParaRPr lang="id-ID" dirty="0">
              <a:solidFill>
                <a:srgbClr val="000000"/>
              </a:solidFill>
            </a:endParaRPr>
          </a:p>
          <a:p>
            <a:pPr algn="just">
              <a:spcBef>
                <a:spcPts val="435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5. </a:t>
            </a:r>
            <a:r>
              <a:rPr lang="en-US" dirty="0" err="1">
                <a:solidFill>
                  <a:srgbClr val="000000"/>
                </a:solidFill>
              </a:rPr>
              <a:t>Undang-undang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nomor</a:t>
            </a:r>
            <a:r>
              <a:rPr lang="en-US" dirty="0">
                <a:solidFill>
                  <a:srgbClr val="000000"/>
                </a:solidFill>
              </a:rPr>
              <a:t> 29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2004, </a:t>
            </a:r>
            <a:r>
              <a:rPr lang="en-US" dirty="0" err="1">
                <a:solidFill>
                  <a:srgbClr val="000000"/>
                </a:solidFill>
              </a:rPr>
              <a:t>tentang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Praktik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Kedokteran</a:t>
            </a:r>
            <a:r>
              <a:rPr lang="en-US" dirty="0">
                <a:solidFill>
                  <a:srgbClr val="000000"/>
                </a:solidFill>
              </a:rPr>
              <a:t> ;  </a:t>
            </a:r>
            <a:endParaRPr lang="id-ID" dirty="0">
              <a:solidFill>
                <a:srgbClr val="000000"/>
              </a:solidFill>
            </a:endParaRPr>
          </a:p>
          <a:p>
            <a:pPr algn="just">
              <a:spcBef>
                <a:spcPts val="435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6. </a:t>
            </a:r>
            <a:r>
              <a:rPr lang="en-US" dirty="0" err="1">
                <a:solidFill>
                  <a:srgbClr val="000000"/>
                </a:solidFill>
              </a:rPr>
              <a:t>Undang-undang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nomor</a:t>
            </a:r>
            <a:r>
              <a:rPr lang="en-US" dirty="0">
                <a:solidFill>
                  <a:srgbClr val="000000"/>
                </a:solidFill>
              </a:rPr>
              <a:t> 20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2003, </a:t>
            </a:r>
            <a:r>
              <a:rPr lang="en-US" dirty="0" err="1">
                <a:solidFill>
                  <a:srgbClr val="000000"/>
                </a:solidFill>
              </a:rPr>
              <a:t>tentang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Sistem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Pendidikan</a:t>
            </a:r>
            <a:r>
              <a:rPr lang="en-US" dirty="0">
                <a:solidFill>
                  <a:srgbClr val="000000"/>
                </a:solidFill>
              </a:rPr>
              <a:t> ;  </a:t>
            </a:r>
            <a:endParaRPr lang="id-ID" dirty="0">
              <a:solidFill>
                <a:srgbClr val="000000"/>
              </a:solidFill>
            </a:endParaRPr>
          </a:p>
          <a:p>
            <a:pPr algn="just">
              <a:spcBef>
                <a:spcPts val="435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7. </a:t>
            </a:r>
            <a:r>
              <a:rPr lang="en-US" dirty="0" err="1">
                <a:solidFill>
                  <a:srgbClr val="000000"/>
                </a:solidFill>
              </a:rPr>
              <a:t>Undang-undang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nomor</a:t>
            </a:r>
            <a:r>
              <a:rPr lang="en-US" dirty="0">
                <a:solidFill>
                  <a:srgbClr val="000000"/>
                </a:solidFill>
              </a:rPr>
              <a:t> 23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2002, </a:t>
            </a:r>
            <a:r>
              <a:rPr lang="en-US" dirty="0" err="1">
                <a:solidFill>
                  <a:srgbClr val="000000"/>
                </a:solidFill>
              </a:rPr>
              <a:t>tentang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Perlindungan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Anak</a:t>
            </a:r>
            <a:r>
              <a:rPr lang="en-US" dirty="0">
                <a:solidFill>
                  <a:srgbClr val="000000"/>
                </a:solidFill>
              </a:rPr>
              <a:t> ; </a:t>
            </a:r>
            <a:endParaRPr lang="id-ID" dirty="0">
              <a:solidFill>
                <a:srgbClr val="000000"/>
              </a:solidFill>
            </a:endParaRPr>
          </a:p>
          <a:p>
            <a:pPr algn="just">
              <a:spcBef>
                <a:spcPts val="435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8. </a:t>
            </a:r>
            <a:r>
              <a:rPr lang="en-US" dirty="0" err="1">
                <a:solidFill>
                  <a:srgbClr val="000000"/>
                </a:solidFill>
              </a:rPr>
              <a:t>Peraturan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Presiden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nomor</a:t>
            </a:r>
            <a:r>
              <a:rPr lang="en-US" dirty="0">
                <a:solidFill>
                  <a:srgbClr val="000000"/>
                </a:solidFill>
              </a:rPr>
              <a:t> 72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2012 </a:t>
            </a:r>
            <a:r>
              <a:rPr lang="en-US" dirty="0" err="1">
                <a:solidFill>
                  <a:srgbClr val="000000"/>
                </a:solidFill>
              </a:rPr>
              <a:t>tentang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Sistem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Kese-hatan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Nasional</a:t>
            </a:r>
            <a:r>
              <a:rPr lang="en-US" dirty="0">
                <a:solidFill>
                  <a:srgbClr val="000000"/>
                </a:solidFill>
              </a:rPr>
              <a:t>; </a:t>
            </a:r>
            <a:endParaRPr lang="id-ID" dirty="0">
              <a:solidFill>
                <a:srgbClr val="000000"/>
              </a:solidFill>
            </a:endParaRPr>
          </a:p>
          <a:p>
            <a:pPr algn="just">
              <a:spcBef>
                <a:spcPts val="435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9. </a:t>
            </a:r>
            <a:r>
              <a:rPr lang="en-US" dirty="0" err="1">
                <a:solidFill>
                  <a:srgbClr val="000000"/>
                </a:solidFill>
              </a:rPr>
              <a:t>Peraturan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Presiden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nomor</a:t>
            </a:r>
            <a:r>
              <a:rPr lang="en-US" dirty="0">
                <a:solidFill>
                  <a:srgbClr val="000000"/>
                </a:solidFill>
              </a:rPr>
              <a:t> 5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2010 </a:t>
            </a:r>
            <a:r>
              <a:rPr lang="en-US" dirty="0" err="1">
                <a:solidFill>
                  <a:srgbClr val="000000"/>
                </a:solidFill>
              </a:rPr>
              <a:t>tentang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Rencana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Rencana</a:t>
            </a:r>
            <a:r>
              <a:rPr lang="en-US" dirty="0">
                <a:solidFill>
                  <a:srgbClr val="000000"/>
                </a:solidFill>
              </a:rPr>
              <a:t> Pembangunan </a:t>
            </a:r>
            <a:r>
              <a:rPr lang="en-US" dirty="0" err="1">
                <a:solidFill>
                  <a:srgbClr val="000000"/>
                </a:solidFill>
              </a:rPr>
              <a:t>Jangka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Menengah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Nasional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2010-2014;  </a:t>
            </a:r>
            <a:endParaRPr lang="id-ID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9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475488" y="68140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latin typeface="+mn-lt"/>
              </a:rPr>
              <a:t>Landasan Hukum Asuhan Paliatif </a:t>
            </a:r>
            <a:endParaRPr lang="en-US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6558" y="1852553"/>
            <a:ext cx="9547860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35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10. </a:t>
            </a:r>
            <a:r>
              <a:rPr lang="en-US" sz="2000" dirty="0" err="1">
                <a:solidFill>
                  <a:srgbClr val="000000"/>
                </a:solidFill>
              </a:rPr>
              <a:t>Peraturan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Menteri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Kesehatan</a:t>
            </a:r>
            <a:r>
              <a:rPr lang="en-US" sz="2000" dirty="0">
                <a:solidFill>
                  <a:srgbClr val="000000"/>
                </a:solidFill>
              </a:rPr>
              <a:t> RI </a:t>
            </a:r>
            <a:r>
              <a:rPr lang="en-US" sz="2000" dirty="0" err="1">
                <a:solidFill>
                  <a:srgbClr val="000000"/>
                </a:solidFill>
              </a:rPr>
              <a:t>nomor</a:t>
            </a:r>
            <a:r>
              <a:rPr lang="en-US" sz="2000" dirty="0">
                <a:solidFill>
                  <a:srgbClr val="000000"/>
                </a:solidFill>
              </a:rPr>
              <a:t> 1144/ </a:t>
            </a:r>
            <a:r>
              <a:rPr lang="en-US" sz="2000" dirty="0" err="1">
                <a:solidFill>
                  <a:srgbClr val="000000"/>
                </a:solidFill>
              </a:rPr>
              <a:t>Menkes</a:t>
            </a:r>
            <a:r>
              <a:rPr lang="en-US" sz="2000" dirty="0">
                <a:solidFill>
                  <a:srgbClr val="000000"/>
                </a:solidFill>
              </a:rPr>
              <a:t>/Per/VI II/2010 </a:t>
            </a:r>
            <a:r>
              <a:rPr lang="en-US" sz="2000" dirty="0" err="1">
                <a:solidFill>
                  <a:srgbClr val="000000"/>
                </a:solidFill>
              </a:rPr>
              <a:t>tentang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Organisasi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Tata </a:t>
            </a:r>
            <a:r>
              <a:rPr lang="en-US" sz="2000" dirty="0" err="1">
                <a:solidFill>
                  <a:srgbClr val="000000"/>
                </a:solidFill>
              </a:rPr>
              <a:t>Kerja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Kementerian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Kesehatan</a:t>
            </a:r>
            <a:r>
              <a:rPr lang="en-US" sz="2000" dirty="0">
                <a:solidFill>
                  <a:srgbClr val="000000"/>
                </a:solidFill>
              </a:rPr>
              <a:t> ;  </a:t>
            </a:r>
            <a:endParaRPr lang="id-ID" sz="2000" dirty="0">
              <a:solidFill>
                <a:srgbClr val="000000"/>
              </a:solidFill>
            </a:endParaRPr>
          </a:p>
          <a:p>
            <a:pPr algn="just">
              <a:spcBef>
                <a:spcPts val="435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11. </a:t>
            </a:r>
            <a:r>
              <a:rPr lang="en-US" sz="2000" dirty="0" err="1">
                <a:solidFill>
                  <a:srgbClr val="000000"/>
                </a:solidFill>
              </a:rPr>
              <a:t>Keputusan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Menteri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Kesehatan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nomor</a:t>
            </a:r>
            <a:r>
              <a:rPr lang="en-US" sz="2000" dirty="0">
                <a:solidFill>
                  <a:srgbClr val="000000"/>
                </a:solidFill>
              </a:rPr>
              <a:t> HK 03.01/160/I/2010 </a:t>
            </a:r>
            <a:r>
              <a:rPr lang="en-US" sz="2000" dirty="0" err="1">
                <a:solidFill>
                  <a:srgbClr val="000000"/>
                </a:solidFill>
              </a:rPr>
              <a:t>tentang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Rencana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Strategis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Kementerian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Kesehatan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Tahun</a:t>
            </a:r>
            <a:r>
              <a:rPr lang="en-US" sz="2000" dirty="0">
                <a:solidFill>
                  <a:srgbClr val="000000"/>
                </a:solidFill>
              </a:rPr>
              <a:t> 2010 – 2014;  </a:t>
            </a:r>
            <a:endParaRPr lang="id-ID" sz="2000" dirty="0">
              <a:solidFill>
                <a:srgbClr val="000000"/>
              </a:solidFill>
            </a:endParaRPr>
          </a:p>
          <a:p>
            <a:pPr algn="just">
              <a:spcBef>
                <a:spcPts val="435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12. </a:t>
            </a:r>
            <a:r>
              <a:rPr lang="en-US" sz="2000" dirty="0" err="1">
                <a:solidFill>
                  <a:srgbClr val="000000"/>
                </a:solidFill>
              </a:rPr>
              <a:t>Keputusan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Menteri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Kesehatan</a:t>
            </a:r>
            <a:r>
              <a:rPr lang="en-US" sz="2000" dirty="0">
                <a:solidFill>
                  <a:srgbClr val="000000"/>
                </a:solidFill>
              </a:rPr>
              <a:t> RI </a:t>
            </a:r>
            <a:r>
              <a:rPr lang="en-US" sz="2000" dirty="0" err="1">
                <a:solidFill>
                  <a:srgbClr val="000000"/>
                </a:solidFill>
              </a:rPr>
              <a:t>nomor</a:t>
            </a:r>
            <a:r>
              <a:rPr lang="en-US" sz="2000" dirty="0">
                <a:solidFill>
                  <a:srgbClr val="000000"/>
                </a:solidFill>
              </a:rPr>
              <a:t> 430/</a:t>
            </a:r>
            <a:r>
              <a:rPr lang="en-US" sz="2000" dirty="0" err="1">
                <a:solidFill>
                  <a:srgbClr val="000000"/>
                </a:solidFill>
              </a:rPr>
              <a:t>Menkes</a:t>
            </a:r>
            <a:r>
              <a:rPr lang="en-US" sz="2000" dirty="0">
                <a:solidFill>
                  <a:srgbClr val="000000"/>
                </a:solidFill>
              </a:rPr>
              <a:t>/SK/IV/  2007 </a:t>
            </a:r>
            <a:r>
              <a:rPr lang="en-US" sz="2000" dirty="0" err="1">
                <a:solidFill>
                  <a:srgbClr val="000000"/>
                </a:solidFill>
              </a:rPr>
              <a:t>tentang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Pedoman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Pengendalian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Penyakit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Kanker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endParaRPr lang="id-ID" sz="2000" dirty="0"/>
          </a:p>
          <a:p>
            <a:r>
              <a:rPr lang="id-ID" sz="2000" dirty="0"/>
              <a:t>13. Keputusan Menteri Kesehatan RI Nomor 812/Menkes/SK/VII/  2007 tentang Kebijakan Perawatan Paliatif;  14. Keputusan Menteri Kesehatan RI Nomor 1116/Menkes/SK/VI II/2003 tentang Pedoman Penyelenggaraan Sistem Surveilans Epidemiologi Kesehatan;  </a:t>
            </a:r>
          </a:p>
          <a:p>
            <a:r>
              <a:rPr lang="id-ID" sz="2000" dirty="0"/>
              <a:t>15. Keputusan Menteri Kesehatan RI Nomor 1479/Menkes/SK/X/  2003 tentang Pedoman Penyelenggaraan Sistem Surveilans Epidemiologi Penyakit Menular dan Penyakit Tidak Menular Terpadu ;  </a:t>
            </a:r>
          </a:p>
          <a:p>
            <a:r>
              <a:rPr lang="id-ID" sz="2000" dirty="0"/>
              <a:t>16. Keputusan Menteri Kesehatan RI Nomor 604/Menkes/SK/IX/  1989 tentang Pokok-Pokok Penanggulangan Penyakit Kanker di Indonesia; </a:t>
            </a:r>
          </a:p>
        </p:txBody>
      </p:sp>
    </p:spTree>
    <p:extLst>
      <p:ext uri="{BB962C8B-B14F-4D97-AF65-F5344CB8AC3E}">
        <p14:creationId xmlns:p14="http://schemas.microsoft.com/office/powerpoint/2010/main" val="424099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Title 76">
            <a:extLst>
              <a:ext uri="{FF2B5EF4-FFF2-40B4-BE49-F238E27FC236}">
                <a16:creationId xmlns:a16="http://schemas.microsoft.com/office/drawing/2014/main" id="{479E7ABC-5902-2716-5562-C57EB450FDC7}"/>
              </a:ext>
            </a:extLst>
          </p:cNvPr>
          <p:cNvSpPr txBox="1">
            <a:spLocks/>
          </p:cNvSpPr>
          <p:nvPr/>
        </p:nvSpPr>
        <p:spPr>
          <a:xfrm>
            <a:off x="381000" y="704262"/>
            <a:ext cx="11430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latin typeface="+mn-lt"/>
              </a:rPr>
              <a:t>Tujuan Asuhan Paliatif </a:t>
            </a:r>
            <a:endParaRPr lang="en-US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2115116"/>
            <a:ext cx="372833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61C015-8EA4-4245-9D10-999813EAC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371" y="2161563"/>
            <a:ext cx="5329237" cy="3685694"/>
          </a:xfrm>
        </p:spPr>
        <p:txBody>
          <a:bodyPr>
            <a:noAutofit/>
          </a:bodyPr>
          <a:lstStyle/>
          <a:p>
            <a:pPr marL="205740" indent="-205740" algn="just">
              <a:spcBef>
                <a:spcPts val="435"/>
              </a:spcBef>
              <a:buFont typeface="Wingdings 2"/>
              <a:buChar char=""/>
              <a:defRPr/>
            </a:pPr>
            <a:r>
              <a:rPr lang="en-US" sz="2800" dirty="0" err="1">
                <a:solidFill>
                  <a:srgbClr val="000000"/>
                </a:solidFill>
              </a:rPr>
              <a:t>Meningkatkan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kualitas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hidup</a:t>
            </a:r>
            <a:r>
              <a:rPr lang="en-US" sz="2800" dirty="0">
                <a:solidFill>
                  <a:srgbClr val="000000"/>
                </a:solidFill>
              </a:rPr>
              <a:t> individual yang </a:t>
            </a:r>
            <a:r>
              <a:rPr lang="en-US" sz="2800" dirty="0" err="1">
                <a:solidFill>
                  <a:srgbClr val="000000"/>
                </a:solidFill>
              </a:rPr>
              <a:t>mengalami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penyakit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berbahaya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progresif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205740" indent="-205740" algn="just">
              <a:spcBef>
                <a:spcPts val="435"/>
              </a:spcBef>
              <a:buFont typeface="Wingdings 2"/>
              <a:buChar char=""/>
              <a:defRPr/>
            </a:pPr>
            <a:r>
              <a:rPr lang="en-US" sz="2800" dirty="0" err="1">
                <a:solidFill>
                  <a:srgbClr val="000000"/>
                </a:solidFill>
              </a:rPr>
              <a:t>Memberikan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berbagai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bimbingan</a:t>
            </a:r>
            <a:r>
              <a:rPr lang="en-US" sz="2800" dirty="0">
                <a:solidFill>
                  <a:srgbClr val="000000"/>
                </a:solidFill>
              </a:rPr>
              <a:t> dan </a:t>
            </a:r>
            <a:r>
              <a:rPr lang="en-US" sz="2800" dirty="0" err="1">
                <a:solidFill>
                  <a:srgbClr val="000000"/>
                </a:solidFill>
              </a:rPr>
              <a:t>dukungan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serta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asuhan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kepada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pasien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id-ID" sz="2800" dirty="0">
              <a:solidFill>
                <a:srgbClr val="000000"/>
              </a:solidFill>
            </a:endParaRPr>
          </a:p>
          <a:p>
            <a:pPr marL="205740" indent="-205740" algn="just">
              <a:spcBef>
                <a:spcPts val="435"/>
              </a:spcBef>
              <a:buFont typeface="Wingdings 2"/>
              <a:buChar char=""/>
              <a:defRPr/>
            </a:pPr>
            <a:r>
              <a:rPr lang="en-US" sz="2800" dirty="0" err="1">
                <a:solidFill>
                  <a:srgbClr val="000000"/>
                </a:solidFill>
              </a:rPr>
              <a:t>Menimbulkan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percaya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diri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pasien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untuk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dapat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beraktifitas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seoptimal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mungkin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9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230e9df3-be65-4c73-a93b-d1236ebd677e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16c05727-aa75-4e4a-9b5f-8a80a1165891"/>
    <ds:schemaRef ds:uri="71af3243-3dd4-4a8d-8c0d-dd76da1f02a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{557D5A8B-6444-4624-A6AC-029AF547163A}tf56410444_win32</Template>
  <TotalTime>837</TotalTime>
  <Words>1606</Words>
  <Application>Microsoft Office PowerPoint</Application>
  <PresentationFormat>Widescreen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Trebuchet MS</vt:lpstr>
      <vt:lpstr>Wingdings</vt:lpstr>
      <vt:lpstr>Wingdings 2</vt:lpstr>
      <vt:lpstr>Office Theme</vt:lpstr>
      <vt:lpstr>PERSPEKTIF KEPERAWATAN  KONSEP KEPERAWATAN PALIATIF  </vt:lpstr>
      <vt:lpstr>Tujuan Pembelajaran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Contoh: Fokus asuhan paliatif untuk pasien jantung kronik</vt:lpstr>
      <vt:lpstr>Kategori FOKUS dukungan asuhan paliatif</vt:lpstr>
      <vt:lpstr>Prinsip Asuhan paliatif</vt:lpstr>
      <vt:lpstr>Prinsip Asuhan paliatif</vt:lpstr>
      <vt:lpstr>Target asuhan paliatif untuk pasien</vt:lpstr>
      <vt:lpstr>Target asuhan paliatif untuk keluarga</vt:lpstr>
      <vt:lpstr>PowerPoint Presentation</vt:lpstr>
      <vt:lpstr>Aspek Medikolegal dalam  Perawatan Paliatif </vt:lpstr>
      <vt:lpstr>PENYAMPAIAN INFORMASI (DISCLOSURE)</vt:lpstr>
      <vt:lpstr>PowerPoint Presentation</vt:lpstr>
      <vt:lpstr>PowerPoint Presentation</vt:lpstr>
      <vt:lpstr>LAYANAN PERAWATAN PALIATIF</vt:lpstr>
      <vt:lpstr>Simpulan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PEMBERIAN DIET PADA: PENYAKIT HEPATITIS DAN KANTUNG EMPEDU</dc:title>
  <dc:creator>Acer</dc:creator>
  <cp:lastModifiedBy>lenovo12</cp:lastModifiedBy>
  <cp:revision>76</cp:revision>
  <dcterms:created xsi:type="dcterms:W3CDTF">2023-03-30T03:51:33Z</dcterms:created>
  <dcterms:modified xsi:type="dcterms:W3CDTF">2024-02-21T02:08:43Z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