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6" r:id="rId2"/>
  </p:sldMasterIdLst>
  <p:notesMasterIdLst>
    <p:notesMasterId r:id="rId9"/>
  </p:notesMasterIdLst>
  <p:sldIdLst>
    <p:sldId id="275" r:id="rId3"/>
    <p:sldId id="278" r:id="rId4"/>
    <p:sldId id="279" r:id="rId5"/>
    <p:sldId id="281" r:id="rId6"/>
    <p:sldId id="331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8CF5"/>
    <a:srgbClr val="435EE7"/>
    <a:srgbClr val="5555D5"/>
    <a:srgbClr val="4978E1"/>
    <a:srgbClr val="4155E9"/>
    <a:srgbClr val="308EDC"/>
    <a:srgbClr val="383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9D5AD-3D6C-4BA0-A326-EC46A6498286}" type="datetimeFigureOut">
              <a:rPr lang="id-ID" smtClean="0"/>
              <a:pPr/>
              <a:t>31/07/2024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1AA13-DF67-460E-813C-9380C92012C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649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CCA5D-ACA6-4568-9732-A28E02713A3C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33388-FAAA-4972-8F67-3F08EE385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CDF42-CB35-4446-B4BD-8F2D03833E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0B4FB-DEF8-4575-BC44-F1ACC48C3000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8C253-8947-42A3-A03B-2F1278CC1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5B1171-A1A9-421D-9BA2-8897E5A3F694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F79250-DEEA-4B27-A446-66DAFE850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8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3BE397-B5B7-45E1-98D8-6828E9EE0239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F50582-CB28-4183-9AE6-AFD52697B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078230"/>
            <a:ext cx="3810000" cy="533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Pegawai tetap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1611630"/>
            <a:ext cx="38100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Gaji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Tunjangan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Asuransi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Dibayar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Pemberi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Kerja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0600" y="1623060"/>
            <a:ext cx="375285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Uang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Pensiun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Berkala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2145030"/>
            <a:ext cx="3810000" cy="533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Dikurangi dengan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2678430"/>
            <a:ext cx="381000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Biaya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abatan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5%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Bruto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Rp6.000.000 per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Rp500.000 per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bulan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Iuran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pensiun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THT/JHT yang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dibayar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sendiri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00600" y="2145030"/>
            <a:ext cx="3752850" cy="5334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Dikurangi dengan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00600" y="2678430"/>
            <a:ext cx="375285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Biaya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Pensiun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, 5%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pengh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Bruto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maks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. Rp2.400.000 per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 Rp200.000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perbulan</a:t>
            </a:r>
            <a:endParaRPr lang="en-US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00600" y="1078230"/>
            <a:ext cx="3752850" cy="5334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Penerima pensiun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133600" y="4419600"/>
            <a:ext cx="4800600" cy="4572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Penghasilan Neto (setahun/disetahunkan)</a:t>
            </a:r>
          </a:p>
        </p:txBody>
      </p:sp>
      <p:sp>
        <p:nvSpPr>
          <p:cNvPr id="22" name="Bent Arrow 21"/>
          <p:cNvSpPr/>
          <p:nvPr/>
        </p:nvSpPr>
        <p:spPr>
          <a:xfrm flipH="1" flipV="1">
            <a:off x="7010400" y="4267200"/>
            <a:ext cx="990600" cy="6096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23" name="Bent Arrow 22"/>
          <p:cNvSpPr/>
          <p:nvPr/>
        </p:nvSpPr>
        <p:spPr>
          <a:xfrm flipV="1">
            <a:off x="1177290" y="4267200"/>
            <a:ext cx="838200" cy="533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133600" y="4953000"/>
            <a:ext cx="4800600" cy="4572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Dikurangi PTKP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33600" y="5486400"/>
            <a:ext cx="4800600" cy="4572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Penghasilan Kena Pajak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133600" y="6019800"/>
            <a:ext cx="4800600" cy="4572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Dikenakan Tarif Pasal 17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743200" y="228600"/>
            <a:ext cx="3657600" cy="6858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Penghitungan PPh Pasal 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219200"/>
            <a:ext cx="19812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Rp54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.000.000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,-</a:t>
            </a:r>
            <a:endParaRPr lang="id-ID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67200" y="1219200"/>
            <a:ext cx="335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Untuk diri Wajib Pajak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1905000"/>
            <a:ext cx="19812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Rp4.5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00.000,-</a:t>
            </a:r>
            <a:endParaRPr lang="id-ID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2590800"/>
            <a:ext cx="19812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Rp4.5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00.000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,-</a:t>
            </a:r>
          </a:p>
        </p:txBody>
      </p:sp>
      <p:sp>
        <p:nvSpPr>
          <p:cNvPr id="6" name="Rectangle 5"/>
          <p:cNvSpPr/>
          <p:nvPr/>
        </p:nvSpPr>
        <p:spPr>
          <a:xfrm>
            <a:off x="4267200" y="1905000"/>
            <a:ext cx="335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Arial" pitchFamily="34" charset="0"/>
                <a:cs typeface="Arial" pitchFamily="34" charset="0"/>
              </a:rPr>
              <a:t>Tambahan utk WP Kawin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2590800"/>
            <a:ext cx="3352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eaLnBrk="0" hangingPunct="0"/>
            <a:r>
              <a:rPr lang="id-ID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ambahan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keluarga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sedarah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semenda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garis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keturunan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sepenuhnya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maksimal</a:t>
            </a:r>
            <a:r>
              <a:rPr lang="en-US" dirty="0">
                <a:latin typeface="Arial" pitchFamily="34" charset="0"/>
                <a:cs typeface="Arial" pitchFamily="34" charset="0"/>
              </a:rPr>
              <a:t> 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orang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505200" y="1295400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ight Arrow 9"/>
          <p:cNvSpPr/>
          <p:nvPr/>
        </p:nvSpPr>
        <p:spPr>
          <a:xfrm>
            <a:off x="3505200" y="19812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ight Arrow 10"/>
          <p:cNvSpPr/>
          <p:nvPr/>
        </p:nvSpPr>
        <p:spPr>
          <a:xfrm>
            <a:off x="3505200" y="32766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1371600" y="5105400"/>
            <a:ext cx="6248400" cy="990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endParaRPr lang="id-ID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PTKP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ditentukan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keadaa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awal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kalende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awal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kalender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id-ID" dirty="0"/>
          </a:p>
        </p:txBody>
      </p:sp>
      <p:sp>
        <p:nvSpPr>
          <p:cNvPr id="13" name="Rounded Rectangle 12"/>
          <p:cNvSpPr/>
          <p:nvPr/>
        </p:nvSpPr>
        <p:spPr>
          <a:xfrm>
            <a:off x="2667000" y="228600"/>
            <a:ext cx="3886200" cy="762000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PTKP: </a:t>
            </a:r>
          </a:p>
          <a:p>
            <a:pPr algn="ctr"/>
            <a:r>
              <a:rPr lang="id-ID" sz="2400" dirty="0">
                <a:solidFill>
                  <a:schemeClr val="tx1"/>
                </a:solidFill>
              </a:rPr>
              <a:t>PMK </a:t>
            </a:r>
            <a:r>
              <a:rPr lang="en-US" sz="2400" dirty="0">
                <a:solidFill>
                  <a:schemeClr val="tx1"/>
                </a:solidFill>
              </a:rPr>
              <a:t>122</a:t>
            </a:r>
            <a:r>
              <a:rPr lang="id-ID" sz="2400" dirty="0">
                <a:solidFill>
                  <a:schemeClr val="tx1"/>
                </a:solidFill>
              </a:rPr>
              <a:t>/PMK.1</a:t>
            </a:r>
            <a:r>
              <a:rPr lang="en-US" sz="2400" dirty="0">
                <a:solidFill>
                  <a:schemeClr val="tx1"/>
                </a:solidFill>
              </a:rPr>
              <a:t>0</a:t>
            </a:r>
            <a:r>
              <a:rPr lang="id-ID" sz="2400" dirty="0">
                <a:solidFill>
                  <a:schemeClr val="tx1"/>
                </a:solidFill>
              </a:rPr>
              <a:t>/201</a:t>
            </a:r>
            <a:r>
              <a:rPr lang="en-US" sz="2400">
                <a:solidFill>
                  <a:schemeClr val="tx1"/>
                </a:solidFill>
              </a:rPr>
              <a:t>5</a:t>
            </a:r>
            <a:endParaRPr lang="id-ID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381000" y="1398270"/>
            <a:ext cx="2743199" cy="3886200"/>
            <a:chOff x="960" y="1104"/>
            <a:chExt cx="1104" cy="2688"/>
          </a:xfrm>
        </p:grpSpPr>
        <p:sp>
          <p:nvSpPr>
            <p:cNvPr id="388126" name="AutoShape 30"/>
            <p:cNvSpPr>
              <a:spLocks noChangeArrowheads="1"/>
            </p:cNvSpPr>
            <p:nvPr/>
          </p:nvSpPr>
          <p:spPr bwMode="gray">
            <a:xfrm>
              <a:off x="1008" y="2112"/>
              <a:ext cx="1008" cy="1680"/>
            </a:xfrm>
            <a:prstGeom prst="roundRect">
              <a:avLst>
                <a:gd name="adj" fmla="val 7935"/>
              </a:avLst>
            </a:prstGeom>
            <a:gradFill rotWithShape="1">
              <a:gsLst>
                <a:gs pos="0">
                  <a:srgbClr val="8C7AF8">
                    <a:gamma/>
                    <a:shade val="57647"/>
                    <a:invGamma/>
                  </a:srgbClr>
                </a:gs>
                <a:gs pos="100000">
                  <a:srgbClr val="8C7AF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prstShdw prst="shdw12">
                <a:srgbClr val="B2B2B2">
                  <a:alpha val="50000"/>
                </a:srgbClr>
              </a:prstShdw>
            </a:effec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27" name="Text Box 31"/>
            <p:cNvSpPr txBox="1">
              <a:spLocks noChangeArrowheads="1"/>
            </p:cNvSpPr>
            <p:nvPr/>
          </p:nvSpPr>
          <p:spPr bwMode="gray">
            <a:xfrm>
              <a:off x="1175" y="2784"/>
              <a:ext cx="699" cy="4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d-ID" dirty="0">
                  <a:solidFill>
                    <a:srgbClr val="FFFFFF"/>
                  </a:solidFill>
                </a:rPr>
                <a:t>Hanya untuk </a:t>
              </a:r>
            </a:p>
            <a:p>
              <a:r>
                <a:rPr lang="id-ID" dirty="0">
                  <a:solidFill>
                    <a:srgbClr val="FFFFFF"/>
                  </a:solidFill>
                </a:rPr>
                <a:t>diri sendiri</a:t>
              </a:r>
            </a:p>
          </p:txBody>
        </p:sp>
        <p:sp>
          <p:nvSpPr>
            <p:cNvPr id="388128" name="AutoShape 32"/>
            <p:cNvSpPr>
              <a:spLocks noChangeArrowheads="1"/>
            </p:cNvSpPr>
            <p:nvPr/>
          </p:nvSpPr>
          <p:spPr bwMode="gray">
            <a:xfrm>
              <a:off x="960" y="1104"/>
              <a:ext cx="1104" cy="1296"/>
            </a:xfrm>
            <a:prstGeom prst="roundRect">
              <a:avLst>
                <a:gd name="adj" fmla="val 17509"/>
              </a:avLst>
            </a:prstGeom>
            <a:solidFill>
              <a:srgbClr val="8C7AF8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29" name="AutoShape 33"/>
            <p:cNvSpPr>
              <a:spLocks noChangeArrowheads="1"/>
            </p:cNvSpPr>
            <p:nvPr/>
          </p:nvSpPr>
          <p:spPr bwMode="gray">
            <a:xfrm>
              <a:off x="986" y="2044"/>
              <a:ext cx="1056" cy="32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8C7AF8">
                    <a:alpha val="0"/>
                  </a:srgbClr>
                </a:gs>
                <a:gs pos="100000">
                  <a:srgbClr val="8C7AF8">
                    <a:gamma/>
                    <a:tint val="4862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30" name="AutoShape 34"/>
            <p:cNvSpPr>
              <a:spLocks noChangeArrowheads="1"/>
            </p:cNvSpPr>
            <p:nvPr/>
          </p:nvSpPr>
          <p:spPr bwMode="gray">
            <a:xfrm>
              <a:off x="986" y="1118"/>
              <a:ext cx="1056" cy="32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8C7AF8">
                    <a:gamma/>
                    <a:tint val="21176"/>
                    <a:invGamma/>
                  </a:srgbClr>
                </a:gs>
                <a:gs pos="100000">
                  <a:srgbClr val="8C7AF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31" name="Text Box 35"/>
            <p:cNvSpPr txBox="1">
              <a:spLocks noChangeArrowheads="1"/>
            </p:cNvSpPr>
            <p:nvPr/>
          </p:nvSpPr>
          <p:spPr bwMode="gray">
            <a:xfrm>
              <a:off x="1236" y="1632"/>
              <a:ext cx="49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>
              <a:spAutoFit/>
            </a:bodyPr>
            <a:lstStyle/>
            <a:p>
              <a:r>
                <a:rPr lang="id-ID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Kawin</a:t>
              </a:r>
              <a:endPara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88132" name="AutoShape 36"/>
            <p:cNvSpPr>
              <a:spLocks noChangeArrowheads="1"/>
            </p:cNvSpPr>
            <p:nvPr/>
          </p:nvSpPr>
          <p:spPr bwMode="gray">
            <a:xfrm flipV="1">
              <a:off x="1077" y="3582"/>
              <a:ext cx="864" cy="14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C7AF8">
                    <a:gamma/>
                    <a:tint val="45490"/>
                    <a:invGamma/>
                  </a:srgbClr>
                </a:gs>
                <a:gs pos="100000">
                  <a:srgbClr val="8C7AF8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6248402" y="1421130"/>
            <a:ext cx="2490176" cy="3886200"/>
            <a:chOff x="3817" y="1536"/>
            <a:chExt cx="1079" cy="2256"/>
          </a:xfrm>
        </p:grpSpPr>
        <p:sp>
          <p:nvSpPr>
            <p:cNvPr id="388134" name="AutoShape 38"/>
            <p:cNvSpPr>
              <a:spLocks noChangeArrowheads="1"/>
            </p:cNvSpPr>
            <p:nvPr/>
          </p:nvSpPr>
          <p:spPr bwMode="gray">
            <a:xfrm>
              <a:off x="3856" y="2400"/>
              <a:ext cx="1008" cy="1392"/>
            </a:xfrm>
            <a:prstGeom prst="roundRect">
              <a:avLst>
                <a:gd name="adj" fmla="val 7935"/>
              </a:avLst>
            </a:prstGeom>
            <a:gradFill rotWithShape="1">
              <a:gsLst>
                <a:gs pos="0">
                  <a:srgbClr val="F08010">
                    <a:gamma/>
                    <a:shade val="46275"/>
                    <a:invGamma/>
                  </a:srgbClr>
                </a:gs>
                <a:gs pos="100000">
                  <a:srgbClr val="F0801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prstShdw prst="shdw11">
                <a:srgbClr val="B2B2B2">
                  <a:alpha val="50000"/>
                </a:srgbClr>
              </a:prstShdw>
            </a:effec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35" name="Text Box 39"/>
            <p:cNvSpPr txBox="1">
              <a:spLocks noChangeArrowheads="1"/>
            </p:cNvSpPr>
            <p:nvPr/>
          </p:nvSpPr>
          <p:spPr bwMode="gray">
            <a:xfrm>
              <a:off x="3854" y="2842"/>
              <a:ext cx="808" cy="5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id-ID" dirty="0">
                  <a:solidFill>
                    <a:srgbClr val="FFFFFF"/>
                  </a:solidFill>
                </a:rPr>
                <a:t>Diri sendiri;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id-ID" dirty="0">
                  <a:solidFill>
                    <a:srgbClr val="FFFFFF"/>
                  </a:solidFill>
                </a:rPr>
                <a:t>Tanggungan </a:t>
              </a:r>
            </a:p>
            <a:p>
              <a:pPr marL="342900" indent="-342900"/>
              <a:r>
                <a:rPr lang="id-ID" dirty="0">
                  <a:solidFill>
                    <a:srgbClr val="FFFFFF"/>
                  </a:solidFill>
                </a:rPr>
                <a:t>      maks 3.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8137" name="AutoShape 41"/>
            <p:cNvSpPr>
              <a:spLocks noChangeArrowheads="1"/>
            </p:cNvSpPr>
            <p:nvPr/>
          </p:nvSpPr>
          <p:spPr bwMode="gray">
            <a:xfrm>
              <a:off x="3817" y="1536"/>
              <a:ext cx="1079" cy="1198"/>
            </a:xfrm>
            <a:prstGeom prst="roundRect">
              <a:avLst>
                <a:gd name="adj" fmla="val 17509"/>
              </a:avLst>
            </a:prstGeom>
            <a:solidFill>
              <a:srgbClr val="FA8228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38" name="AutoShape 42"/>
            <p:cNvSpPr>
              <a:spLocks noChangeArrowheads="1"/>
            </p:cNvSpPr>
            <p:nvPr/>
          </p:nvSpPr>
          <p:spPr bwMode="gray">
            <a:xfrm>
              <a:off x="3842" y="2405"/>
              <a:ext cx="1033" cy="2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A8228">
                    <a:alpha val="0"/>
                  </a:srgbClr>
                </a:gs>
                <a:gs pos="100000">
                  <a:srgbClr val="FA8228">
                    <a:gamma/>
                    <a:tint val="4862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39" name="AutoShape 43"/>
            <p:cNvSpPr>
              <a:spLocks noChangeArrowheads="1"/>
            </p:cNvSpPr>
            <p:nvPr/>
          </p:nvSpPr>
          <p:spPr bwMode="gray">
            <a:xfrm>
              <a:off x="3842" y="1549"/>
              <a:ext cx="1033" cy="2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A8228">
                    <a:gamma/>
                    <a:tint val="15294"/>
                    <a:invGamma/>
                  </a:srgbClr>
                </a:gs>
                <a:gs pos="100000">
                  <a:srgbClr val="FA822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40" name="Text Box 44"/>
            <p:cNvSpPr txBox="1">
              <a:spLocks noChangeArrowheads="1"/>
            </p:cNvSpPr>
            <p:nvPr/>
          </p:nvSpPr>
          <p:spPr bwMode="gray">
            <a:xfrm>
              <a:off x="4129" y="1824"/>
              <a:ext cx="532" cy="4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</a:t>
              </a:r>
              <a:r>
                <a:rPr lang="id-ID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idak</a:t>
              </a:r>
            </a:p>
            <a:p>
              <a:r>
                <a:rPr lang="id-ID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Kawin</a:t>
              </a:r>
              <a:endPara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88141" name="AutoShape 45"/>
            <p:cNvSpPr>
              <a:spLocks noChangeArrowheads="1"/>
            </p:cNvSpPr>
            <p:nvPr/>
          </p:nvSpPr>
          <p:spPr bwMode="gray">
            <a:xfrm flipV="1">
              <a:off x="3936" y="3600"/>
              <a:ext cx="864" cy="14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FA8228">
                    <a:gamma/>
                    <a:tint val="39216"/>
                    <a:invGamma/>
                  </a:srgbClr>
                </a:gs>
                <a:gs pos="100000">
                  <a:srgbClr val="FA8228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3276601" y="1432560"/>
            <a:ext cx="2667000" cy="3886200"/>
            <a:chOff x="2416" y="1296"/>
            <a:chExt cx="1088" cy="2496"/>
          </a:xfrm>
        </p:grpSpPr>
        <p:sp>
          <p:nvSpPr>
            <p:cNvPr id="388143" name="AutoShape 47"/>
            <p:cNvSpPr>
              <a:spLocks noChangeArrowheads="1"/>
            </p:cNvSpPr>
            <p:nvPr/>
          </p:nvSpPr>
          <p:spPr bwMode="gray">
            <a:xfrm>
              <a:off x="2464" y="2304"/>
              <a:ext cx="1008" cy="1488"/>
            </a:xfrm>
            <a:prstGeom prst="roundRect">
              <a:avLst>
                <a:gd name="adj" fmla="val 7935"/>
              </a:avLst>
            </a:prstGeom>
            <a:gradFill rotWithShape="1">
              <a:gsLst>
                <a:gs pos="0">
                  <a:srgbClr val="0BB4C1">
                    <a:gamma/>
                    <a:shade val="60784"/>
                    <a:invGamma/>
                  </a:srgbClr>
                </a:gs>
                <a:gs pos="100000">
                  <a:srgbClr val="0BB4C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45" name="AutoShape 49"/>
            <p:cNvSpPr>
              <a:spLocks noChangeArrowheads="1"/>
            </p:cNvSpPr>
            <p:nvPr/>
          </p:nvSpPr>
          <p:spPr bwMode="gray">
            <a:xfrm>
              <a:off x="2416" y="1296"/>
              <a:ext cx="1088" cy="1248"/>
            </a:xfrm>
            <a:prstGeom prst="roundRect">
              <a:avLst>
                <a:gd name="adj" fmla="val 17509"/>
              </a:avLst>
            </a:prstGeom>
            <a:solidFill>
              <a:srgbClr val="0BB4C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46" name="AutoShape 50"/>
            <p:cNvSpPr>
              <a:spLocks noChangeArrowheads="1"/>
            </p:cNvSpPr>
            <p:nvPr/>
          </p:nvSpPr>
          <p:spPr bwMode="gray">
            <a:xfrm>
              <a:off x="2442" y="2202"/>
              <a:ext cx="1040" cy="31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BB4C1"/>
                </a:gs>
                <a:gs pos="100000">
                  <a:srgbClr val="0BB4C1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47" name="AutoShape 51"/>
            <p:cNvSpPr>
              <a:spLocks noChangeArrowheads="1"/>
            </p:cNvSpPr>
            <p:nvPr/>
          </p:nvSpPr>
          <p:spPr bwMode="gray">
            <a:xfrm>
              <a:off x="2442" y="1311"/>
              <a:ext cx="1040" cy="30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BB4C1">
                    <a:gamma/>
                    <a:tint val="18039"/>
                    <a:invGamma/>
                  </a:srgbClr>
                </a:gs>
                <a:gs pos="100000">
                  <a:srgbClr val="0BB4C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8148" name="Text Box 52"/>
            <p:cNvSpPr txBox="1">
              <a:spLocks noChangeArrowheads="1"/>
            </p:cNvSpPr>
            <p:nvPr/>
          </p:nvSpPr>
          <p:spPr bwMode="gray">
            <a:xfrm>
              <a:off x="2480" y="2722"/>
              <a:ext cx="776" cy="7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id-ID" dirty="0">
                  <a:solidFill>
                    <a:srgbClr val="FFFFFF"/>
                  </a:solidFill>
                </a:rPr>
                <a:t>Diri sendiri;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id-ID" dirty="0">
                  <a:solidFill>
                    <a:srgbClr val="FFFFFF"/>
                  </a:solidFill>
                </a:rPr>
                <a:t>Status kawin;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id-ID" dirty="0">
                  <a:solidFill>
                    <a:srgbClr val="FFFFFF"/>
                  </a:solidFill>
                </a:rPr>
                <a:t>Tanggungan </a:t>
              </a:r>
            </a:p>
            <a:p>
              <a:pPr marL="342900" indent="-342900"/>
              <a:r>
                <a:rPr lang="id-ID" dirty="0">
                  <a:solidFill>
                    <a:srgbClr val="FFFFFF"/>
                  </a:solidFill>
                </a:rPr>
                <a:t>      maks 3.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8149" name="Text Box 53"/>
            <p:cNvSpPr txBox="1">
              <a:spLocks noChangeArrowheads="1"/>
            </p:cNvSpPr>
            <p:nvPr/>
          </p:nvSpPr>
          <p:spPr bwMode="gray">
            <a:xfrm>
              <a:off x="2448" y="1474"/>
              <a:ext cx="1032" cy="70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id-ID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Kawin</a:t>
              </a:r>
            </a:p>
            <a:p>
              <a:pPr algn="ctr"/>
              <a:r>
                <a:rPr lang="id-ID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Suami tidak </a:t>
              </a:r>
            </a:p>
            <a:p>
              <a:pPr algn="ctr"/>
              <a:r>
                <a:rPr lang="id-ID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berpenghasilan</a:t>
              </a:r>
              <a:endPara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88150" name="AutoShape 54"/>
            <p:cNvSpPr>
              <a:spLocks noChangeArrowheads="1"/>
            </p:cNvSpPr>
            <p:nvPr/>
          </p:nvSpPr>
          <p:spPr bwMode="gray">
            <a:xfrm flipV="1">
              <a:off x="2544" y="3600"/>
              <a:ext cx="864" cy="14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0BB4C1">
                    <a:gamma/>
                    <a:tint val="30196"/>
                    <a:invGamma/>
                  </a:srgbClr>
                </a:gs>
                <a:gs pos="100000">
                  <a:srgbClr val="0BB4C1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1066800" y="5715000"/>
            <a:ext cx="7010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en-US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tertulis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setempat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0" hangingPunct="0"/>
            <a:r>
              <a:rPr lang="en-US" dirty="0" err="1">
                <a:latin typeface="Arial" pitchFamily="34" charset="0"/>
                <a:cs typeface="Arial" pitchFamily="34" charset="0"/>
              </a:rPr>
              <a:t>serendah-rendahnya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kecamatan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suami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menerima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</a:p>
          <a:p>
            <a:pPr algn="ctr" eaLnBrk="0" hangingPunct="0"/>
            <a:r>
              <a:rPr lang="en-US" dirty="0" err="1">
                <a:latin typeface="Arial" pitchFamily="34" charset="0"/>
                <a:cs typeface="Arial" pitchFamily="34" charset="0"/>
              </a:rPr>
              <a:t>memperoleh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penghasilan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4274820" y="5334000"/>
            <a:ext cx="609600" cy="3810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Rounded Rectangle 29"/>
          <p:cNvSpPr/>
          <p:nvPr/>
        </p:nvSpPr>
        <p:spPr>
          <a:xfrm>
            <a:off x="2743200" y="457200"/>
            <a:ext cx="3352800" cy="762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PTKP Karyawati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4" name="Rectangle 24"/>
          <p:cNvSpPr>
            <a:spLocks noChangeArrowheads="1"/>
          </p:cNvSpPr>
          <p:nvPr/>
        </p:nvSpPr>
        <p:spPr bwMode="gray">
          <a:xfrm>
            <a:off x="0" y="1874838"/>
            <a:ext cx="4222750" cy="719137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tint val="0"/>
                  <a:invGamma/>
                  <a:alpha val="80000"/>
                </a:srgbClr>
              </a:gs>
              <a:gs pos="100000">
                <a:srgbClr val="FF669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3668713" y="1600200"/>
            <a:ext cx="1098550" cy="1001713"/>
            <a:chOff x="1488" y="1968"/>
            <a:chExt cx="432" cy="432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2016" y="1920"/>
              <a:chExt cx="1680" cy="1680"/>
            </a:xfrm>
          </p:grpSpPr>
          <p:sp>
            <p:nvSpPr>
              <p:cNvPr id="378907" name="Oval 27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99"/>
                  </a:gs>
                  <a:gs pos="100000">
                    <a:srgbClr val="FF9999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78908" name="Freeform 28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99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378909" name="Text Box 29"/>
            <p:cNvSpPr txBox="1">
              <a:spLocks noChangeArrowheads="1"/>
            </p:cNvSpPr>
            <p:nvPr/>
          </p:nvSpPr>
          <p:spPr bwMode="gray">
            <a:xfrm>
              <a:off x="1574" y="2067"/>
              <a:ext cx="280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d-ID" sz="24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5%</a:t>
              </a:r>
              <a:endPara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378910" name="Text Box 30"/>
          <p:cNvSpPr txBox="1">
            <a:spLocks noChangeArrowheads="1"/>
          </p:cNvSpPr>
          <p:nvPr/>
        </p:nvSpPr>
        <p:spPr bwMode="auto">
          <a:xfrm>
            <a:off x="304800" y="2030413"/>
            <a:ext cx="320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id-ID" b="1" dirty="0"/>
              <a:t>Sampai dengan Rp </a:t>
            </a:r>
            <a:r>
              <a:rPr lang="en-ID" b="1" dirty="0"/>
              <a:t>6</a:t>
            </a:r>
            <a:r>
              <a:rPr lang="id-ID" b="1" dirty="0"/>
              <a:t>0 juta</a:t>
            </a:r>
            <a:endParaRPr lang="en-US" b="1" dirty="0"/>
          </a:p>
        </p:txBody>
      </p:sp>
      <p:sp>
        <p:nvSpPr>
          <p:cNvPr id="378890" name="Rectangle 10"/>
          <p:cNvSpPr>
            <a:spLocks noChangeArrowheads="1"/>
          </p:cNvSpPr>
          <p:nvPr/>
        </p:nvSpPr>
        <p:spPr bwMode="gray">
          <a:xfrm>
            <a:off x="0" y="2979738"/>
            <a:ext cx="4665663" cy="719137"/>
          </a:xfrm>
          <a:prstGeom prst="rect">
            <a:avLst/>
          </a:prstGeom>
          <a:gradFill rotWithShape="1">
            <a:gsLst>
              <a:gs pos="0">
                <a:srgbClr val="93B1FD">
                  <a:gamma/>
                  <a:tint val="0"/>
                  <a:invGamma/>
                  <a:alpha val="80000"/>
                </a:srgbClr>
              </a:gs>
              <a:gs pos="100000">
                <a:srgbClr val="93B1FD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316413" y="2727325"/>
            <a:ext cx="1087437" cy="1006475"/>
            <a:chOff x="3938" y="1968"/>
            <a:chExt cx="430" cy="437"/>
          </a:xfrm>
        </p:grpSpPr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2016" y="1920"/>
              <a:chExt cx="1680" cy="1680"/>
            </a:xfrm>
          </p:grpSpPr>
          <p:sp>
            <p:nvSpPr>
              <p:cNvPr id="378893" name="Oval 13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3B1FD"/>
                  </a:gs>
                  <a:gs pos="100000">
                    <a:srgbClr val="93B1FD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78894" name="Freeform 14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3B1FD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378895" name="Text Box 15"/>
            <p:cNvSpPr txBox="1">
              <a:spLocks noChangeArrowheads="1"/>
            </p:cNvSpPr>
            <p:nvPr/>
          </p:nvSpPr>
          <p:spPr bwMode="gray">
            <a:xfrm>
              <a:off x="3979" y="2074"/>
              <a:ext cx="359" cy="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d-ID" sz="24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15%</a:t>
              </a:r>
              <a:endPara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378911" name="Text Box 31"/>
          <p:cNvSpPr txBox="1">
            <a:spLocks noChangeArrowheads="1"/>
          </p:cNvSpPr>
          <p:nvPr/>
        </p:nvSpPr>
        <p:spPr bwMode="auto">
          <a:xfrm>
            <a:off x="228600" y="3184525"/>
            <a:ext cx="388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id-ID" b="1" dirty="0"/>
              <a:t>Diatas Rp </a:t>
            </a:r>
            <a:r>
              <a:rPr lang="en-ID" b="1" dirty="0"/>
              <a:t>6</a:t>
            </a:r>
            <a:r>
              <a:rPr lang="id-ID" b="1" dirty="0"/>
              <a:t>0 juta s.d. Rp 250 juta</a:t>
            </a:r>
            <a:endParaRPr lang="en-US" b="1" dirty="0"/>
          </a:p>
        </p:txBody>
      </p:sp>
      <p:sp>
        <p:nvSpPr>
          <p:cNvPr id="378897" name="Rectangle 17"/>
          <p:cNvSpPr>
            <a:spLocks noChangeArrowheads="1"/>
          </p:cNvSpPr>
          <p:nvPr/>
        </p:nvSpPr>
        <p:spPr bwMode="gray">
          <a:xfrm>
            <a:off x="0" y="4090988"/>
            <a:ext cx="5686425" cy="720725"/>
          </a:xfrm>
          <a:prstGeom prst="rect">
            <a:avLst/>
          </a:prstGeom>
          <a:gradFill rotWithShape="1">
            <a:gsLst>
              <a:gs pos="0">
                <a:srgbClr val="99CC00">
                  <a:gamma/>
                  <a:tint val="0"/>
                  <a:invGamma/>
                  <a:alpha val="80000"/>
                </a:srgbClr>
              </a:gs>
              <a:gs pos="100000">
                <a:srgbClr val="99CC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021263" y="3810000"/>
            <a:ext cx="1098550" cy="1012825"/>
            <a:chOff x="3552" y="3339"/>
            <a:chExt cx="412" cy="392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3552" y="3339"/>
              <a:ext cx="412" cy="392"/>
              <a:chOff x="2016" y="1920"/>
              <a:chExt cx="1680" cy="1680"/>
            </a:xfrm>
          </p:grpSpPr>
          <p:sp>
            <p:nvSpPr>
              <p:cNvPr id="378900" name="Oval 20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78901" name="Freeform 21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CC00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378902" name="Text Box 22"/>
            <p:cNvSpPr txBox="1">
              <a:spLocks noChangeArrowheads="1"/>
            </p:cNvSpPr>
            <p:nvPr/>
          </p:nvSpPr>
          <p:spPr bwMode="gray">
            <a:xfrm>
              <a:off x="3584" y="3427"/>
              <a:ext cx="340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d-ID" sz="24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25%</a:t>
              </a:r>
              <a:endPara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378912" name="Text Box 32"/>
          <p:cNvSpPr txBox="1">
            <a:spLocks noChangeArrowheads="1"/>
          </p:cNvSpPr>
          <p:nvPr/>
        </p:nvSpPr>
        <p:spPr bwMode="auto">
          <a:xfrm>
            <a:off x="533400" y="4267200"/>
            <a:ext cx="434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id-ID" b="1" dirty="0"/>
              <a:t>Diatas Rp 250 juta s.d. Rp 500 juta</a:t>
            </a:r>
            <a:endParaRPr lang="en-US" b="1" dirty="0"/>
          </a:p>
        </p:txBody>
      </p:sp>
      <p:sp>
        <p:nvSpPr>
          <p:cNvPr id="378884" name="Rectangle 4"/>
          <p:cNvSpPr>
            <a:spLocks noChangeArrowheads="1"/>
          </p:cNvSpPr>
          <p:nvPr/>
        </p:nvSpPr>
        <p:spPr bwMode="gray">
          <a:xfrm>
            <a:off x="0" y="5214938"/>
            <a:ext cx="6392863" cy="719137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  <a:alpha val="80000"/>
                </a:srgbClr>
              </a:gs>
              <a:gs pos="100000">
                <a:srgbClr val="FF99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678488" y="4953000"/>
            <a:ext cx="1103312" cy="1019175"/>
            <a:chOff x="2016" y="1920"/>
            <a:chExt cx="1680" cy="1680"/>
          </a:xfrm>
        </p:grpSpPr>
        <p:sp>
          <p:nvSpPr>
            <p:cNvPr id="378886" name="Oval 6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9900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78887" name="Freeform 7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9900"/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78888" name="Text Box 8"/>
          <p:cNvSpPr txBox="1">
            <a:spLocks noChangeArrowheads="1"/>
          </p:cNvSpPr>
          <p:nvPr/>
        </p:nvSpPr>
        <p:spPr bwMode="gray">
          <a:xfrm>
            <a:off x="5791200" y="5257800"/>
            <a:ext cx="90762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30%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378913" name="Text Box 33"/>
          <p:cNvSpPr txBox="1">
            <a:spLocks noChangeArrowheads="1"/>
          </p:cNvSpPr>
          <p:nvPr/>
        </p:nvSpPr>
        <p:spPr bwMode="auto">
          <a:xfrm>
            <a:off x="1676400" y="5405438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id-ID" b="1" dirty="0"/>
              <a:t>Di atas Rp 500 juta</a:t>
            </a:r>
            <a:r>
              <a:rPr lang="en-ID" b="1" dirty="0"/>
              <a:t> </a:t>
            </a:r>
            <a:r>
              <a:rPr lang="en-ID" b="1" dirty="0" err="1"/>
              <a:t>s.d</a:t>
            </a:r>
            <a:r>
              <a:rPr lang="en-ID" b="1" dirty="0"/>
              <a:t> 5 </a:t>
            </a:r>
            <a:r>
              <a:rPr lang="en-ID" b="1" dirty="0" err="1"/>
              <a:t>Miliar</a:t>
            </a:r>
            <a:endParaRPr lang="en-US" b="1" dirty="0"/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gray">
          <a:xfrm>
            <a:off x="6172200" y="1676400"/>
            <a:ext cx="2286000" cy="1905000"/>
          </a:xfrm>
          <a:prstGeom prst="wedgeRoundRectCallout">
            <a:avLst>
              <a:gd name="adj1" fmla="val -79759"/>
              <a:gd name="adj2" fmla="val -62421"/>
              <a:gd name="adj3" fmla="val 16667"/>
            </a:avLst>
          </a:prstGeom>
          <a:solidFill>
            <a:srgbClr val="DDDDDD"/>
          </a:solidFill>
          <a:ln w="38100" algn="ctr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d-ID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 </a:t>
            </a:r>
          </a:p>
          <a:p>
            <a:pPr algn="ctr"/>
            <a:r>
              <a:rPr lang="id-ID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Pasal 17 ayat (1) huruf a</a:t>
            </a:r>
          </a:p>
          <a:p>
            <a:pPr algn="ctr"/>
            <a:r>
              <a:rPr lang="id-ID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 PPh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047999" y="381000"/>
            <a:ext cx="3071813" cy="92292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>
                <a:solidFill>
                  <a:schemeClr val="tx1"/>
                </a:solidFill>
              </a:rPr>
              <a:t>Tarif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mulai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Tahun</a:t>
            </a:r>
            <a:r>
              <a:rPr lang="en-ID" sz="3200" dirty="0">
                <a:solidFill>
                  <a:schemeClr val="tx1"/>
                </a:solidFill>
              </a:rPr>
              <a:t> 2022</a:t>
            </a:r>
            <a:endParaRPr lang="id-ID" sz="32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88A8BA-7CF8-A51A-5F8E-A2DA3F85A227}"/>
              </a:ext>
            </a:extLst>
          </p:cNvPr>
          <p:cNvSpPr txBox="1"/>
          <p:nvPr/>
        </p:nvSpPr>
        <p:spPr>
          <a:xfrm>
            <a:off x="2133600" y="62484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/>
              <a:t> </a:t>
            </a:r>
            <a:r>
              <a:rPr lang="en-ID" sz="2000" b="1" dirty="0"/>
              <a:t>&gt; 5 </a:t>
            </a:r>
            <a:r>
              <a:rPr lang="en-ID" sz="2000" b="1" dirty="0" err="1"/>
              <a:t>miliar</a:t>
            </a:r>
            <a:r>
              <a:rPr lang="en-ID" sz="2000" b="1" dirty="0"/>
              <a:t> 35%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9A33E6-7B90-4691-8AE2-E134B7FA8A52}"/>
              </a:ext>
            </a:extLst>
          </p:cNvPr>
          <p:cNvSpPr txBox="1"/>
          <p:nvPr/>
        </p:nvSpPr>
        <p:spPr>
          <a:xfrm>
            <a:off x="1600200" y="381000"/>
            <a:ext cx="67818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sz="2000" dirty="0"/>
          </a:p>
          <a:p>
            <a:r>
              <a:rPr lang="en-ID" sz="2000" dirty="0" err="1"/>
              <a:t>Contoh</a:t>
            </a:r>
            <a:r>
              <a:rPr lang="en-ID" sz="2000" dirty="0"/>
              <a:t> : PKP </a:t>
            </a:r>
            <a:r>
              <a:rPr lang="en-ID" sz="2000" dirty="0" err="1"/>
              <a:t>setahun</a:t>
            </a:r>
            <a:r>
              <a:rPr lang="en-ID" sz="2000" dirty="0"/>
              <a:t> 100juta</a:t>
            </a:r>
          </a:p>
          <a:p>
            <a:r>
              <a:rPr lang="en-ID" sz="2000" dirty="0" err="1"/>
              <a:t>PPh</a:t>
            </a:r>
            <a:r>
              <a:rPr lang="en-ID" sz="2000" dirty="0"/>
              <a:t> 21 : 60juta x 5%</a:t>
            </a:r>
          </a:p>
          <a:p>
            <a:r>
              <a:rPr lang="en-ID" sz="2000" dirty="0"/>
              <a:t>               40juta x 15%</a:t>
            </a:r>
          </a:p>
          <a:p>
            <a:endParaRPr lang="en-ID" sz="2000" dirty="0"/>
          </a:p>
          <a:p>
            <a:r>
              <a:rPr lang="en-ID" sz="2000" dirty="0"/>
              <a:t>PKP Jian = Rp300.000.000</a:t>
            </a:r>
          </a:p>
          <a:p>
            <a:r>
              <a:rPr lang="en-ID" sz="2000" dirty="0" err="1"/>
              <a:t>PPh</a:t>
            </a:r>
            <a:r>
              <a:rPr lang="en-ID" sz="2000" dirty="0"/>
              <a:t> 21 = 60juta x 5%</a:t>
            </a:r>
          </a:p>
          <a:p>
            <a:r>
              <a:rPr lang="en-ID" sz="2000" dirty="0"/>
              <a:t>	     190juta x 15%</a:t>
            </a:r>
          </a:p>
          <a:p>
            <a:r>
              <a:rPr lang="en-ID" sz="2000" dirty="0"/>
              <a:t>                  50Juta x 25%</a:t>
            </a:r>
          </a:p>
          <a:p>
            <a:endParaRPr lang="en-ID" sz="2000" dirty="0"/>
          </a:p>
          <a:p>
            <a:r>
              <a:rPr lang="en-ID" sz="2000" dirty="0"/>
              <a:t>PKP 1 M </a:t>
            </a:r>
            <a:r>
              <a:rPr lang="en-ID" sz="2000" dirty="0" err="1"/>
              <a:t>PPh</a:t>
            </a:r>
            <a:r>
              <a:rPr lang="en-ID" sz="2000" dirty="0"/>
              <a:t> 21 : 60Jt x 5%</a:t>
            </a:r>
          </a:p>
          <a:p>
            <a:r>
              <a:rPr lang="en-ID" sz="2000" dirty="0"/>
              <a:t>                             190jt x 15%</a:t>
            </a:r>
          </a:p>
          <a:p>
            <a:r>
              <a:rPr lang="en-ID" sz="2000" dirty="0"/>
              <a:t>                             250jt x 25%</a:t>
            </a:r>
          </a:p>
          <a:p>
            <a:r>
              <a:rPr lang="en-ID" sz="2000" dirty="0"/>
              <a:t>                             500jt x 30%</a:t>
            </a:r>
          </a:p>
          <a:p>
            <a:endParaRPr lang="en-ID" sz="24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796781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933575" y="2143125"/>
            <a:ext cx="5638800" cy="1643063"/>
          </a:xfrm>
        </p:spPr>
        <p:txBody>
          <a:bodyPr/>
          <a:lstStyle/>
          <a:p>
            <a:pPr eaLnBrk="1" hangingPunct="1"/>
            <a:r>
              <a:rPr lang="id-ID" sz="6000" dirty="0"/>
              <a:t>Terima Kasih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mat Slide-DJP-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plat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 Slide-DJP-Baru</Template>
  <TotalTime>2464</TotalTime>
  <Words>338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Tahoma</vt:lpstr>
      <vt:lpstr>Verdana</vt:lpstr>
      <vt:lpstr>Wingdings</vt:lpstr>
      <vt:lpstr>Format Slide-DJP-Baru</vt:lpstr>
      <vt:lpstr>template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</dc:title>
  <dc:creator>arif mulyono</dc:creator>
  <cp:lastModifiedBy>Ayu Noorida Soerono</cp:lastModifiedBy>
  <cp:revision>150</cp:revision>
  <dcterms:created xsi:type="dcterms:W3CDTF">2013-01-06T16:47:17Z</dcterms:created>
  <dcterms:modified xsi:type="dcterms:W3CDTF">2024-07-31T15:25:24Z</dcterms:modified>
</cp:coreProperties>
</file>