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6" r:id="rId2"/>
    <p:sldMasterId id="2147483672" r:id="rId3"/>
  </p:sldMasterIdLst>
  <p:notesMasterIdLst>
    <p:notesMasterId r:id="rId13"/>
  </p:notesMasterIdLst>
  <p:sldIdLst>
    <p:sldId id="266" r:id="rId4"/>
    <p:sldId id="262" r:id="rId5"/>
    <p:sldId id="289" r:id="rId6"/>
    <p:sldId id="290" r:id="rId7"/>
    <p:sldId id="291" r:id="rId8"/>
    <p:sldId id="272" r:id="rId9"/>
    <p:sldId id="274" r:id="rId10"/>
    <p:sldId id="292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8CF5"/>
    <a:srgbClr val="435EE7"/>
    <a:srgbClr val="5555D5"/>
    <a:srgbClr val="4978E1"/>
    <a:srgbClr val="4155E9"/>
    <a:srgbClr val="308EDC"/>
    <a:srgbClr val="383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9D5AD-3D6C-4BA0-A326-EC46A6498286}" type="datetimeFigureOut">
              <a:rPr lang="id-ID" smtClean="0"/>
              <a:pPr/>
              <a:t>31/07/2024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1AA13-DF67-460E-813C-9380C92012C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649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1AA13-DF67-460E-813C-9380C92012C1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CCA5D-ACA6-4568-9732-A28E02713A3C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33388-FAAA-4972-8F67-3F08EE385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0B4FB-DEF8-4575-BC44-F1ACC48C3000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8C253-8947-42A3-A03B-2F1278CC1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CD39A-F697-4298-8927-6861436B394D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CB5EC-2712-4048-88A2-EE928DBCD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5B1171-A1A9-421D-9BA2-8897E5A3F694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F79250-DEEA-4B27-A446-66DAFE850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3BE397-B5B7-45E1-98D8-6828E9EE0239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F50582-CB28-4183-9AE6-AFD52697B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DCE308-72E7-4568-A9DD-D1784837B2E8}" type="datetimeFigureOut">
              <a:rPr lang="en-US"/>
              <a:pPr>
                <a:defRPr/>
              </a:pPr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7C834F-6503-499C-9FA1-060659EC1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Pajak%20Penghasilan%20Pasal%2021.ppt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800" y="1981200"/>
            <a:ext cx="7772400" cy="1752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PEDOMAN TEKNIS TATA CARA PEMOTONGAN, PENYETORAN DAN PELAPORAN PAJAK PENGHASILAN PASAL 21 DAN/ATAU PAJAK PENGHASILAN PASAL 26 SEHUBUNGAN DENGAN PEKERJAAN, JASA, DAN KEGIATAN ORANG PRIBADI</a:t>
            </a:r>
            <a:endParaRPr lang="id-ID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5940752" y="3766188"/>
            <a:ext cx="2286000" cy="859152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latin typeface="Verdana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622906" y="3810000"/>
            <a:ext cx="2501294" cy="849630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latin typeface="Verdan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09600" y="4038600"/>
            <a:ext cx="25003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id-ID" sz="2000" b="1" dirty="0"/>
              <a:t>SP</a:t>
            </a:r>
            <a:r>
              <a:rPr lang="en-ID" sz="2000" b="1" dirty="0"/>
              <a:t>OP</a:t>
            </a:r>
            <a:r>
              <a:rPr lang="id-ID" sz="2000" b="1" dirty="0"/>
              <a:t>DN</a:t>
            </a:r>
            <a:endParaRPr lang="en-US" sz="2000" b="1" dirty="0">
              <a:latin typeface="Tahoma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6096000" y="3962400"/>
            <a:ext cx="203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id-ID" sz="2000" b="1" dirty="0">
                <a:solidFill>
                  <a:srgbClr val="000000"/>
                </a:solidFill>
              </a:rPr>
              <a:t>SPLN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591474" y="5132084"/>
            <a:ext cx="2571768" cy="928694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>
              <a:latin typeface="Verdana" pitchFamily="34" charset="0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2743200" y="1973580"/>
            <a:ext cx="3505200" cy="1424940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 dirty="0">
              <a:latin typeface="Verdana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2895600" y="2057400"/>
            <a:ext cx="345186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63525" indent="-263525" eaLnBrk="0" hangingPunct="0">
              <a:buFont typeface="+mj-lt"/>
              <a:buAutoNum type="arabicPeriod"/>
            </a:pPr>
            <a:r>
              <a:rPr lang="id-ID" sz="2000" dirty="0">
                <a:solidFill>
                  <a:srgbClr val="000000"/>
                </a:solidFill>
              </a:rPr>
              <a:t>Pekerjaan;</a:t>
            </a:r>
          </a:p>
          <a:p>
            <a:pPr marL="263525" indent="-263525" eaLnBrk="0" hangingPunct="0">
              <a:buFont typeface="+mj-lt"/>
              <a:buAutoNum type="arabicPeriod"/>
            </a:pPr>
            <a:r>
              <a:rPr lang="id-ID" sz="2000" dirty="0">
                <a:solidFill>
                  <a:srgbClr val="000000"/>
                </a:solidFill>
              </a:rPr>
              <a:t>Jasa;</a:t>
            </a:r>
          </a:p>
          <a:p>
            <a:pPr marL="263525" indent="-263525" eaLnBrk="0" hangingPunct="0">
              <a:buFont typeface="+mj-lt"/>
              <a:buAutoNum type="arabicPeriod"/>
            </a:pPr>
            <a:r>
              <a:rPr lang="id-ID" sz="2000" dirty="0">
                <a:solidFill>
                  <a:srgbClr val="000000"/>
                </a:solidFill>
              </a:rPr>
              <a:t>Kegiatan</a:t>
            </a:r>
          </a:p>
          <a:p>
            <a:pPr marL="263525" indent="-263525" eaLnBrk="0" hangingPunct="0"/>
            <a:r>
              <a:rPr lang="id-ID" sz="2000" dirty="0">
                <a:solidFill>
                  <a:srgbClr val="000000"/>
                </a:solidFill>
              </a:rPr>
              <a:t>yang dilakukan orang pribadi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4" name="AutoShape 5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5966470" y="5121586"/>
            <a:ext cx="2286016" cy="928694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 dirty="0">
              <a:latin typeface="Verdana" pitchFamily="34" charset="0"/>
            </a:endParaRPr>
          </a:p>
        </p:txBody>
      </p:sp>
      <p:sp>
        <p:nvSpPr>
          <p:cNvPr id="15" name="Text Box 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685800" y="5410200"/>
            <a:ext cx="24288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id-ID" sz="1600" dirty="0">
                <a:solidFill>
                  <a:srgbClr val="000000"/>
                </a:solidFill>
              </a:rPr>
              <a:t>PPh Pasal 21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8" name="Text 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24288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id-ID" sz="1600" dirty="0">
                <a:solidFill>
                  <a:srgbClr val="000000"/>
                </a:solidFill>
              </a:rPr>
              <a:t>PPh Pasal 26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28800" y="533400"/>
            <a:ext cx="5257800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Tahoma" pitchFamily="34" charset="0"/>
              </a:rPr>
              <a:t>Gaji</a:t>
            </a:r>
            <a:r>
              <a:rPr lang="en-US" b="1" dirty="0">
                <a:latin typeface="Tahoma" pitchFamily="34" charset="0"/>
              </a:rPr>
              <a:t>, </a:t>
            </a:r>
            <a:r>
              <a:rPr lang="en-US" b="1" dirty="0" err="1">
                <a:latin typeface="Tahoma" pitchFamily="34" charset="0"/>
              </a:rPr>
              <a:t>Upah</a:t>
            </a:r>
            <a:r>
              <a:rPr lang="en-US" b="1" dirty="0">
                <a:latin typeface="Tahoma" pitchFamily="34" charset="0"/>
              </a:rPr>
              <a:t>, Honorarium, </a:t>
            </a:r>
            <a:r>
              <a:rPr lang="en-US" b="1" dirty="0" err="1">
                <a:latin typeface="Tahoma" pitchFamily="34" charset="0"/>
              </a:rPr>
              <a:t>Tunjangan</a:t>
            </a:r>
            <a:r>
              <a:rPr lang="en-US" b="1" dirty="0">
                <a:latin typeface="Tahoma" pitchFamily="34" charset="0"/>
              </a:rPr>
              <a:t>, </a:t>
            </a:r>
            <a:r>
              <a:rPr lang="en-US" b="1" dirty="0" err="1">
                <a:latin typeface="Tahoma" pitchFamily="34" charset="0"/>
              </a:rPr>
              <a:t>dan</a:t>
            </a:r>
            <a:r>
              <a:rPr lang="en-US" b="1" dirty="0">
                <a:latin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</a:rPr>
              <a:t>Pembayaran</a:t>
            </a:r>
            <a:r>
              <a:rPr lang="en-US" b="1" dirty="0">
                <a:latin typeface="Tahoma" pitchFamily="34" charset="0"/>
              </a:rPr>
              <a:t> lain </a:t>
            </a:r>
            <a:r>
              <a:rPr lang="en-US" b="1" dirty="0" err="1">
                <a:latin typeface="Tahoma" pitchFamily="34" charset="0"/>
              </a:rPr>
              <a:t>dengan</a:t>
            </a:r>
            <a:r>
              <a:rPr lang="en-US" b="1" dirty="0">
                <a:latin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</a:rPr>
              <a:t>nama</a:t>
            </a:r>
            <a:r>
              <a:rPr lang="en-US" b="1" dirty="0">
                <a:latin typeface="Tahoma" pitchFamily="34" charset="0"/>
              </a:rPr>
              <a:t>/</a:t>
            </a:r>
            <a:r>
              <a:rPr lang="en-US" b="1" dirty="0" err="1">
                <a:latin typeface="Tahoma" pitchFamily="34" charset="0"/>
              </a:rPr>
              <a:t>bentuk</a:t>
            </a:r>
            <a:r>
              <a:rPr lang="en-US" b="1" dirty="0">
                <a:latin typeface="Tahoma" pitchFamily="34" charset="0"/>
              </a:rPr>
              <a:t> </a:t>
            </a:r>
            <a:r>
              <a:rPr lang="en-US" b="1" dirty="0" err="1">
                <a:latin typeface="Tahoma" pitchFamily="34" charset="0"/>
              </a:rPr>
              <a:t>apapun</a:t>
            </a:r>
            <a:endParaRPr lang="en-US" b="1" dirty="0">
              <a:latin typeface="Tahoma" pitchFamily="34" charset="0"/>
            </a:endParaRPr>
          </a:p>
        </p:txBody>
      </p:sp>
      <p:sp>
        <p:nvSpPr>
          <p:cNvPr id="24" name="AutoShape 3"/>
          <p:cNvSpPr>
            <a:spLocks noChangeArrowheads="1"/>
          </p:cNvSpPr>
          <p:nvPr/>
        </p:nvSpPr>
        <p:spPr bwMode="auto">
          <a:xfrm>
            <a:off x="1752600" y="457200"/>
            <a:ext cx="5368290" cy="10668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id-ID" dirty="0">
              <a:latin typeface="Verdana" pitchFamily="34" charset="0"/>
            </a:endParaRPr>
          </a:p>
        </p:txBody>
      </p:sp>
      <p:sp>
        <p:nvSpPr>
          <p:cNvPr id="41" name="Bent Arrow 40"/>
          <p:cNvSpPr/>
          <p:nvPr/>
        </p:nvSpPr>
        <p:spPr>
          <a:xfrm rot="5400000">
            <a:off x="6256020" y="2628900"/>
            <a:ext cx="1143000" cy="1066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45" name="Bent Arrow 44"/>
          <p:cNvSpPr/>
          <p:nvPr/>
        </p:nvSpPr>
        <p:spPr>
          <a:xfrm rot="5400000" flipV="1">
            <a:off x="1596390" y="2651760"/>
            <a:ext cx="1143000" cy="1066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47" name="Down Arrow 46"/>
          <p:cNvSpPr/>
          <p:nvPr/>
        </p:nvSpPr>
        <p:spPr>
          <a:xfrm>
            <a:off x="6858000" y="4648200"/>
            <a:ext cx="533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8" name="Down Arrow 47"/>
          <p:cNvSpPr/>
          <p:nvPr/>
        </p:nvSpPr>
        <p:spPr>
          <a:xfrm>
            <a:off x="1653540" y="4671060"/>
            <a:ext cx="5334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9" name="Up-Down Arrow 48"/>
          <p:cNvSpPr/>
          <p:nvPr/>
        </p:nvSpPr>
        <p:spPr>
          <a:xfrm>
            <a:off x="4343400" y="1524000"/>
            <a:ext cx="381000" cy="457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752600" y="228600"/>
            <a:ext cx="54102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Pemotong  PPh Pasal 21/26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90600" y="1371600"/>
            <a:ext cx="7086600" cy="5257800"/>
          </a:xfrm>
          <a:prstGeom prst="round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6858000" cy="3810000"/>
          </a:xfrm>
        </p:spPr>
        <p:txBody>
          <a:bodyPr/>
          <a:lstStyle/>
          <a:p>
            <a:pPr marL="263525" indent="-263525" algn="just">
              <a:buClrTx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536575" indent="-273050" algn="just">
              <a:buClrTx/>
              <a:buFont typeface="+mj-lt"/>
              <a:buAutoNum type="alphaLcPeriod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pribadi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536575" indent="-273050" algn="just">
              <a:buClrTx/>
              <a:buFont typeface="+mj-lt"/>
              <a:buAutoNum type="alphaLcPeriod"/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cabang, perwakilan atau unit, dalam hal yang melakukan sebagian atau seluruh administrasi yang terkait dengan pembayaran gaji, upah, honorarium, tunjangan, dan pembayaran lain adalah cabang, perwakilan atau unit tersebut.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ClrTx/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b</a:t>
            </a:r>
            <a:r>
              <a:rPr lang="fi-FI" sz="2000" dirty="0">
                <a:latin typeface="Arial" pitchFamily="34" charset="0"/>
                <a:cs typeface="Arial" pitchFamily="34" charset="0"/>
              </a:rPr>
              <a:t>endahara atau pemegang kas pemerintah </a:t>
            </a:r>
          </a:p>
          <a:p>
            <a:pPr algn="just">
              <a:buClrTx/>
            </a:pPr>
            <a:r>
              <a:rPr lang="fi-FI" sz="2000" dirty="0">
                <a:latin typeface="Arial" pitchFamily="34" charset="0"/>
                <a:cs typeface="Arial" pitchFamily="34" charset="0"/>
              </a:rPr>
              <a:t>dana pensiun, badan penyelenggara Jaminan Sosial Tenaga Kerja dan badan-badan lain</a:t>
            </a:r>
          </a:p>
          <a:p>
            <a:pPr algn="just">
              <a:buClrTx/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rang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pribadi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bebas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yang melakukan pembayaran sehubungan dengan penyerahan jasa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>
              <a:buClrTx/>
            </a:pPr>
            <a:r>
              <a:rPr lang="fi-FI" sz="2000" dirty="0">
                <a:latin typeface="Arial" pitchFamily="34" charset="0"/>
                <a:cs typeface="Arial" pitchFamily="34" charset="0"/>
              </a:rPr>
              <a:t>Penyelenggara kegiatan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600200" y="457200"/>
            <a:ext cx="60198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Pemberi </a:t>
            </a:r>
            <a:r>
              <a:rPr lang="en-US" sz="2400" dirty="0">
                <a:solidFill>
                  <a:schemeClr val="tx1"/>
                </a:solidFill>
              </a:rPr>
              <a:t>K</a:t>
            </a:r>
            <a:r>
              <a:rPr lang="id-ID" sz="2400" dirty="0">
                <a:solidFill>
                  <a:schemeClr val="tx1"/>
                </a:solidFill>
              </a:rPr>
              <a:t>erja </a:t>
            </a:r>
            <a:r>
              <a:rPr lang="en-US" sz="2400" dirty="0">
                <a:solidFill>
                  <a:schemeClr val="tx1"/>
                </a:solidFill>
              </a:rPr>
              <a:t>B</a:t>
            </a:r>
            <a:r>
              <a:rPr lang="id-ID" sz="2400" dirty="0">
                <a:solidFill>
                  <a:schemeClr val="tx1"/>
                </a:solidFill>
              </a:rPr>
              <a:t>ukan </a:t>
            </a: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id-ID" sz="2400" dirty="0">
                <a:solidFill>
                  <a:schemeClr val="tx1"/>
                </a:solidFill>
              </a:rPr>
              <a:t>emotong</a:t>
            </a:r>
          </a:p>
          <a:p>
            <a:pPr algn="ctr"/>
            <a:r>
              <a:rPr lang="id-ID" sz="2400" dirty="0">
                <a:solidFill>
                  <a:schemeClr val="tx1"/>
                </a:solidFill>
              </a:rPr>
              <a:t>PPh Pasal 21/26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66800" y="1676400"/>
            <a:ext cx="7086600" cy="3962400"/>
          </a:xfrm>
          <a:prstGeom prst="round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6858000" cy="3276600"/>
          </a:xfrm>
        </p:spPr>
        <p:txBody>
          <a:bodyPr/>
          <a:lstStyle/>
          <a:p>
            <a:pPr algn="just"/>
            <a:r>
              <a:rPr lang="en-US" sz="2000" dirty="0">
                <a:latin typeface="Arial" pitchFamily="34" charset="0"/>
                <a:cs typeface="Arial" pitchFamily="34" charset="0"/>
              </a:rPr>
              <a:t>Kantor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perwakilan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asing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Organisasi-organisasi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internasional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Menteri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Keuangan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Pemberi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pribadi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bebas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semata-mata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memperkerjakan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pribadi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tangga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rangka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bebas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600200" y="228600"/>
            <a:ext cx="60198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Penerima </a:t>
            </a: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id-ID" sz="2400" dirty="0">
                <a:solidFill>
                  <a:schemeClr val="tx1"/>
                </a:solidFill>
              </a:rPr>
              <a:t>enghasilan yang </a:t>
            </a:r>
            <a:r>
              <a:rPr lang="en-US" sz="2400" dirty="0">
                <a:solidFill>
                  <a:schemeClr val="tx1"/>
                </a:solidFill>
              </a:rPr>
              <a:t>D</a:t>
            </a:r>
            <a:r>
              <a:rPr lang="id-ID" sz="2400" dirty="0">
                <a:solidFill>
                  <a:schemeClr val="tx1"/>
                </a:solidFill>
              </a:rPr>
              <a:t>ikenakan </a:t>
            </a:r>
          </a:p>
          <a:p>
            <a:pPr algn="ctr"/>
            <a:r>
              <a:rPr lang="id-ID" sz="2400" dirty="0">
                <a:solidFill>
                  <a:schemeClr val="tx1"/>
                </a:solidFill>
              </a:rPr>
              <a:t>PPh Pasal 21/26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90600" y="1371600"/>
            <a:ext cx="7086600" cy="5257800"/>
          </a:xfrm>
          <a:prstGeom prst="roundRect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6858000" cy="38100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900"/>
              </a:spcAf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egawai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900"/>
              </a:spcAf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enerima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pesangon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pensiun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pensiun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THT, JHT,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termasuk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ahli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warisnya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;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900"/>
              </a:spcAf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;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endParaRPr lang="id-ID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id-ID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anggota dewan komisaris/pengawas yang tidak merangkap sebagai pegawai;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id-ID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mantan pegawai;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300"/>
              </a:spcAft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: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perlombaan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konferensi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sidang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pertemuan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kunjungan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kerja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kepanitiaan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pelatihan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magang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spcAft>
                <a:spcPts val="300"/>
              </a:spcAft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Peserta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lainnya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619250" y="152400"/>
            <a:ext cx="6019800" cy="685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Penghasilan yang </a:t>
            </a:r>
            <a:r>
              <a:rPr lang="en-US" sz="2400" dirty="0">
                <a:solidFill>
                  <a:schemeClr val="tx1"/>
                </a:solidFill>
              </a:rPr>
              <a:t>D</a:t>
            </a:r>
            <a:r>
              <a:rPr lang="id-ID" sz="2400" dirty="0">
                <a:solidFill>
                  <a:schemeClr val="tx1"/>
                </a:solidFill>
              </a:rPr>
              <a:t>ikenakan PPh Pasal 21/26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1066800"/>
            <a:ext cx="7391400" cy="3810000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19200" y="1143000"/>
            <a:ext cx="6858000" cy="3640015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id-ID" sz="2000" dirty="0" err="1">
                <a:cs typeface="Tahoma" pitchFamily="34" charset="0"/>
              </a:rPr>
              <a:t>p</a:t>
            </a:r>
            <a:r>
              <a:rPr lang="en-US" sz="2000" dirty="0" err="1">
                <a:cs typeface="Tahoma" pitchFamily="34" charset="0"/>
              </a:rPr>
              <a:t>enghasilan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id-ID" sz="2000" dirty="0" err="1">
                <a:cs typeface="Tahoma" pitchFamily="34" charset="0"/>
              </a:rPr>
              <a:t>p</a:t>
            </a:r>
            <a:r>
              <a:rPr lang="en-US" sz="2000" dirty="0" err="1">
                <a:cs typeface="Tahoma" pitchFamily="34" charset="0"/>
              </a:rPr>
              <a:t>egawai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id-ID" sz="2000" dirty="0" err="1">
                <a:cs typeface="Tahoma" pitchFamily="34" charset="0"/>
              </a:rPr>
              <a:t>t</a:t>
            </a:r>
            <a:r>
              <a:rPr lang="en-US" sz="2000" dirty="0" err="1">
                <a:cs typeface="Tahoma" pitchFamily="34" charset="0"/>
              </a:rPr>
              <a:t>etap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baik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teratur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maupun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tidak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teratur</a:t>
            </a:r>
            <a:endParaRPr lang="en-US" sz="2000" dirty="0"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id-ID" sz="2000" dirty="0" err="1">
                <a:cs typeface="Tahoma" pitchFamily="34" charset="0"/>
              </a:rPr>
              <a:t>p</a:t>
            </a:r>
            <a:r>
              <a:rPr lang="en-US" sz="2000" dirty="0" err="1">
                <a:cs typeface="Tahoma" pitchFamily="34" charset="0"/>
              </a:rPr>
              <a:t>enghasilan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id-ID" sz="2000" dirty="0" err="1">
                <a:cs typeface="Tahoma" pitchFamily="34" charset="0"/>
              </a:rPr>
              <a:t>p</a:t>
            </a:r>
            <a:r>
              <a:rPr lang="en-US" sz="2000" dirty="0" err="1">
                <a:cs typeface="Tahoma" pitchFamily="34" charset="0"/>
              </a:rPr>
              <a:t>enerima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id-ID" sz="2000" dirty="0" err="1">
                <a:cs typeface="Tahoma" pitchFamily="34" charset="0"/>
              </a:rPr>
              <a:t>p</a:t>
            </a:r>
            <a:r>
              <a:rPr lang="en-US" sz="2000" dirty="0" err="1">
                <a:cs typeface="Tahoma" pitchFamily="34" charset="0"/>
              </a:rPr>
              <a:t>ensiun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secara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teratur</a:t>
            </a:r>
            <a:endParaRPr lang="en-US" sz="2000" dirty="0">
              <a:cs typeface="Tahoma" pitchFamily="34" charset="0"/>
            </a:endParaRPr>
          </a:p>
          <a:p>
            <a:pPr lvl="0"/>
            <a:r>
              <a:rPr lang="id-ID" sz="2000" dirty="0"/>
              <a:t>uang pesangon, pensiun, tunjangan hari tua, atau jaminan hari tua yang dibayarkan sekaligus, yang pembayarannya melewati jangka waktu 2 tahun;</a:t>
            </a:r>
          </a:p>
          <a:p>
            <a:pPr algn="just">
              <a:lnSpc>
                <a:spcPct val="80000"/>
              </a:lnSpc>
            </a:pPr>
            <a:r>
              <a:rPr lang="id-ID" sz="2000" dirty="0" err="1">
                <a:cs typeface="Tahoma" pitchFamily="34" charset="0"/>
              </a:rPr>
              <a:t>p</a:t>
            </a:r>
            <a:r>
              <a:rPr lang="en-US" sz="2000" dirty="0" err="1">
                <a:cs typeface="Tahoma" pitchFamily="34" charset="0"/>
              </a:rPr>
              <a:t>enghasilan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pegawai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tidak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tetap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atau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tenaga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kerja</a:t>
            </a:r>
            <a:r>
              <a:rPr lang="id-ID" sz="2000" dirty="0">
                <a:cs typeface="Tahoma" pitchFamily="34" charset="0"/>
              </a:rPr>
              <a:t> lepas</a:t>
            </a:r>
            <a:endParaRPr lang="en-US" sz="2000" dirty="0"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id-ID" sz="2000" dirty="0" err="1">
                <a:cs typeface="Tahoma" pitchFamily="34" charset="0"/>
              </a:rPr>
              <a:t>i</a:t>
            </a:r>
            <a:r>
              <a:rPr lang="en-US" sz="2000" dirty="0" err="1">
                <a:cs typeface="Tahoma" pitchFamily="34" charset="0"/>
              </a:rPr>
              <a:t>mbalan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kepada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bukan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pegawai</a:t>
            </a:r>
            <a:r>
              <a:rPr lang="id-ID" sz="2000" dirty="0">
                <a:cs typeface="Tahoma" pitchFamily="34" charset="0"/>
              </a:rPr>
              <a:t>;</a:t>
            </a:r>
            <a:endParaRPr lang="en-US" sz="2000" dirty="0">
              <a:cs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id-ID" sz="2000" dirty="0" err="1">
                <a:cs typeface="Tahoma" pitchFamily="34" charset="0"/>
              </a:rPr>
              <a:t>i</a:t>
            </a:r>
            <a:r>
              <a:rPr lang="en-US" sz="2000" dirty="0" err="1">
                <a:cs typeface="Tahoma" pitchFamily="34" charset="0"/>
              </a:rPr>
              <a:t>mbalan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kepada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peserta</a:t>
            </a:r>
            <a:r>
              <a:rPr lang="en-US" sz="2000" dirty="0">
                <a:cs typeface="Tahoma" pitchFamily="34" charset="0"/>
              </a:rPr>
              <a:t> </a:t>
            </a:r>
            <a:r>
              <a:rPr lang="en-US" sz="2000" dirty="0" err="1">
                <a:cs typeface="Tahoma" pitchFamily="34" charset="0"/>
              </a:rPr>
              <a:t>kegiatan</a:t>
            </a:r>
            <a:r>
              <a:rPr lang="id-ID" sz="2000" dirty="0">
                <a:cs typeface="Tahoma" pitchFamily="34" charset="0"/>
              </a:rPr>
              <a:t>;</a:t>
            </a:r>
          </a:p>
          <a:p>
            <a:pPr algn="just">
              <a:lnSpc>
                <a:spcPct val="80000"/>
              </a:lnSpc>
            </a:pPr>
            <a:r>
              <a:rPr lang="id-ID" sz="2000" dirty="0">
                <a:cs typeface="Tahoma" pitchFamily="34" charset="0"/>
              </a:rPr>
              <a:t>imbalan kepada dewan komisaris/pengawas yang bukan merupakan pegawai tetap pada perusahaan yang sama;</a:t>
            </a:r>
          </a:p>
          <a:p>
            <a:pPr algn="just">
              <a:lnSpc>
                <a:spcPct val="80000"/>
              </a:lnSpc>
            </a:pPr>
            <a:r>
              <a:rPr lang="id-ID" sz="2000" dirty="0">
                <a:cs typeface="Tahoma" pitchFamily="34" charset="0"/>
              </a:rPr>
              <a:t>imbalan kepada mantan pegawai;</a:t>
            </a:r>
          </a:p>
          <a:p>
            <a:pPr algn="just">
              <a:lnSpc>
                <a:spcPct val="80000"/>
              </a:lnSpc>
            </a:pPr>
            <a:r>
              <a:rPr lang="id-ID" sz="2000" dirty="0">
                <a:cs typeface="Tahoma" pitchFamily="34" charset="0"/>
              </a:rPr>
              <a:t>penarikan dana pensiun oleh pegawai.</a:t>
            </a:r>
            <a:endParaRPr lang="en-US" sz="2000" dirty="0">
              <a:cs typeface="Tahoma" pitchFamily="34" charset="0"/>
            </a:endParaRPr>
          </a:p>
          <a:p>
            <a:pPr>
              <a:buNone/>
            </a:pPr>
            <a:endParaRPr lang="id-ID" dirty="0"/>
          </a:p>
        </p:txBody>
      </p:sp>
      <p:sp>
        <p:nvSpPr>
          <p:cNvPr id="10" name="Rounded Rectangle 9"/>
          <p:cNvSpPr/>
          <p:nvPr/>
        </p:nvSpPr>
        <p:spPr>
          <a:xfrm>
            <a:off x="2244090" y="5715000"/>
            <a:ext cx="4800600" cy="762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id-ID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Pajak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PPh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Final</a:t>
            </a:r>
            <a:endParaRPr lang="id-ID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Pajak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Norma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Penghitungan</a:t>
            </a:r>
            <a:r>
              <a:rPr lang="en-US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Khusus</a:t>
            </a:r>
            <a:endParaRPr lang="id-ID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id-ID" dirty="0"/>
          </a:p>
        </p:txBody>
      </p:sp>
      <p:sp>
        <p:nvSpPr>
          <p:cNvPr id="12" name="Down Arrow 11"/>
          <p:cNvSpPr/>
          <p:nvPr/>
        </p:nvSpPr>
        <p:spPr>
          <a:xfrm>
            <a:off x="1600200" y="4930140"/>
            <a:ext cx="6096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Termasuk:</a:t>
            </a:r>
          </a:p>
          <a:p>
            <a:pPr algn="ctr"/>
            <a:r>
              <a:rPr lang="id-ID" dirty="0"/>
              <a:t>Natura/Kenikmatan dari: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19400" y="685800"/>
            <a:ext cx="3810000" cy="838200"/>
          </a:xfrm>
          <a:prstGeom prst="round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Penghitungan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esarnya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enghasilan</a:t>
            </a:r>
          </a:p>
        </p:txBody>
      </p:sp>
      <p:sp>
        <p:nvSpPr>
          <p:cNvPr id="6" name="Up-Down Arrow 5"/>
          <p:cNvSpPr/>
          <p:nvPr/>
        </p:nvSpPr>
        <p:spPr>
          <a:xfrm>
            <a:off x="4419600" y="1524000"/>
            <a:ext cx="609600" cy="1676400"/>
          </a:xfrm>
          <a:prstGeom prst="up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Bent Arrow 6"/>
          <p:cNvSpPr/>
          <p:nvPr/>
        </p:nvSpPr>
        <p:spPr>
          <a:xfrm rot="5400000">
            <a:off x="5600700" y="1257300"/>
            <a:ext cx="1143000" cy="2743200"/>
          </a:xfrm>
          <a:prstGeom prst="bentArrow">
            <a:avLst>
              <a:gd name="adj1" fmla="val 25000"/>
              <a:gd name="adj2" fmla="val 17500"/>
              <a:gd name="adj3" fmla="val 25000"/>
              <a:gd name="adj4" fmla="val 43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8" name="Bent Arrow 7"/>
          <p:cNvSpPr/>
          <p:nvPr/>
        </p:nvSpPr>
        <p:spPr>
          <a:xfrm rot="5400000" flipV="1">
            <a:off x="2667000" y="1143000"/>
            <a:ext cx="1143000" cy="2971800"/>
          </a:xfrm>
          <a:prstGeom prst="bentArrow">
            <a:avLst>
              <a:gd name="adj1" fmla="val 25000"/>
              <a:gd name="adj2" fmla="val 17500"/>
              <a:gd name="adj3" fmla="val 25000"/>
              <a:gd name="adj4" fmla="val 4375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54380" y="3295650"/>
            <a:ext cx="2362200" cy="7620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Uang rupiah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31870" y="3295650"/>
            <a:ext cx="2369820" cy="7620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Uang asing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75070" y="3295650"/>
            <a:ext cx="2259330" cy="7620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Natura/kenikmatan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id-ID" dirty="0"/>
              <a:t>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62000" y="4572000"/>
            <a:ext cx="2362200" cy="762000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sesuai dengan yang diterima/diperoleh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28060" y="4572000"/>
            <a:ext cx="2362200" cy="762000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Kurs Menteri</a:t>
            </a:r>
          </a:p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Keuangan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82690" y="4572000"/>
            <a:ext cx="2175510" cy="762000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Harga Pasar</a:t>
            </a:r>
          </a:p>
        </p:txBody>
      </p:sp>
      <p:sp>
        <p:nvSpPr>
          <p:cNvPr id="16" name="Down Arrow 15"/>
          <p:cNvSpPr/>
          <p:nvPr/>
        </p:nvSpPr>
        <p:spPr>
          <a:xfrm flipH="1">
            <a:off x="1676399" y="4114800"/>
            <a:ext cx="5638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Down Arrow 16"/>
          <p:cNvSpPr/>
          <p:nvPr/>
        </p:nvSpPr>
        <p:spPr>
          <a:xfrm flipH="1">
            <a:off x="4495800" y="4114800"/>
            <a:ext cx="5638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Down Arrow 17"/>
          <p:cNvSpPr/>
          <p:nvPr/>
        </p:nvSpPr>
        <p:spPr>
          <a:xfrm flipH="1">
            <a:off x="7086600" y="4114800"/>
            <a:ext cx="563881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600200" y="228600"/>
            <a:ext cx="6019800" cy="914400"/>
          </a:xfrm>
          <a:prstGeom prst="round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</a:rPr>
              <a:t>Penghasilan yang </a:t>
            </a:r>
            <a:r>
              <a:rPr lang="en-US" sz="2400" dirty="0">
                <a:solidFill>
                  <a:schemeClr val="tx1"/>
                </a:solidFill>
              </a:rPr>
              <a:t>T</a:t>
            </a:r>
            <a:r>
              <a:rPr lang="id-ID" sz="2400" dirty="0">
                <a:solidFill>
                  <a:schemeClr val="tx1"/>
                </a:solidFill>
              </a:rPr>
              <a:t>idak </a:t>
            </a:r>
            <a:r>
              <a:rPr lang="en-US" sz="2400" dirty="0">
                <a:solidFill>
                  <a:schemeClr val="tx1"/>
                </a:solidFill>
              </a:rPr>
              <a:t>D</a:t>
            </a:r>
            <a:r>
              <a:rPr lang="id-ID" sz="2400" dirty="0">
                <a:solidFill>
                  <a:schemeClr val="tx1"/>
                </a:solidFill>
              </a:rPr>
              <a:t>ikenakan </a:t>
            </a:r>
          </a:p>
          <a:p>
            <a:pPr algn="ctr"/>
            <a:r>
              <a:rPr lang="id-ID" sz="2400" dirty="0">
                <a:solidFill>
                  <a:schemeClr val="tx1"/>
                </a:solidFill>
              </a:rPr>
              <a:t>PPh Pasal 21/26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90600" y="1371600"/>
            <a:ext cx="7315200" cy="44196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6858000" cy="3810000"/>
          </a:xfrm>
        </p:spPr>
        <p:txBody>
          <a:bodyPr/>
          <a:lstStyle/>
          <a:p>
            <a:pPr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Pembayaran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santunan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asuransi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kecelakaan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jiwa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dwiguna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siswa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Natura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kenikmatan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Pajak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Iuran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pensiun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pensiun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Menkeu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THT/JHT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dibayar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pemberi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kerja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err="1">
                <a:latin typeface="Arial" pitchFamily="34" charset="0"/>
                <a:cs typeface="Arial" pitchFamily="34" charset="0"/>
              </a:rPr>
              <a:t>Zakat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sumbangan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keagamaan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dibentuk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>
                <a:latin typeface="Arial" pitchFamily="34" charset="0"/>
                <a:cs typeface="Arial" pitchFamily="34" charset="0"/>
              </a:rPr>
              <a:t>Bea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siswa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4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(3)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huruf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l UU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PPh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933575" y="2143125"/>
            <a:ext cx="5638800" cy="1643063"/>
          </a:xfrm>
        </p:spPr>
        <p:txBody>
          <a:bodyPr/>
          <a:lstStyle/>
          <a:p>
            <a:pPr eaLnBrk="1" hangingPunct="1"/>
            <a:r>
              <a:rPr lang="id-ID" sz="6000" dirty="0"/>
              <a:t>Terima Kasih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mat Slide-DJP-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plat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plat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 Slide-DJP-Baru</Template>
  <TotalTime>2467</TotalTime>
  <Words>508</Words>
  <Application>Microsoft Office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Tahoma</vt:lpstr>
      <vt:lpstr>Verdana</vt:lpstr>
      <vt:lpstr>Format Slide-DJP-Baru</vt:lpstr>
      <vt:lpstr>template slide</vt:lpstr>
      <vt:lpstr>1_template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Judul</dc:title>
  <dc:creator>arif mulyono</dc:creator>
  <cp:lastModifiedBy>Ayu Noorida Soerono</cp:lastModifiedBy>
  <cp:revision>150</cp:revision>
  <dcterms:created xsi:type="dcterms:W3CDTF">2013-01-06T16:47:17Z</dcterms:created>
  <dcterms:modified xsi:type="dcterms:W3CDTF">2024-07-31T15:21:33Z</dcterms:modified>
</cp:coreProperties>
</file>