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84" r:id="rId2"/>
    <p:sldId id="278" r:id="rId3"/>
    <p:sldId id="279" r:id="rId4"/>
    <p:sldId id="280" r:id="rId5"/>
    <p:sldId id="282" r:id="rId6"/>
    <p:sldId id="283" r:id="rId7"/>
    <p:sldId id="263" r:id="rId8"/>
    <p:sldId id="267" r:id="rId9"/>
  </p:sldIdLst>
  <p:sldSz cx="14630400" cy="8229600"/>
  <p:notesSz cx="8229600" cy="14630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60" d="100"/>
          <a:sy n="60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E6A09D-F54C-42C5-B97F-9724A77E2C73}" type="doc">
      <dgm:prSet loTypeId="urn:microsoft.com/office/officeart/2005/8/layout/hierarchy3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ID"/>
        </a:p>
      </dgm:t>
    </dgm:pt>
    <dgm:pt modelId="{97305012-6539-44C4-A009-46C49666C323}">
      <dgm:prSet phldrT="[Text]" custT="1"/>
      <dgm:spPr/>
      <dgm:t>
        <a:bodyPr/>
        <a:lstStyle/>
        <a:p>
          <a:r>
            <a:rPr lang="en-US" sz="2200" dirty="0" err="1"/>
            <a:t>Klasifikasi</a:t>
          </a:r>
          <a:r>
            <a:rPr lang="en-US" sz="2200" dirty="0"/>
            <a:t> </a:t>
          </a:r>
          <a:r>
            <a:rPr lang="en-US" sz="2200" dirty="0" err="1"/>
            <a:t>Keju</a:t>
          </a:r>
          <a:r>
            <a:rPr lang="en-US" sz="2200" dirty="0"/>
            <a:t> </a:t>
          </a:r>
          <a:r>
            <a:rPr lang="en-US" sz="2200" dirty="0" err="1"/>
            <a:t>Berdasarkan</a:t>
          </a:r>
          <a:r>
            <a:rPr lang="en-US" sz="2200" dirty="0"/>
            <a:t> </a:t>
          </a:r>
          <a:r>
            <a:rPr lang="en-US" sz="2200" dirty="0" err="1"/>
            <a:t>Tekstur</a:t>
          </a:r>
          <a:endParaRPr lang="en-ID" sz="2200" dirty="0"/>
        </a:p>
      </dgm:t>
    </dgm:pt>
    <dgm:pt modelId="{71DDAE93-99DC-4188-902A-9DF19119CA05}" type="parTrans" cxnId="{35783E4A-C556-4AED-B422-D5B7F0367D54}">
      <dgm:prSet/>
      <dgm:spPr/>
      <dgm:t>
        <a:bodyPr/>
        <a:lstStyle/>
        <a:p>
          <a:endParaRPr lang="en-ID"/>
        </a:p>
      </dgm:t>
    </dgm:pt>
    <dgm:pt modelId="{7FE62E17-FEEE-471D-9DE4-2D9CB9C44CC0}" type="sibTrans" cxnId="{35783E4A-C556-4AED-B422-D5B7F0367D54}">
      <dgm:prSet/>
      <dgm:spPr/>
      <dgm:t>
        <a:bodyPr/>
        <a:lstStyle/>
        <a:p>
          <a:endParaRPr lang="en-ID"/>
        </a:p>
      </dgm:t>
    </dgm:pt>
    <dgm:pt modelId="{05792B59-9E11-44B2-843F-46463F117FE4}">
      <dgm:prSet phldrT="[Text]" custT="1"/>
      <dgm:spPr/>
      <dgm:t>
        <a:bodyPr/>
        <a:lstStyle/>
        <a:p>
          <a:r>
            <a:rPr lang="en-ID" sz="2200" dirty="0" err="1"/>
            <a:t>Keju</a:t>
          </a:r>
          <a:r>
            <a:rPr lang="en-ID" sz="2200" dirty="0"/>
            <a:t> </a:t>
          </a:r>
          <a:r>
            <a:rPr lang="en-ID" sz="2200" dirty="0" err="1"/>
            <a:t>lunak</a:t>
          </a:r>
          <a:r>
            <a:rPr lang="en-ID" sz="2200" dirty="0"/>
            <a:t> </a:t>
          </a:r>
          <a:r>
            <a:rPr lang="en-ID" sz="2200" dirty="0">
              <a:sym typeface="Wingdings" panose="05000000000000000000" pitchFamily="2" charset="2"/>
            </a:rPr>
            <a:t></a:t>
          </a:r>
          <a:r>
            <a:rPr lang="en-ID" sz="2200" dirty="0"/>
            <a:t> </a:t>
          </a:r>
          <a:r>
            <a:rPr lang="en-ID" sz="2200" dirty="0" err="1"/>
            <a:t>kadar</a:t>
          </a:r>
          <a:r>
            <a:rPr lang="en-ID" sz="2200" dirty="0"/>
            <a:t> air </a:t>
          </a:r>
          <a:r>
            <a:rPr lang="en-ID" sz="2200" dirty="0" err="1"/>
            <a:t>keju</a:t>
          </a:r>
          <a:r>
            <a:rPr lang="en-ID" sz="2200" dirty="0"/>
            <a:t> &gt; 40%, ex. mascarpone</a:t>
          </a:r>
        </a:p>
      </dgm:t>
    </dgm:pt>
    <dgm:pt modelId="{159EF40A-F4B7-493D-AD01-A4500797E217}" type="parTrans" cxnId="{CAFBA1E9-B894-445F-8B35-5BBE1AD3B77B}">
      <dgm:prSet/>
      <dgm:spPr/>
      <dgm:t>
        <a:bodyPr/>
        <a:lstStyle/>
        <a:p>
          <a:endParaRPr lang="en-ID" sz="2200"/>
        </a:p>
      </dgm:t>
    </dgm:pt>
    <dgm:pt modelId="{C16B1337-80FB-45B7-88C0-03A547229D5E}" type="sibTrans" cxnId="{CAFBA1E9-B894-445F-8B35-5BBE1AD3B77B}">
      <dgm:prSet/>
      <dgm:spPr/>
      <dgm:t>
        <a:bodyPr/>
        <a:lstStyle/>
        <a:p>
          <a:endParaRPr lang="en-ID"/>
        </a:p>
      </dgm:t>
    </dgm:pt>
    <dgm:pt modelId="{C94431B7-5C85-4308-93FD-1E5C39A2C415}">
      <dgm:prSet phldrT="[Text]" custT="1"/>
      <dgm:spPr/>
      <dgm:t>
        <a:bodyPr/>
        <a:lstStyle/>
        <a:p>
          <a:r>
            <a:rPr lang="en-ID" sz="2200" dirty="0" err="1"/>
            <a:t>Keju</a:t>
          </a:r>
          <a:r>
            <a:rPr lang="en-ID" sz="2200" dirty="0"/>
            <a:t> </a:t>
          </a:r>
          <a:r>
            <a:rPr lang="en-ID" sz="2200" dirty="0" err="1"/>
            <a:t>setengah</a:t>
          </a:r>
          <a:r>
            <a:rPr lang="en-ID" sz="2200" dirty="0"/>
            <a:t> </a:t>
          </a:r>
          <a:r>
            <a:rPr lang="en-ID" sz="2200" dirty="0" err="1"/>
            <a:t>lunak</a:t>
          </a:r>
          <a:r>
            <a:rPr lang="en-ID" sz="2200" dirty="0"/>
            <a:t> </a:t>
          </a:r>
          <a:r>
            <a:rPr lang="en-ID" sz="2200" dirty="0">
              <a:sym typeface="Wingdings" panose="05000000000000000000" pitchFamily="2" charset="2"/>
            </a:rPr>
            <a:t></a:t>
          </a:r>
          <a:r>
            <a:rPr lang="en-ID" sz="2200" dirty="0"/>
            <a:t> </a:t>
          </a:r>
          <a:r>
            <a:rPr lang="en-ID" sz="2200" dirty="0" err="1"/>
            <a:t>kadar</a:t>
          </a:r>
          <a:r>
            <a:rPr lang="en-ID" sz="2200" dirty="0"/>
            <a:t> air 36-40%, ex. </a:t>
          </a:r>
          <a:r>
            <a:rPr lang="en-ID" sz="2200" dirty="0" err="1"/>
            <a:t>bluecheese</a:t>
          </a:r>
          <a:endParaRPr lang="en-ID" sz="2200" dirty="0"/>
        </a:p>
      </dgm:t>
    </dgm:pt>
    <dgm:pt modelId="{380DF2AE-D79F-486F-A2E5-56A783A135A7}" type="parTrans" cxnId="{9602C17A-7901-4C32-A64A-D8847F8B857F}">
      <dgm:prSet/>
      <dgm:spPr/>
      <dgm:t>
        <a:bodyPr/>
        <a:lstStyle/>
        <a:p>
          <a:endParaRPr lang="en-ID" sz="2200"/>
        </a:p>
      </dgm:t>
    </dgm:pt>
    <dgm:pt modelId="{6E6F5CA0-DCD7-42CF-93D6-A3DCD836989B}" type="sibTrans" cxnId="{9602C17A-7901-4C32-A64A-D8847F8B857F}">
      <dgm:prSet/>
      <dgm:spPr/>
      <dgm:t>
        <a:bodyPr/>
        <a:lstStyle/>
        <a:p>
          <a:endParaRPr lang="en-ID"/>
        </a:p>
      </dgm:t>
    </dgm:pt>
    <dgm:pt modelId="{F17D3462-4ED5-4DDF-8E3A-9D0C5712882D}">
      <dgm:prSet phldrT="[Text]" custT="1"/>
      <dgm:spPr/>
      <dgm:t>
        <a:bodyPr/>
        <a:lstStyle/>
        <a:p>
          <a:r>
            <a:rPr lang="en-ID" sz="2200" dirty="0" err="1"/>
            <a:t>Keju</a:t>
          </a:r>
          <a:r>
            <a:rPr lang="en-ID" sz="2200" dirty="0"/>
            <a:t> </a:t>
          </a:r>
          <a:r>
            <a:rPr lang="en-ID" sz="2200" dirty="0" err="1"/>
            <a:t>keras</a:t>
          </a:r>
          <a:r>
            <a:rPr lang="en-ID" sz="2200" dirty="0"/>
            <a:t> </a:t>
          </a:r>
          <a:r>
            <a:rPr lang="en-ID" sz="2200" dirty="0">
              <a:sym typeface="Wingdings" panose="05000000000000000000" pitchFamily="2" charset="2"/>
            </a:rPr>
            <a:t></a:t>
          </a:r>
          <a:r>
            <a:rPr lang="en-ID" sz="2200" dirty="0"/>
            <a:t> </a:t>
          </a:r>
          <a:r>
            <a:rPr lang="en-ID" sz="2200" dirty="0" err="1"/>
            <a:t>kadar</a:t>
          </a:r>
          <a:r>
            <a:rPr lang="en-ID" sz="2200" dirty="0"/>
            <a:t> air 25-36%, ex. cheddar</a:t>
          </a:r>
        </a:p>
      </dgm:t>
    </dgm:pt>
    <dgm:pt modelId="{40E3ADB3-307C-426B-8CA9-2AD2FEE89F84}" type="parTrans" cxnId="{961984DD-1E54-4FE5-AA89-86AC64A8B747}">
      <dgm:prSet/>
      <dgm:spPr/>
      <dgm:t>
        <a:bodyPr/>
        <a:lstStyle/>
        <a:p>
          <a:endParaRPr lang="en-ID" sz="2200"/>
        </a:p>
      </dgm:t>
    </dgm:pt>
    <dgm:pt modelId="{F9398730-1370-4A08-AE0E-7B759678AA48}" type="sibTrans" cxnId="{961984DD-1E54-4FE5-AA89-86AC64A8B747}">
      <dgm:prSet/>
      <dgm:spPr/>
      <dgm:t>
        <a:bodyPr/>
        <a:lstStyle/>
        <a:p>
          <a:endParaRPr lang="en-ID"/>
        </a:p>
      </dgm:t>
    </dgm:pt>
    <dgm:pt modelId="{922B2E26-5E09-4C84-BDBC-E66A55005A2E}">
      <dgm:prSet phldrT="[Text]" custT="1"/>
      <dgm:spPr/>
      <dgm:t>
        <a:bodyPr/>
        <a:lstStyle/>
        <a:p>
          <a:r>
            <a:rPr lang="en-ID" sz="2200" dirty="0" err="1"/>
            <a:t>Keju</a:t>
          </a:r>
          <a:r>
            <a:rPr lang="en-ID" sz="2200" dirty="0"/>
            <a:t> sangat </a:t>
          </a:r>
          <a:r>
            <a:rPr lang="en-ID" sz="2200" dirty="0" err="1"/>
            <a:t>keras</a:t>
          </a:r>
          <a:r>
            <a:rPr lang="en-ID" sz="2200" dirty="0"/>
            <a:t> </a:t>
          </a:r>
          <a:r>
            <a:rPr lang="en-ID" sz="2200" dirty="0">
              <a:sym typeface="Wingdings" panose="05000000000000000000" pitchFamily="2" charset="2"/>
            </a:rPr>
            <a:t></a:t>
          </a:r>
          <a:r>
            <a:rPr lang="en-ID" sz="2200" dirty="0"/>
            <a:t> &lt;25%, ex. parmesan</a:t>
          </a:r>
        </a:p>
      </dgm:t>
    </dgm:pt>
    <dgm:pt modelId="{9A5D70DB-D638-4934-A587-0E9D35AF2B46}" type="parTrans" cxnId="{A1A7AA0A-63B7-4F7A-99E7-F83ADDF30A16}">
      <dgm:prSet/>
      <dgm:spPr/>
      <dgm:t>
        <a:bodyPr/>
        <a:lstStyle/>
        <a:p>
          <a:endParaRPr lang="en-ID" sz="2200"/>
        </a:p>
      </dgm:t>
    </dgm:pt>
    <dgm:pt modelId="{B904BBD3-FA66-4D23-AB83-F8DFC66BC9CA}" type="sibTrans" cxnId="{A1A7AA0A-63B7-4F7A-99E7-F83ADDF30A16}">
      <dgm:prSet/>
      <dgm:spPr/>
      <dgm:t>
        <a:bodyPr/>
        <a:lstStyle/>
        <a:p>
          <a:endParaRPr lang="en-ID"/>
        </a:p>
      </dgm:t>
    </dgm:pt>
    <dgm:pt modelId="{7FF3265B-2C3C-4B43-A85C-5E12E892183F}" type="pres">
      <dgm:prSet presAssocID="{9CE6A09D-F54C-42C5-B97F-9724A77E2C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277E31A-D118-404F-AB3A-72F175BFEA4F}" type="pres">
      <dgm:prSet presAssocID="{97305012-6539-44C4-A009-46C49666C323}" presName="root" presStyleCnt="0"/>
      <dgm:spPr/>
    </dgm:pt>
    <dgm:pt modelId="{E83CC242-D58E-44B2-B967-E615CAFB6EF8}" type="pres">
      <dgm:prSet presAssocID="{97305012-6539-44C4-A009-46C49666C323}" presName="rootComposite" presStyleCnt="0"/>
      <dgm:spPr/>
    </dgm:pt>
    <dgm:pt modelId="{ABCF5591-1FF1-4FB5-9F76-77CA0F01CD91}" type="pres">
      <dgm:prSet presAssocID="{97305012-6539-44C4-A009-46C49666C323}" presName="rootText" presStyleLbl="node1" presStyleIdx="0" presStyleCnt="1" custScaleX="263115"/>
      <dgm:spPr/>
    </dgm:pt>
    <dgm:pt modelId="{9747D729-AC76-46D8-8CDB-B0919146A4DA}" type="pres">
      <dgm:prSet presAssocID="{97305012-6539-44C4-A009-46C49666C323}" presName="rootConnector" presStyleLbl="node1" presStyleIdx="0" presStyleCnt="1"/>
      <dgm:spPr/>
    </dgm:pt>
    <dgm:pt modelId="{FB01CC71-EC97-4D1D-A766-792FF4C21DF9}" type="pres">
      <dgm:prSet presAssocID="{97305012-6539-44C4-A009-46C49666C323}" presName="childShape" presStyleCnt="0"/>
      <dgm:spPr/>
    </dgm:pt>
    <dgm:pt modelId="{8126D52A-5E99-49DC-AF5D-5B9DBB399C22}" type="pres">
      <dgm:prSet presAssocID="{159EF40A-F4B7-493D-AD01-A4500797E217}" presName="Name13" presStyleLbl="parChTrans1D2" presStyleIdx="0" presStyleCnt="4" custSzX="417095"/>
      <dgm:spPr/>
    </dgm:pt>
    <dgm:pt modelId="{D4190814-5EEF-41C4-9256-7C44BF0EDC0F}" type="pres">
      <dgm:prSet presAssocID="{05792B59-9E11-44B2-843F-46463F117FE4}" presName="childText" presStyleLbl="bgAcc1" presStyleIdx="0" presStyleCnt="4" custScaleX="490866">
        <dgm:presLayoutVars>
          <dgm:bulletEnabled val="1"/>
        </dgm:presLayoutVars>
      </dgm:prSet>
      <dgm:spPr/>
    </dgm:pt>
    <dgm:pt modelId="{D4E48524-65FD-4398-8C17-72B3A92F8BEC}" type="pres">
      <dgm:prSet presAssocID="{380DF2AE-D79F-486F-A2E5-56A783A135A7}" presName="Name13" presStyleLbl="parChTrans1D2" presStyleIdx="1" presStyleCnt="4" custSzX="417095"/>
      <dgm:spPr/>
    </dgm:pt>
    <dgm:pt modelId="{E8C7DB6A-E0D8-4463-BDC9-6F5A1474F1C9}" type="pres">
      <dgm:prSet presAssocID="{C94431B7-5C85-4308-93FD-1E5C39A2C415}" presName="childText" presStyleLbl="bgAcc1" presStyleIdx="1" presStyleCnt="4" custScaleX="537574">
        <dgm:presLayoutVars>
          <dgm:bulletEnabled val="1"/>
        </dgm:presLayoutVars>
      </dgm:prSet>
      <dgm:spPr/>
    </dgm:pt>
    <dgm:pt modelId="{3EC632D4-AADE-4FA2-B25B-256F468D0BF2}" type="pres">
      <dgm:prSet presAssocID="{40E3ADB3-307C-426B-8CA9-2AD2FEE89F84}" presName="Name13" presStyleLbl="parChTrans1D2" presStyleIdx="2" presStyleCnt="4" custSzX="417095"/>
      <dgm:spPr/>
    </dgm:pt>
    <dgm:pt modelId="{2986F850-8217-41B9-973D-B2051AC1A441}" type="pres">
      <dgm:prSet presAssocID="{F17D3462-4ED5-4DDF-8E3A-9D0C5712882D}" presName="childText" presStyleLbl="bgAcc1" presStyleIdx="2" presStyleCnt="4" custScaleX="457799">
        <dgm:presLayoutVars>
          <dgm:bulletEnabled val="1"/>
        </dgm:presLayoutVars>
      </dgm:prSet>
      <dgm:spPr/>
    </dgm:pt>
    <dgm:pt modelId="{0AAF4E69-F3A3-456D-A09A-C58E3FE05F3B}" type="pres">
      <dgm:prSet presAssocID="{9A5D70DB-D638-4934-A587-0E9D35AF2B46}" presName="Name13" presStyleLbl="parChTrans1D2" presStyleIdx="3" presStyleCnt="4" custSzX="417095"/>
      <dgm:spPr/>
    </dgm:pt>
    <dgm:pt modelId="{B73FE6E9-8C5B-4871-9D89-68B8CD03E94E}" type="pres">
      <dgm:prSet presAssocID="{922B2E26-5E09-4C84-BDBC-E66A55005A2E}" presName="childText" presStyleLbl="bgAcc1" presStyleIdx="3" presStyleCnt="4" custScaleX="453223">
        <dgm:presLayoutVars>
          <dgm:bulletEnabled val="1"/>
        </dgm:presLayoutVars>
      </dgm:prSet>
      <dgm:spPr/>
    </dgm:pt>
  </dgm:ptLst>
  <dgm:cxnLst>
    <dgm:cxn modelId="{A1A7AA0A-63B7-4F7A-99E7-F83ADDF30A16}" srcId="{97305012-6539-44C4-A009-46C49666C323}" destId="{922B2E26-5E09-4C84-BDBC-E66A55005A2E}" srcOrd="3" destOrd="0" parTransId="{9A5D70DB-D638-4934-A587-0E9D35AF2B46}" sibTransId="{B904BBD3-FA66-4D23-AB83-F8DFC66BC9CA}"/>
    <dgm:cxn modelId="{AA902534-D307-43F3-AA1E-109C4B05A8A1}" type="presOf" srcId="{05792B59-9E11-44B2-843F-46463F117FE4}" destId="{D4190814-5EEF-41C4-9256-7C44BF0EDC0F}" srcOrd="0" destOrd="0" presId="urn:microsoft.com/office/officeart/2005/8/layout/hierarchy3"/>
    <dgm:cxn modelId="{B08A4739-480B-495C-B9C7-70602A44CDD6}" type="presOf" srcId="{9CE6A09D-F54C-42C5-B97F-9724A77E2C73}" destId="{7FF3265B-2C3C-4B43-A85C-5E12E892183F}" srcOrd="0" destOrd="0" presId="urn:microsoft.com/office/officeart/2005/8/layout/hierarchy3"/>
    <dgm:cxn modelId="{64C1BF3E-0429-4433-8A70-50B54A48EE41}" type="presOf" srcId="{F17D3462-4ED5-4DDF-8E3A-9D0C5712882D}" destId="{2986F850-8217-41B9-973D-B2051AC1A441}" srcOrd="0" destOrd="0" presId="urn:microsoft.com/office/officeart/2005/8/layout/hierarchy3"/>
    <dgm:cxn modelId="{35783E4A-C556-4AED-B422-D5B7F0367D54}" srcId="{9CE6A09D-F54C-42C5-B97F-9724A77E2C73}" destId="{97305012-6539-44C4-A009-46C49666C323}" srcOrd="0" destOrd="0" parTransId="{71DDAE93-99DC-4188-902A-9DF19119CA05}" sibTransId="{7FE62E17-FEEE-471D-9DE4-2D9CB9C44CC0}"/>
    <dgm:cxn modelId="{2D1F7771-EF47-486D-A247-D77C7675D721}" type="presOf" srcId="{9A5D70DB-D638-4934-A587-0E9D35AF2B46}" destId="{0AAF4E69-F3A3-456D-A09A-C58E3FE05F3B}" srcOrd="0" destOrd="0" presId="urn:microsoft.com/office/officeart/2005/8/layout/hierarchy3"/>
    <dgm:cxn modelId="{1FCC9D54-30C8-42E6-BA7C-3EA2A676C80F}" type="presOf" srcId="{380DF2AE-D79F-486F-A2E5-56A783A135A7}" destId="{D4E48524-65FD-4398-8C17-72B3A92F8BEC}" srcOrd="0" destOrd="0" presId="urn:microsoft.com/office/officeart/2005/8/layout/hierarchy3"/>
    <dgm:cxn modelId="{9602C17A-7901-4C32-A64A-D8847F8B857F}" srcId="{97305012-6539-44C4-A009-46C49666C323}" destId="{C94431B7-5C85-4308-93FD-1E5C39A2C415}" srcOrd="1" destOrd="0" parTransId="{380DF2AE-D79F-486F-A2E5-56A783A135A7}" sibTransId="{6E6F5CA0-DCD7-42CF-93D6-A3DCD836989B}"/>
    <dgm:cxn modelId="{583408A6-071D-44F6-BB3D-7236B0FDE0BD}" type="presOf" srcId="{97305012-6539-44C4-A009-46C49666C323}" destId="{9747D729-AC76-46D8-8CDB-B0919146A4DA}" srcOrd="1" destOrd="0" presId="urn:microsoft.com/office/officeart/2005/8/layout/hierarchy3"/>
    <dgm:cxn modelId="{5D733FAF-C1EE-42E3-A676-9762319403FD}" type="presOf" srcId="{C94431B7-5C85-4308-93FD-1E5C39A2C415}" destId="{E8C7DB6A-E0D8-4463-BDC9-6F5A1474F1C9}" srcOrd="0" destOrd="0" presId="urn:microsoft.com/office/officeart/2005/8/layout/hierarchy3"/>
    <dgm:cxn modelId="{9A9291C1-E86A-464D-8418-AB3BACB31B65}" type="presOf" srcId="{40E3ADB3-307C-426B-8CA9-2AD2FEE89F84}" destId="{3EC632D4-AADE-4FA2-B25B-256F468D0BF2}" srcOrd="0" destOrd="0" presId="urn:microsoft.com/office/officeart/2005/8/layout/hierarchy3"/>
    <dgm:cxn modelId="{0B6103D4-FD33-4856-82B6-D41AE8444B27}" type="presOf" srcId="{97305012-6539-44C4-A009-46C49666C323}" destId="{ABCF5591-1FF1-4FB5-9F76-77CA0F01CD91}" srcOrd="0" destOrd="0" presId="urn:microsoft.com/office/officeart/2005/8/layout/hierarchy3"/>
    <dgm:cxn modelId="{961984DD-1E54-4FE5-AA89-86AC64A8B747}" srcId="{97305012-6539-44C4-A009-46C49666C323}" destId="{F17D3462-4ED5-4DDF-8E3A-9D0C5712882D}" srcOrd="2" destOrd="0" parTransId="{40E3ADB3-307C-426B-8CA9-2AD2FEE89F84}" sibTransId="{F9398730-1370-4A08-AE0E-7B759678AA48}"/>
    <dgm:cxn modelId="{CAFBA1E9-B894-445F-8B35-5BBE1AD3B77B}" srcId="{97305012-6539-44C4-A009-46C49666C323}" destId="{05792B59-9E11-44B2-843F-46463F117FE4}" srcOrd="0" destOrd="0" parTransId="{159EF40A-F4B7-493D-AD01-A4500797E217}" sibTransId="{C16B1337-80FB-45B7-88C0-03A547229D5E}"/>
    <dgm:cxn modelId="{49384AF1-3587-4C80-8B1D-FF94E2227AF9}" type="presOf" srcId="{159EF40A-F4B7-493D-AD01-A4500797E217}" destId="{8126D52A-5E99-49DC-AF5D-5B9DBB399C22}" srcOrd="0" destOrd="0" presId="urn:microsoft.com/office/officeart/2005/8/layout/hierarchy3"/>
    <dgm:cxn modelId="{4F8C1BF3-CFF8-4877-9B10-5B2F7BBA8B91}" type="presOf" srcId="{922B2E26-5E09-4C84-BDBC-E66A55005A2E}" destId="{B73FE6E9-8C5B-4871-9D89-68B8CD03E94E}" srcOrd="0" destOrd="0" presId="urn:microsoft.com/office/officeart/2005/8/layout/hierarchy3"/>
    <dgm:cxn modelId="{21747E67-4096-46FD-B081-50BC8A3EA5EE}" type="presParOf" srcId="{7FF3265B-2C3C-4B43-A85C-5E12E892183F}" destId="{9277E31A-D118-404F-AB3A-72F175BFEA4F}" srcOrd="0" destOrd="0" presId="urn:microsoft.com/office/officeart/2005/8/layout/hierarchy3"/>
    <dgm:cxn modelId="{315131A2-511C-4A13-9440-54CBB02645F0}" type="presParOf" srcId="{9277E31A-D118-404F-AB3A-72F175BFEA4F}" destId="{E83CC242-D58E-44B2-B967-E615CAFB6EF8}" srcOrd="0" destOrd="0" presId="urn:microsoft.com/office/officeart/2005/8/layout/hierarchy3"/>
    <dgm:cxn modelId="{E942E808-EF55-44B4-839E-94D411E63E77}" type="presParOf" srcId="{E83CC242-D58E-44B2-B967-E615CAFB6EF8}" destId="{ABCF5591-1FF1-4FB5-9F76-77CA0F01CD91}" srcOrd="0" destOrd="0" presId="urn:microsoft.com/office/officeart/2005/8/layout/hierarchy3"/>
    <dgm:cxn modelId="{0FBAD3BC-B379-40D2-92EA-6250D38A8145}" type="presParOf" srcId="{E83CC242-D58E-44B2-B967-E615CAFB6EF8}" destId="{9747D729-AC76-46D8-8CDB-B0919146A4DA}" srcOrd="1" destOrd="0" presId="urn:microsoft.com/office/officeart/2005/8/layout/hierarchy3"/>
    <dgm:cxn modelId="{A7F1F56A-3FAA-4B04-A12D-ABC2A33AC17F}" type="presParOf" srcId="{9277E31A-D118-404F-AB3A-72F175BFEA4F}" destId="{FB01CC71-EC97-4D1D-A766-792FF4C21DF9}" srcOrd="1" destOrd="0" presId="urn:microsoft.com/office/officeart/2005/8/layout/hierarchy3"/>
    <dgm:cxn modelId="{4D54326D-5A90-41CB-AACE-BF32B254EDA5}" type="presParOf" srcId="{FB01CC71-EC97-4D1D-A766-792FF4C21DF9}" destId="{8126D52A-5E99-49DC-AF5D-5B9DBB399C22}" srcOrd="0" destOrd="0" presId="urn:microsoft.com/office/officeart/2005/8/layout/hierarchy3"/>
    <dgm:cxn modelId="{A541FF8C-E369-43CB-8F77-FBF3B5589FA7}" type="presParOf" srcId="{FB01CC71-EC97-4D1D-A766-792FF4C21DF9}" destId="{D4190814-5EEF-41C4-9256-7C44BF0EDC0F}" srcOrd="1" destOrd="0" presId="urn:microsoft.com/office/officeart/2005/8/layout/hierarchy3"/>
    <dgm:cxn modelId="{38531A09-0216-4514-8150-652640B6A407}" type="presParOf" srcId="{FB01CC71-EC97-4D1D-A766-792FF4C21DF9}" destId="{D4E48524-65FD-4398-8C17-72B3A92F8BEC}" srcOrd="2" destOrd="0" presId="urn:microsoft.com/office/officeart/2005/8/layout/hierarchy3"/>
    <dgm:cxn modelId="{EE999BED-B746-4E84-ACD8-3427B118549A}" type="presParOf" srcId="{FB01CC71-EC97-4D1D-A766-792FF4C21DF9}" destId="{E8C7DB6A-E0D8-4463-BDC9-6F5A1474F1C9}" srcOrd="3" destOrd="0" presId="urn:microsoft.com/office/officeart/2005/8/layout/hierarchy3"/>
    <dgm:cxn modelId="{E2BC3D74-F44A-4761-9566-1F59BE9FF884}" type="presParOf" srcId="{FB01CC71-EC97-4D1D-A766-792FF4C21DF9}" destId="{3EC632D4-AADE-4FA2-B25B-256F468D0BF2}" srcOrd="4" destOrd="0" presId="urn:microsoft.com/office/officeart/2005/8/layout/hierarchy3"/>
    <dgm:cxn modelId="{96A9E309-ABC6-4A80-9686-8602B3CF1ADB}" type="presParOf" srcId="{FB01CC71-EC97-4D1D-A766-792FF4C21DF9}" destId="{2986F850-8217-41B9-973D-B2051AC1A441}" srcOrd="5" destOrd="0" presId="urn:microsoft.com/office/officeart/2005/8/layout/hierarchy3"/>
    <dgm:cxn modelId="{DF5E69D9-A628-4DC0-8021-2D3500655CD3}" type="presParOf" srcId="{FB01CC71-EC97-4D1D-A766-792FF4C21DF9}" destId="{0AAF4E69-F3A3-456D-A09A-C58E3FE05F3B}" srcOrd="6" destOrd="0" presId="urn:microsoft.com/office/officeart/2005/8/layout/hierarchy3"/>
    <dgm:cxn modelId="{59BDB00F-3907-4E3B-9402-0057D01CDD08}" type="presParOf" srcId="{FB01CC71-EC97-4D1D-A766-792FF4C21DF9}" destId="{B73FE6E9-8C5B-4871-9D89-68B8CD03E94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F5591-1FF1-4FB5-9F76-77CA0F01CD91}">
      <dsp:nvSpPr>
        <dsp:cNvPr id="0" name=""/>
        <dsp:cNvSpPr/>
      </dsp:nvSpPr>
      <dsp:spPr>
        <a:xfrm>
          <a:off x="1072329" y="292"/>
          <a:ext cx="4147711" cy="788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Klasifikasi</a:t>
          </a:r>
          <a:r>
            <a:rPr lang="en-US" sz="2200" kern="1200" dirty="0"/>
            <a:t> </a:t>
          </a:r>
          <a:r>
            <a:rPr lang="en-US" sz="2200" kern="1200" dirty="0" err="1"/>
            <a:t>Keju</a:t>
          </a:r>
          <a:r>
            <a:rPr lang="en-US" sz="2200" kern="1200" dirty="0"/>
            <a:t> </a:t>
          </a:r>
          <a:r>
            <a:rPr lang="en-US" sz="2200" kern="1200" dirty="0" err="1"/>
            <a:t>Berdasarkan</a:t>
          </a:r>
          <a:r>
            <a:rPr lang="en-US" sz="2200" kern="1200" dirty="0"/>
            <a:t> </a:t>
          </a:r>
          <a:r>
            <a:rPr lang="en-US" sz="2200" kern="1200" dirty="0" err="1"/>
            <a:t>Tekstur</a:t>
          </a:r>
          <a:endParaRPr lang="en-ID" sz="2200" kern="1200" dirty="0"/>
        </a:p>
      </dsp:txBody>
      <dsp:txXfrm>
        <a:off x="1095414" y="23377"/>
        <a:ext cx="4101541" cy="742023"/>
      </dsp:txXfrm>
    </dsp:sp>
    <dsp:sp modelId="{8126D52A-5E99-49DC-AF5D-5B9DBB399C22}">
      <dsp:nvSpPr>
        <dsp:cNvPr id="0" name=""/>
        <dsp:cNvSpPr/>
      </dsp:nvSpPr>
      <dsp:spPr>
        <a:xfrm>
          <a:off x="1487100" y="788486"/>
          <a:ext cx="414771" cy="591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145"/>
              </a:lnTo>
              <a:lnTo>
                <a:pt x="414771" y="59114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190814-5EEF-41C4-9256-7C44BF0EDC0F}">
      <dsp:nvSpPr>
        <dsp:cNvPr id="0" name=""/>
        <dsp:cNvSpPr/>
      </dsp:nvSpPr>
      <dsp:spPr>
        <a:xfrm>
          <a:off x="1901871" y="985534"/>
          <a:ext cx="6190360" cy="788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200" kern="1200" dirty="0" err="1"/>
            <a:t>Keju</a:t>
          </a:r>
          <a:r>
            <a:rPr lang="en-ID" sz="2200" kern="1200" dirty="0"/>
            <a:t> </a:t>
          </a:r>
          <a:r>
            <a:rPr lang="en-ID" sz="2200" kern="1200" dirty="0" err="1"/>
            <a:t>lunak</a:t>
          </a:r>
          <a:r>
            <a:rPr lang="en-ID" sz="2200" kern="1200" dirty="0"/>
            <a:t> </a:t>
          </a:r>
          <a:r>
            <a:rPr lang="en-ID" sz="2200" kern="1200" dirty="0">
              <a:sym typeface="Wingdings" panose="05000000000000000000" pitchFamily="2" charset="2"/>
            </a:rPr>
            <a:t></a:t>
          </a:r>
          <a:r>
            <a:rPr lang="en-ID" sz="2200" kern="1200" dirty="0"/>
            <a:t> </a:t>
          </a:r>
          <a:r>
            <a:rPr lang="en-ID" sz="2200" kern="1200" dirty="0" err="1"/>
            <a:t>kadar</a:t>
          </a:r>
          <a:r>
            <a:rPr lang="en-ID" sz="2200" kern="1200" dirty="0"/>
            <a:t> air </a:t>
          </a:r>
          <a:r>
            <a:rPr lang="en-ID" sz="2200" kern="1200" dirty="0" err="1"/>
            <a:t>keju</a:t>
          </a:r>
          <a:r>
            <a:rPr lang="en-ID" sz="2200" kern="1200" dirty="0"/>
            <a:t> &gt; 40%, ex. mascarpone</a:t>
          </a:r>
        </a:p>
      </dsp:txBody>
      <dsp:txXfrm>
        <a:off x="1924956" y="1008619"/>
        <a:ext cx="6144190" cy="742023"/>
      </dsp:txXfrm>
    </dsp:sp>
    <dsp:sp modelId="{D4E48524-65FD-4398-8C17-72B3A92F8BEC}">
      <dsp:nvSpPr>
        <dsp:cNvPr id="0" name=""/>
        <dsp:cNvSpPr/>
      </dsp:nvSpPr>
      <dsp:spPr>
        <a:xfrm>
          <a:off x="1487100" y="788486"/>
          <a:ext cx="414771" cy="15763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387"/>
              </a:lnTo>
              <a:lnTo>
                <a:pt x="414771" y="1576387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7DB6A-E0D8-4463-BDC9-6F5A1474F1C9}">
      <dsp:nvSpPr>
        <dsp:cNvPr id="0" name=""/>
        <dsp:cNvSpPr/>
      </dsp:nvSpPr>
      <dsp:spPr>
        <a:xfrm>
          <a:off x="1901871" y="1970776"/>
          <a:ext cx="6779399" cy="788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200" kern="1200" dirty="0" err="1"/>
            <a:t>Keju</a:t>
          </a:r>
          <a:r>
            <a:rPr lang="en-ID" sz="2200" kern="1200" dirty="0"/>
            <a:t> </a:t>
          </a:r>
          <a:r>
            <a:rPr lang="en-ID" sz="2200" kern="1200" dirty="0" err="1"/>
            <a:t>setengah</a:t>
          </a:r>
          <a:r>
            <a:rPr lang="en-ID" sz="2200" kern="1200" dirty="0"/>
            <a:t> </a:t>
          </a:r>
          <a:r>
            <a:rPr lang="en-ID" sz="2200" kern="1200" dirty="0" err="1"/>
            <a:t>lunak</a:t>
          </a:r>
          <a:r>
            <a:rPr lang="en-ID" sz="2200" kern="1200" dirty="0"/>
            <a:t> </a:t>
          </a:r>
          <a:r>
            <a:rPr lang="en-ID" sz="2200" kern="1200" dirty="0">
              <a:sym typeface="Wingdings" panose="05000000000000000000" pitchFamily="2" charset="2"/>
            </a:rPr>
            <a:t></a:t>
          </a:r>
          <a:r>
            <a:rPr lang="en-ID" sz="2200" kern="1200" dirty="0"/>
            <a:t> </a:t>
          </a:r>
          <a:r>
            <a:rPr lang="en-ID" sz="2200" kern="1200" dirty="0" err="1"/>
            <a:t>kadar</a:t>
          </a:r>
          <a:r>
            <a:rPr lang="en-ID" sz="2200" kern="1200" dirty="0"/>
            <a:t> air 36-40%, ex. </a:t>
          </a:r>
          <a:r>
            <a:rPr lang="en-ID" sz="2200" kern="1200" dirty="0" err="1"/>
            <a:t>bluecheese</a:t>
          </a:r>
          <a:endParaRPr lang="en-ID" sz="2200" kern="1200" dirty="0"/>
        </a:p>
      </dsp:txBody>
      <dsp:txXfrm>
        <a:off x="1924956" y="1993861"/>
        <a:ext cx="6733229" cy="742023"/>
      </dsp:txXfrm>
    </dsp:sp>
    <dsp:sp modelId="{3EC632D4-AADE-4FA2-B25B-256F468D0BF2}">
      <dsp:nvSpPr>
        <dsp:cNvPr id="0" name=""/>
        <dsp:cNvSpPr/>
      </dsp:nvSpPr>
      <dsp:spPr>
        <a:xfrm>
          <a:off x="1487100" y="788486"/>
          <a:ext cx="414771" cy="25616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1629"/>
              </a:lnTo>
              <a:lnTo>
                <a:pt x="414771" y="2561629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6F850-8217-41B9-973D-B2051AC1A441}">
      <dsp:nvSpPr>
        <dsp:cNvPr id="0" name=""/>
        <dsp:cNvSpPr/>
      </dsp:nvSpPr>
      <dsp:spPr>
        <a:xfrm>
          <a:off x="1901871" y="2956018"/>
          <a:ext cx="5773348" cy="788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200" kern="1200" dirty="0" err="1"/>
            <a:t>Keju</a:t>
          </a:r>
          <a:r>
            <a:rPr lang="en-ID" sz="2200" kern="1200" dirty="0"/>
            <a:t> </a:t>
          </a:r>
          <a:r>
            <a:rPr lang="en-ID" sz="2200" kern="1200" dirty="0" err="1"/>
            <a:t>keras</a:t>
          </a:r>
          <a:r>
            <a:rPr lang="en-ID" sz="2200" kern="1200" dirty="0"/>
            <a:t> </a:t>
          </a:r>
          <a:r>
            <a:rPr lang="en-ID" sz="2200" kern="1200" dirty="0">
              <a:sym typeface="Wingdings" panose="05000000000000000000" pitchFamily="2" charset="2"/>
            </a:rPr>
            <a:t></a:t>
          </a:r>
          <a:r>
            <a:rPr lang="en-ID" sz="2200" kern="1200" dirty="0"/>
            <a:t> </a:t>
          </a:r>
          <a:r>
            <a:rPr lang="en-ID" sz="2200" kern="1200" dirty="0" err="1"/>
            <a:t>kadar</a:t>
          </a:r>
          <a:r>
            <a:rPr lang="en-ID" sz="2200" kern="1200" dirty="0"/>
            <a:t> air 25-36%, ex. cheddar</a:t>
          </a:r>
        </a:p>
      </dsp:txBody>
      <dsp:txXfrm>
        <a:off x="1924956" y="2979103"/>
        <a:ext cx="5727178" cy="742023"/>
      </dsp:txXfrm>
    </dsp:sp>
    <dsp:sp modelId="{0AAF4E69-F3A3-456D-A09A-C58E3FE05F3B}">
      <dsp:nvSpPr>
        <dsp:cNvPr id="0" name=""/>
        <dsp:cNvSpPr/>
      </dsp:nvSpPr>
      <dsp:spPr>
        <a:xfrm>
          <a:off x="1487100" y="788486"/>
          <a:ext cx="414771" cy="3546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6871"/>
              </a:lnTo>
              <a:lnTo>
                <a:pt x="414771" y="354687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FE6E9-8C5B-4871-9D89-68B8CD03E94E}">
      <dsp:nvSpPr>
        <dsp:cNvPr id="0" name=""/>
        <dsp:cNvSpPr/>
      </dsp:nvSpPr>
      <dsp:spPr>
        <a:xfrm>
          <a:off x="1901871" y="3941261"/>
          <a:ext cx="5715640" cy="788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200" kern="1200" dirty="0" err="1"/>
            <a:t>Keju</a:t>
          </a:r>
          <a:r>
            <a:rPr lang="en-ID" sz="2200" kern="1200" dirty="0"/>
            <a:t> sangat </a:t>
          </a:r>
          <a:r>
            <a:rPr lang="en-ID" sz="2200" kern="1200" dirty="0" err="1"/>
            <a:t>keras</a:t>
          </a:r>
          <a:r>
            <a:rPr lang="en-ID" sz="2200" kern="1200" dirty="0"/>
            <a:t> </a:t>
          </a:r>
          <a:r>
            <a:rPr lang="en-ID" sz="2200" kern="1200" dirty="0">
              <a:sym typeface="Wingdings" panose="05000000000000000000" pitchFamily="2" charset="2"/>
            </a:rPr>
            <a:t></a:t>
          </a:r>
          <a:r>
            <a:rPr lang="en-ID" sz="2200" kern="1200" dirty="0"/>
            <a:t> &lt;25%, ex. parmesan</a:t>
          </a:r>
        </a:p>
      </dsp:txBody>
      <dsp:txXfrm>
        <a:off x="1924956" y="3964346"/>
        <a:ext cx="5669470" cy="742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573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23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7.jp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jp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>
            <a:extLst>
              <a:ext uri="{FF2B5EF4-FFF2-40B4-BE49-F238E27FC236}">
                <a16:creationId xmlns:a16="http://schemas.microsoft.com/office/drawing/2014/main" id="{9093E6D9-7FA5-465A-BA75-1C268E66B30E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DC2069-D8A0-4134-BCC2-4BFBF8323CD1}"/>
              </a:ext>
            </a:extLst>
          </p:cNvPr>
          <p:cNvSpPr txBox="1"/>
          <p:nvPr/>
        </p:nvSpPr>
        <p:spPr>
          <a:xfrm>
            <a:off x="2438400" y="3184932"/>
            <a:ext cx="9753600" cy="1439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ts val="5422"/>
              </a:lnSpc>
              <a:buNone/>
            </a:pPr>
            <a:r>
              <a:rPr lang="en-US" sz="40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CONTOH-CONTOH </a:t>
            </a:r>
          </a:p>
          <a:p>
            <a:pPr marL="0" indent="0" algn="ctr">
              <a:lnSpc>
                <a:spcPts val="5422"/>
              </a:lnSpc>
              <a:buNone/>
            </a:pPr>
            <a:r>
              <a:rPr lang="en-US" sz="40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BAHAN PANGAN HASIL TERNAK FERMENTASI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5177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">
            <a:extLst>
              <a:ext uri="{FF2B5EF4-FFF2-40B4-BE49-F238E27FC236}">
                <a16:creationId xmlns:a16="http://schemas.microsoft.com/office/drawing/2014/main" id="{E022D599-9DB1-4977-9072-4731A183E2C4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FE4BC9-4C5E-48D1-9C0D-9497F2D59BE0}"/>
              </a:ext>
            </a:extLst>
          </p:cNvPr>
          <p:cNvSpPr txBox="1"/>
          <p:nvPr/>
        </p:nvSpPr>
        <p:spPr>
          <a:xfrm>
            <a:off x="1155031" y="2475117"/>
            <a:ext cx="946484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merubah</a:t>
            </a:r>
            <a:r>
              <a:rPr lang="en-ID" sz="2200" dirty="0"/>
              <a:t> gula </a:t>
            </a:r>
            <a:r>
              <a:rPr lang="en-ID" sz="2200" dirty="0" err="1"/>
              <a:t>dalam</a:t>
            </a:r>
            <a:r>
              <a:rPr lang="en-ID" sz="2200" dirty="0"/>
              <a:t> susu, </a:t>
            </a:r>
            <a:r>
              <a:rPr lang="en-ID" sz="2200" dirty="0" err="1"/>
              <a:t>terutama</a:t>
            </a:r>
            <a:r>
              <a:rPr lang="en-ID" sz="2200" dirty="0"/>
              <a:t> </a:t>
            </a:r>
            <a:r>
              <a:rPr lang="en-ID" sz="2200" dirty="0" err="1"/>
              <a:t>laktosa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dirty="0" err="1"/>
              <a:t>asam</a:t>
            </a:r>
            <a:r>
              <a:rPr lang="en-ID" sz="2200" dirty="0"/>
              <a:t> </a:t>
            </a:r>
            <a:r>
              <a:rPr lang="en-ID" sz="2200" dirty="0" err="1"/>
              <a:t>laktat</a:t>
            </a:r>
            <a:r>
              <a:rPr lang="en-ID" sz="2200" dirty="0"/>
              <a:t> &amp; </a:t>
            </a:r>
            <a:r>
              <a:rPr lang="en-ID" sz="2200" dirty="0" err="1"/>
              <a:t>asam-asam</a:t>
            </a:r>
            <a:r>
              <a:rPr lang="en-ID" sz="2200" dirty="0"/>
              <a:t> </a:t>
            </a:r>
            <a:r>
              <a:rPr lang="en-ID" sz="2200" dirty="0" err="1"/>
              <a:t>lainnya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dirty="0" err="1"/>
              <a:t>meningkatkan</a:t>
            </a:r>
            <a:r>
              <a:rPr lang="en-ID" sz="2200" dirty="0"/>
              <a:t> </a:t>
            </a:r>
            <a:r>
              <a:rPr lang="en-ID" sz="2200" dirty="0" err="1"/>
              <a:t>citarasa</a:t>
            </a:r>
            <a:r>
              <a:rPr lang="en-ID" sz="2200" dirty="0"/>
              <a:t> &amp; </a:t>
            </a:r>
            <a:r>
              <a:rPr lang="en-ID" sz="2200" dirty="0" err="1"/>
              <a:t>menurunkan</a:t>
            </a:r>
            <a:r>
              <a:rPr lang="en-ID" sz="2200" dirty="0"/>
              <a:t> pH 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 err="1"/>
              <a:t>menghambat</a:t>
            </a:r>
            <a:r>
              <a:rPr lang="en-ID" sz="2200" dirty="0"/>
              <a:t> </a:t>
            </a:r>
            <a:r>
              <a:rPr lang="en-ID" sz="2200" dirty="0" err="1"/>
              <a:t>pertumbuhan</a:t>
            </a:r>
            <a:r>
              <a:rPr lang="en-ID" sz="2200" dirty="0"/>
              <a:t> </a:t>
            </a:r>
            <a:r>
              <a:rPr lang="en-ID" sz="2200" dirty="0" err="1"/>
              <a:t>mikroba</a:t>
            </a:r>
            <a:r>
              <a:rPr lang="en-ID" sz="2200" dirty="0"/>
              <a:t> </a:t>
            </a:r>
            <a:r>
              <a:rPr lang="en-ID" sz="2200" dirty="0" err="1"/>
              <a:t>patogen</a:t>
            </a:r>
            <a:r>
              <a:rPr lang="en-ID" sz="2200" dirty="0"/>
              <a:t> &amp; </a:t>
            </a:r>
            <a:r>
              <a:rPr lang="en-ID" sz="2200" dirty="0" err="1"/>
              <a:t>pembusuk</a:t>
            </a:r>
            <a:r>
              <a:rPr lang="en-ID" sz="2200" dirty="0"/>
              <a:t>  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dirty="0" err="1"/>
              <a:t>umur</a:t>
            </a:r>
            <a:r>
              <a:rPr lang="en-ID" sz="2200" dirty="0"/>
              <a:t> </a:t>
            </a:r>
            <a:r>
              <a:rPr lang="en-ID" sz="2200" dirty="0" err="1"/>
              <a:t>simpan</a:t>
            </a:r>
            <a:r>
              <a:rPr lang="en-ID" sz="2200" dirty="0"/>
              <a:t> </a:t>
            </a:r>
            <a:r>
              <a:rPr lang="en-ID" sz="2200" dirty="0" err="1"/>
              <a:t>lebih</a:t>
            </a:r>
            <a:r>
              <a:rPr lang="en-ID" sz="2200" dirty="0"/>
              <a:t> lama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9DF920-28AD-4B64-A9F8-EE212EDB12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053" t="63327" r="44508" b="20871"/>
          <a:stretch/>
        </p:blipFill>
        <p:spPr>
          <a:xfrm>
            <a:off x="10668414" y="5217889"/>
            <a:ext cx="3557173" cy="23516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2577B4-66A8-4900-805B-E2D0C7ED1802}"/>
              </a:ext>
            </a:extLst>
          </p:cNvPr>
          <p:cNvSpPr txBox="1"/>
          <p:nvPr/>
        </p:nvSpPr>
        <p:spPr>
          <a:xfrm>
            <a:off x="609600" y="537047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/>
              <a:t>Yogurt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99DE04-22DE-4025-9C60-92C927773635}"/>
              </a:ext>
            </a:extLst>
          </p:cNvPr>
          <p:cNvSpPr txBox="1"/>
          <p:nvPr/>
        </p:nvSpPr>
        <p:spPr>
          <a:xfrm>
            <a:off x="1155031" y="1471062"/>
            <a:ext cx="1232033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Fermentasi</a:t>
            </a:r>
            <a:r>
              <a:rPr lang="en-ID" sz="2200" dirty="0"/>
              <a:t> susu </a:t>
            </a:r>
            <a:r>
              <a:rPr lang="en-ID" sz="2200" dirty="0" err="1"/>
              <a:t>dgn</a:t>
            </a:r>
            <a:r>
              <a:rPr lang="en-ID" sz="2200" dirty="0"/>
              <a:t> BAL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i="1" dirty="0"/>
              <a:t>Lactobacillus bulgaricus</a:t>
            </a:r>
            <a:r>
              <a:rPr lang="en-ID" sz="2200" dirty="0"/>
              <a:t> &amp; </a:t>
            </a:r>
            <a:r>
              <a:rPr lang="en-ID" sz="2200" i="1" dirty="0"/>
              <a:t>Streptococcus </a:t>
            </a:r>
            <a:r>
              <a:rPr lang="en-ID" sz="2200" i="1" dirty="0" err="1"/>
              <a:t>thermophillus</a:t>
            </a:r>
            <a:endParaRPr lang="en-ID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9E93BE-3BD4-4FF3-B58E-0550C967CDCB}"/>
              </a:ext>
            </a:extLst>
          </p:cNvPr>
          <p:cNvSpPr txBox="1"/>
          <p:nvPr/>
        </p:nvSpPr>
        <p:spPr>
          <a:xfrm>
            <a:off x="1155031" y="4961924"/>
            <a:ext cx="933650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Fermentasi</a:t>
            </a:r>
            <a:r>
              <a:rPr lang="en-ID" sz="2200" dirty="0"/>
              <a:t> susu </a:t>
            </a:r>
            <a:r>
              <a:rPr lang="en-ID" sz="2200" dirty="0" err="1"/>
              <a:t>dgn</a:t>
            </a:r>
            <a:r>
              <a:rPr lang="en-ID" sz="2200" dirty="0"/>
              <a:t> </a:t>
            </a:r>
            <a:r>
              <a:rPr lang="en-ID" sz="2200" dirty="0" err="1"/>
              <a:t>biji</a:t>
            </a:r>
            <a:r>
              <a:rPr lang="en-ID" sz="2200" dirty="0"/>
              <a:t> kefir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 err="1">
                <a:sym typeface="Wingdings" panose="05000000000000000000" pitchFamily="2" charset="2"/>
              </a:rPr>
              <a:t>berbentuk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200" dirty="0" err="1">
                <a:sym typeface="Wingdings" panose="05000000000000000000" pitchFamily="2" charset="2"/>
              </a:rPr>
              <a:t>butiran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200" dirty="0" err="1">
                <a:sym typeface="Wingdings" panose="05000000000000000000" pitchFamily="2" charset="2"/>
              </a:rPr>
              <a:t>putih</a:t>
            </a:r>
            <a:r>
              <a:rPr lang="en-ID" sz="2200" dirty="0">
                <a:sym typeface="Wingdings" panose="05000000000000000000" pitchFamily="2" charset="2"/>
              </a:rPr>
              <a:t>  </a:t>
            </a:r>
            <a:r>
              <a:rPr lang="en-ID" sz="2200" dirty="0" err="1"/>
              <a:t>kumpulan</a:t>
            </a:r>
            <a:r>
              <a:rPr lang="en-ID" sz="2200" dirty="0"/>
              <a:t> </a:t>
            </a:r>
            <a:r>
              <a:rPr lang="en-ID" sz="2200" dirty="0" err="1"/>
              <a:t>bakteri</a:t>
            </a:r>
            <a:r>
              <a:rPr lang="en-ID" sz="2200" dirty="0"/>
              <a:t> </a:t>
            </a:r>
            <a:r>
              <a:rPr lang="en-ID" sz="2200" i="1" dirty="0"/>
              <a:t>Streptococcus sp.</a:t>
            </a:r>
            <a:r>
              <a:rPr lang="en-ID" sz="2200" dirty="0"/>
              <a:t>, </a:t>
            </a:r>
            <a:r>
              <a:rPr lang="en-ID" sz="2200" i="1" dirty="0"/>
              <a:t>Lactobacillus sp.</a:t>
            </a:r>
            <a:r>
              <a:rPr lang="en-ID" sz="2200" dirty="0"/>
              <a:t>, &amp; </a:t>
            </a:r>
            <a:r>
              <a:rPr lang="en-ID" sz="2200" dirty="0" err="1"/>
              <a:t>beberapa</a:t>
            </a:r>
            <a:r>
              <a:rPr lang="en-ID" sz="2200" dirty="0"/>
              <a:t> </a:t>
            </a:r>
            <a:r>
              <a:rPr lang="en-ID" sz="2200" dirty="0" err="1"/>
              <a:t>jenis</a:t>
            </a:r>
            <a:r>
              <a:rPr lang="en-ID" sz="2200" dirty="0"/>
              <a:t> ragi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/>
              <a:t>rasa, </a:t>
            </a:r>
            <a:r>
              <a:rPr lang="en-ID" sz="2200" dirty="0" err="1"/>
              <a:t>warna</a:t>
            </a:r>
            <a:r>
              <a:rPr lang="en-ID" sz="2200" dirty="0"/>
              <a:t>, &amp; rasa </a:t>
            </a:r>
            <a:r>
              <a:rPr lang="en-ID" sz="2200" dirty="0" err="1"/>
              <a:t>seperti</a:t>
            </a:r>
            <a:r>
              <a:rPr lang="en-ID" sz="2200" dirty="0"/>
              <a:t> yogurt </a:t>
            </a:r>
            <a:r>
              <a:rPr lang="en-ID" sz="2200" dirty="0" err="1"/>
              <a:t>dgn</a:t>
            </a:r>
            <a:r>
              <a:rPr lang="en-ID" sz="2200" dirty="0"/>
              <a:t> aroma </a:t>
            </a:r>
            <a:r>
              <a:rPr lang="en-ID" sz="2200" dirty="0" err="1"/>
              <a:t>khas</a:t>
            </a:r>
            <a:r>
              <a:rPr lang="en-ID" sz="2200" dirty="0"/>
              <a:t> </a:t>
            </a:r>
            <a:r>
              <a:rPr lang="en-ID" sz="2200" dirty="0" err="1"/>
              <a:t>khamir</a:t>
            </a:r>
            <a:r>
              <a:rPr lang="en-ID" sz="2200" dirty="0"/>
              <a:t> (</a:t>
            </a:r>
            <a:r>
              <a:rPr lang="en-ID" sz="2200" dirty="0" err="1"/>
              <a:t>seperti</a:t>
            </a:r>
            <a:r>
              <a:rPr lang="en-ID" sz="2200" dirty="0"/>
              <a:t> </a:t>
            </a:r>
            <a:r>
              <a:rPr lang="en-ID" sz="2200" dirty="0" err="1"/>
              <a:t>alkohol</a:t>
            </a:r>
            <a:r>
              <a:rPr lang="en-ID" sz="2200" dirty="0"/>
              <a:t> &amp; soda)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56E844-6D51-4A2C-8E3D-109F7EF9F9AB}"/>
              </a:ext>
            </a:extLst>
          </p:cNvPr>
          <p:cNvSpPr txBox="1"/>
          <p:nvPr/>
        </p:nvSpPr>
        <p:spPr>
          <a:xfrm>
            <a:off x="609600" y="4288318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/>
              <a:t>Kefir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1D5465-2167-42BE-8814-EF0CDCB00F0F}"/>
              </a:ext>
            </a:extLst>
          </p:cNvPr>
          <p:cNvSpPr txBox="1"/>
          <p:nvPr/>
        </p:nvSpPr>
        <p:spPr>
          <a:xfrm>
            <a:off x="1331493" y="6685868"/>
            <a:ext cx="86306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Bakteri</a:t>
            </a:r>
            <a:r>
              <a:rPr lang="en-ID" sz="2200" dirty="0"/>
              <a:t> </a:t>
            </a:r>
            <a:r>
              <a:rPr lang="en-ID" sz="2200" dirty="0" err="1"/>
              <a:t>berperan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dirty="0" err="1"/>
              <a:t>pembentukan</a:t>
            </a:r>
            <a:r>
              <a:rPr lang="en-ID" sz="2200" dirty="0"/>
              <a:t> </a:t>
            </a:r>
            <a:r>
              <a:rPr lang="en-ID" sz="2200" dirty="0" err="1"/>
              <a:t>asam</a:t>
            </a:r>
            <a:r>
              <a:rPr lang="en-ID" sz="2200" dirty="0"/>
              <a:t> </a:t>
            </a:r>
            <a:r>
              <a:rPr lang="en-ID" sz="2200" dirty="0" err="1"/>
              <a:t>laktat</a:t>
            </a:r>
            <a:r>
              <a:rPr lang="en-ID" sz="2200" dirty="0"/>
              <a:t> &amp; flavour</a:t>
            </a:r>
          </a:p>
          <a:p>
            <a:r>
              <a:rPr lang="en-ID" sz="2200" dirty="0"/>
              <a:t>Ragi </a:t>
            </a:r>
            <a:r>
              <a:rPr lang="en-ID" sz="2200" dirty="0" err="1"/>
              <a:t>berperan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</a:t>
            </a:r>
            <a:r>
              <a:rPr lang="en-ID" sz="2200" dirty="0"/>
              <a:t> </a:t>
            </a:r>
            <a:r>
              <a:rPr lang="en-ID" sz="2200" dirty="0" err="1"/>
              <a:t>pembentukan</a:t>
            </a:r>
            <a:r>
              <a:rPr lang="en-ID" sz="2200" dirty="0"/>
              <a:t> CO</a:t>
            </a:r>
            <a:r>
              <a:rPr lang="en-ID" sz="1600" dirty="0"/>
              <a:t>2</a:t>
            </a:r>
            <a:r>
              <a:rPr lang="en-ID" sz="2200" dirty="0"/>
              <a:t> &amp; </a:t>
            </a:r>
            <a:r>
              <a:rPr lang="en-ID" sz="2200" dirty="0" err="1"/>
              <a:t>alkohol</a:t>
            </a:r>
            <a:endParaRPr lang="en-ID" sz="22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046576C-15F9-42BE-ACF2-2C8985B84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F382E6C-D309-41D5-92AD-31E5E46503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5993" y="1268636"/>
            <a:ext cx="3369594" cy="224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99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">
            <a:extLst>
              <a:ext uri="{FF2B5EF4-FFF2-40B4-BE49-F238E27FC236}">
                <a16:creationId xmlns:a16="http://schemas.microsoft.com/office/drawing/2014/main" id="{CD4C02EF-6BE4-4FDF-AD89-5E4A29FE56B8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CC21E7-779C-40D9-BFFB-E27DA7C09C9C}"/>
              </a:ext>
            </a:extLst>
          </p:cNvPr>
          <p:cNvSpPr txBox="1"/>
          <p:nvPr/>
        </p:nvSpPr>
        <p:spPr>
          <a:xfrm>
            <a:off x="1155030" y="1419954"/>
            <a:ext cx="1079633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Fermentasi</a:t>
            </a:r>
            <a:r>
              <a:rPr lang="en-ID" sz="2200" dirty="0"/>
              <a:t> susu </a:t>
            </a:r>
            <a:r>
              <a:rPr lang="en-ID" sz="2200" dirty="0" err="1"/>
              <a:t>dgn</a:t>
            </a:r>
            <a:r>
              <a:rPr lang="en-ID" sz="2200" dirty="0"/>
              <a:t> rennet / </a:t>
            </a:r>
            <a:r>
              <a:rPr lang="en-ID" sz="2200" dirty="0" err="1"/>
              <a:t>enzim</a:t>
            </a:r>
            <a:r>
              <a:rPr lang="en-ID" sz="2200" dirty="0"/>
              <a:t> </a:t>
            </a:r>
            <a:r>
              <a:rPr lang="en-ID" sz="2200" dirty="0" err="1"/>
              <a:t>proteolitik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 err="1">
                <a:sym typeface="Wingdings" panose="05000000000000000000" pitchFamily="2" charset="2"/>
              </a:rPr>
              <a:t>menggumpal</a:t>
            </a:r>
            <a:r>
              <a:rPr lang="en-ID" sz="2200" dirty="0">
                <a:sym typeface="Wingdings" panose="05000000000000000000" pitchFamily="2" charset="2"/>
              </a:rPr>
              <a:t>  </a:t>
            </a:r>
            <a:r>
              <a:rPr lang="en-ID" sz="2200" dirty="0"/>
              <a:t>curd &amp; whey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 err="1">
                <a:sym typeface="Wingdings" panose="05000000000000000000" pitchFamily="2" charset="2"/>
              </a:rPr>
              <a:t>disaring</a:t>
            </a:r>
            <a:endParaRPr lang="en-ID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7087A8-272D-45D6-84BE-29F980B81DF8}"/>
              </a:ext>
            </a:extLst>
          </p:cNvPr>
          <p:cNvSpPr txBox="1"/>
          <p:nvPr/>
        </p:nvSpPr>
        <p:spPr>
          <a:xfrm>
            <a:off x="609600" y="746348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 err="1"/>
              <a:t>Keju</a:t>
            </a:r>
            <a:endParaRPr lang="en-ID" sz="3000" b="1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EB0A481-8BF9-4B84-8FC4-ADB0646E00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3387147"/>
              </p:ext>
            </p:extLst>
          </p:nvPr>
        </p:nvGraphicFramePr>
        <p:xfrm>
          <a:off x="-609600" y="2486526"/>
          <a:ext cx="9753600" cy="4729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BF94BECD-7F49-4107-95D8-0249B53001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2BBF8C4-6F89-4032-9FAE-5B29FF2980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00584" y="2425608"/>
            <a:ext cx="2619375" cy="174307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B7752FB-F6A2-4085-AAB9-B4999A145F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553830" y="3613484"/>
            <a:ext cx="2733675" cy="1676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9249C26-9FB8-4261-BD67-0A4051820C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06119" y="5066571"/>
            <a:ext cx="2619375" cy="174307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102EB4F-404C-45CB-BD43-842DD3BFBAA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820530" y="629234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92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">
            <a:extLst>
              <a:ext uri="{FF2B5EF4-FFF2-40B4-BE49-F238E27FC236}">
                <a16:creationId xmlns:a16="http://schemas.microsoft.com/office/drawing/2014/main" id="{6C69D1FC-DD32-4ADA-83CF-104625D3FFBE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C78682-0DA3-4CB2-B3FB-860CA1488F13}"/>
              </a:ext>
            </a:extLst>
          </p:cNvPr>
          <p:cNvSpPr txBox="1"/>
          <p:nvPr/>
        </p:nvSpPr>
        <p:spPr>
          <a:xfrm>
            <a:off x="1122946" y="1147240"/>
            <a:ext cx="1228825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Sosis</a:t>
            </a:r>
            <a:r>
              <a:rPr lang="en-ID" sz="2200" dirty="0"/>
              <a:t> </a:t>
            </a:r>
            <a:r>
              <a:rPr lang="en-ID" sz="2200" dirty="0" err="1"/>
              <a:t>fermentasi</a:t>
            </a:r>
            <a:r>
              <a:rPr lang="en-ID" sz="2200" dirty="0"/>
              <a:t> </a:t>
            </a:r>
            <a:r>
              <a:rPr lang="en-ID" sz="2200" dirty="0">
                <a:sym typeface="Wingdings" panose="05000000000000000000" pitchFamily="2" charset="2"/>
              </a:rPr>
              <a:t> </a:t>
            </a:r>
            <a:r>
              <a:rPr lang="en-ID" sz="2200" dirty="0" err="1">
                <a:sym typeface="Wingdings" panose="05000000000000000000" pitchFamily="2" charset="2"/>
              </a:rPr>
              <a:t>konsentrasi</a:t>
            </a:r>
            <a:r>
              <a:rPr lang="en-ID" sz="2200" dirty="0">
                <a:sym typeface="Wingdings" panose="05000000000000000000" pitchFamily="2" charset="2"/>
              </a:rPr>
              <a:t> garam </a:t>
            </a:r>
            <a:r>
              <a:rPr lang="en-ID" sz="2200" dirty="0" err="1">
                <a:sym typeface="Wingdings" panose="05000000000000000000" pitchFamily="2" charset="2"/>
              </a:rPr>
              <a:t>tinggi</a:t>
            </a:r>
            <a:r>
              <a:rPr lang="en-ID" sz="2200" dirty="0">
                <a:sym typeface="Wingdings" panose="05000000000000000000" pitchFamily="2" charset="2"/>
              </a:rPr>
              <a:t>  </a:t>
            </a:r>
            <a:r>
              <a:rPr lang="en-ID" sz="2200" dirty="0" err="1">
                <a:sym typeface="Wingdings" panose="05000000000000000000" pitchFamily="2" charset="2"/>
              </a:rPr>
              <a:t>kadar</a:t>
            </a:r>
            <a:r>
              <a:rPr lang="en-ID" sz="2200" dirty="0">
                <a:sym typeface="Wingdings" panose="05000000000000000000" pitchFamily="2" charset="2"/>
              </a:rPr>
              <a:t> air &amp; Aw </a:t>
            </a:r>
            <a:r>
              <a:rPr lang="en-ID" sz="2200" dirty="0" err="1">
                <a:sym typeface="Wingdings" panose="05000000000000000000" pitchFamily="2" charset="2"/>
              </a:rPr>
              <a:t>rendah</a:t>
            </a:r>
            <a:endParaRPr lang="en-ID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6368D2-10A3-4E64-B75B-5851F047B789}"/>
              </a:ext>
            </a:extLst>
          </p:cNvPr>
          <p:cNvSpPr txBox="1"/>
          <p:nvPr/>
        </p:nvSpPr>
        <p:spPr>
          <a:xfrm>
            <a:off x="609600" y="425508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/>
              <a:t>Salami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98FC0F-F8CA-41FB-8C5A-37B66A26DBB5}"/>
              </a:ext>
            </a:extLst>
          </p:cNvPr>
          <p:cNvSpPr txBox="1"/>
          <p:nvPr/>
        </p:nvSpPr>
        <p:spPr>
          <a:xfrm>
            <a:off x="2294019" y="3399256"/>
            <a:ext cx="686602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0" i="0" dirty="0" err="1">
                <a:effectLst/>
              </a:rPr>
              <a:t>Keasaman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menghambat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pertumbuhan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mikroorganisme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yg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tidak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diinginkan</a:t>
            </a:r>
            <a:r>
              <a:rPr lang="en-ID" sz="2200" b="0" i="0" dirty="0">
                <a:effectLst/>
              </a:rPr>
              <a:t> &amp; </a:t>
            </a:r>
            <a:r>
              <a:rPr lang="en-ID" sz="2200" b="0" i="0" dirty="0" err="1">
                <a:effectLst/>
              </a:rPr>
              <a:t>mengurangi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kemampuan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mengikat</a:t>
            </a:r>
            <a:r>
              <a:rPr lang="en-ID" sz="2200" b="0" i="0" dirty="0">
                <a:effectLst/>
              </a:rPr>
              <a:t> air oleh protein </a:t>
            </a:r>
            <a:r>
              <a:rPr lang="en-ID" sz="2200" b="0" i="0" dirty="0" err="1">
                <a:effectLst/>
              </a:rPr>
              <a:t>daging</a:t>
            </a:r>
            <a:r>
              <a:rPr lang="en-ID" sz="2200" b="0" i="0" dirty="0">
                <a:effectLst/>
              </a:rPr>
              <a:t> (</a:t>
            </a:r>
            <a:r>
              <a:rPr lang="en-ID" sz="2200" b="0" i="1" dirty="0">
                <a:effectLst/>
              </a:rPr>
              <a:t>water holding capacity</a:t>
            </a:r>
            <a:r>
              <a:rPr lang="en-ID" sz="2200" b="0" i="0" dirty="0">
                <a:effectLst/>
              </a:rPr>
              <a:t>)</a:t>
            </a:r>
            <a:endParaRPr lang="en-ID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D8A49C-79F3-4404-8BEB-FAF0955A77BC}"/>
              </a:ext>
            </a:extLst>
          </p:cNvPr>
          <p:cNvSpPr txBox="1"/>
          <p:nvPr/>
        </p:nvSpPr>
        <p:spPr>
          <a:xfrm>
            <a:off x="1155030" y="1762403"/>
            <a:ext cx="890337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>
                <a:sym typeface="Wingdings" panose="05000000000000000000" pitchFamily="2" charset="2"/>
              </a:rPr>
              <a:t>Proses  </a:t>
            </a:r>
            <a:r>
              <a:rPr lang="en-ID" sz="2200" dirty="0" err="1">
                <a:sym typeface="Wingdings" panose="05000000000000000000" pitchFamily="2" charset="2"/>
              </a:rPr>
              <a:t>penambahan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200" i="1" dirty="0">
                <a:sym typeface="Wingdings" panose="05000000000000000000" pitchFamily="2" charset="2"/>
              </a:rPr>
              <a:t>Lactobacillus sp. </a:t>
            </a:r>
            <a:r>
              <a:rPr lang="en-ID" sz="2200" dirty="0">
                <a:sym typeface="Wingdings" panose="05000000000000000000" pitchFamily="2" charset="2"/>
              </a:rPr>
              <a:t>+ gula </a:t>
            </a:r>
            <a:r>
              <a:rPr lang="en-ID" sz="2200" dirty="0" err="1">
                <a:sym typeface="Wingdings" panose="05000000000000000000" pitchFamily="2" charset="2"/>
              </a:rPr>
              <a:t>sederhana</a:t>
            </a:r>
            <a:r>
              <a:rPr lang="en-ID" sz="2200" dirty="0">
                <a:sym typeface="Wingdings" panose="05000000000000000000" pitchFamily="2" charset="2"/>
              </a:rPr>
              <a:t>  </a:t>
            </a:r>
            <a:r>
              <a:rPr lang="en-ID" sz="2200" b="0" i="0" dirty="0" err="1">
                <a:effectLst/>
              </a:rPr>
              <a:t>sumber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energi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pertumbuhan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bakteri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meningkatkan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keasaman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daging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 err="1">
                <a:effectLst/>
              </a:rPr>
              <a:t>dihidrolisis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menghasilkan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asam</a:t>
            </a:r>
            <a:endParaRPr lang="en-ID" sz="22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A4AFB17-6105-4B4A-B7CD-E14532DACD45}"/>
              </a:ext>
            </a:extLst>
          </p:cNvPr>
          <p:cNvCxnSpPr>
            <a:cxnSpLocks/>
          </p:cNvCxnSpPr>
          <p:nvPr/>
        </p:nvCxnSpPr>
        <p:spPr>
          <a:xfrm>
            <a:off x="3160295" y="2932897"/>
            <a:ext cx="0" cy="403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43BEFBA-D473-438A-BCA0-D4A6D2D78960}"/>
              </a:ext>
            </a:extLst>
          </p:cNvPr>
          <p:cNvSpPr txBox="1"/>
          <p:nvPr/>
        </p:nvSpPr>
        <p:spPr>
          <a:xfrm>
            <a:off x="762000" y="4792977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 err="1"/>
              <a:t>Urutan</a:t>
            </a:r>
            <a:endParaRPr lang="en-ID" sz="3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38E53E-A56B-4F89-A59F-82D58275DBA3}"/>
              </a:ext>
            </a:extLst>
          </p:cNvPr>
          <p:cNvSpPr txBox="1"/>
          <p:nvPr/>
        </p:nvSpPr>
        <p:spPr>
          <a:xfrm>
            <a:off x="1247273" y="5596379"/>
            <a:ext cx="87188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Sosis</a:t>
            </a:r>
            <a:r>
              <a:rPr lang="en-ID" sz="2200" dirty="0"/>
              <a:t> </a:t>
            </a:r>
            <a:r>
              <a:rPr lang="en-ID" sz="2200" dirty="0" err="1"/>
              <a:t>fermentasi</a:t>
            </a:r>
            <a:r>
              <a:rPr lang="en-ID" sz="2200" dirty="0"/>
              <a:t> </a:t>
            </a:r>
            <a:r>
              <a:rPr lang="en-ID" sz="2200" dirty="0" err="1">
                <a:sym typeface="Wingdings" panose="05000000000000000000" pitchFamily="2" charset="2"/>
              </a:rPr>
              <a:t>tradisional</a:t>
            </a:r>
            <a:r>
              <a:rPr lang="en-ID" sz="2200" dirty="0">
                <a:sym typeface="Wingdings" panose="05000000000000000000" pitchFamily="2" charset="2"/>
              </a:rPr>
              <a:t> Bali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 err="1">
                <a:effectLst/>
                <a:sym typeface="Wingdings" panose="05000000000000000000" pitchFamily="2" charset="2"/>
              </a:rPr>
              <a:t>bahan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 </a:t>
            </a:r>
            <a:r>
              <a:rPr lang="en-ID" sz="2200" b="0" i="0" dirty="0" err="1">
                <a:effectLst/>
              </a:rPr>
              <a:t>daging</a:t>
            </a:r>
            <a:r>
              <a:rPr lang="en-ID" sz="2200" b="0" i="0" dirty="0">
                <a:effectLst/>
              </a:rPr>
              <a:t> &amp; lemak </a:t>
            </a:r>
            <a:r>
              <a:rPr lang="en-ID" sz="2200" b="0" i="0" dirty="0" err="1">
                <a:effectLst/>
              </a:rPr>
              <a:t>babi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fermentasi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spontan</a:t>
            </a:r>
            <a:r>
              <a:rPr lang="en-ID" sz="2200" b="0" i="0" dirty="0">
                <a:effectLst/>
              </a:rPr>
              <a:t> oleh </a:t>
            </a:r>
            <a:r>
              <a:rPr lang="en-ID" sz="2200" b="0" i="0" dirty="0" err="1">
                <a:effectLst/>
              </a:rPr>
              <a:t>mikroorganisme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alami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dari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daging</a:t>
            </a:r>
            <a:r>
              <a:rPr lang="en-ID" sz="2200" b="0" i="0" dirty="0">
                <a:effectLst/>
              </a:rPr>
              <a:t> &amp; </a:t>
            </a:r>
            <a:r>
              <a:rPr lang="en-ID" sz="2200" b="0" i="0" dirty="0" err="1">
                <a:effectLst/>
              </a:rPr>
              <a:t>bumbu</a:t>
            </a:r>
            <a:r>
              <a:rPr lang="en-ID" sz="2200" b="0" i="0" dirty="0">
                <a:effectLst/>
              </a:rPr>
              <a:t> yang </a:t>
            </a:r>
            <a:r>
              <a:rPr lang="en-ID" sz="2200" b="0" i="0" dirty="0" err="1">
                <a:effectLst/>
              </a:rPr>
              <a:t>ditambahkan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 err="1">
                <a:effectLst/>
                <a:sym typeface="Wingdings" panose="05000000000000000000" pitchFamily="2" charset="2"/>
              </a:rPr>
              <a:t>s</a:t>
            </a:r>
            <a:r>
              <a:rPr lang="en-ID" sz="2200" b="0" i="0" dirty="0" err="1">
                <a:effectLst/>
              </a:rPr>
              <a:t>osis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dimasukkan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ke</a:t>
            </a:r>
            <a:r>
              <a:rPr lang="en-ID" sz="2200" b="0" i="0" dirty="0">
                <a:effectLst/>
              </a:rPr>
              <a:t> usus &amp; </a:t>
            </a:r>
            <a:r>
              <a:rPr lang="en-ID" sz="2200" b="0" i="0" dirty="0" err="1">
                <a:effectLst/>
              </a:rPr>
              <a:t>dijemur</a:t>
            </a:r>
            <a:r>
              <a:rPr lang="en-ID" sz="2200" b="0" i="0" dirty="0">
                <a:effectLst/>
              </a:rPr>
              <a:t> 3-5 </a:t>
            </a:r>
            <a:r>
              <a:rPr lang="en-ID" sz="2200" b="0" i="0" dirty="0" err="1">
                <a:effectLst/>
              </a:rPr>
              <a:t>hari</a:t>
            </a:r>
            <a:endParaRPr lang="en-ID" sz="2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891036-0E4A-4C26-B254-F3712B719096}"/>
              </a:ext>
            </a:extLst>
          </p:cNvPr>
          <p:cNvSpPr txBox="1"/>
          <p:nvPr/>
        </p:nvSpPr>
        <p:spPr>
          <a:xfrm>
            <a:off x="1247273" y="7024061"/>
            <a:ext cx="7315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0" i="0" dirty="0">
                <a:effectLst/>
              </a:rPr>
              <a:t>BAL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1" dirty="0">
                <a:effectLst/>
              </a:rPr>
              <a:t>Lactobacillus</a:t>
            </a:r>
            <a:r>
              <a:rPr lang="en-ID" sz="2200" b="0" i="0" dirty="0">
                <a:effectLst/>
              </a:rPr>
              <a:t> </a:t>
            </a:r>
            <a:r>
              <a:rPr lang="en-ID" sz="2200" b="0" i="1" dirty="0">
                <a:effectLst/>
              </a:rPr>
              <a:t>fermentum</a:t>
            </a:r>
            <a:r>
              <a:rPr lang="en-ID" sz="2200" dirty="0"/>
              <a:t>, </a:t>
            </a:r>
            <a:r>
              <a:rPr lang="en-ID" sz="2200" b="0" i="1" dirty="0" err="1">
                <a:effectLst/>
              </a:rPr>
              <a:t>Pediococcus</a:t>
            </a:r>
            <a:r>
              <a:rPr lang="en-ID" sz="2200" b="0" i="0" dirty="0">
                <a:effectLst/>
              </a:rPr>
              <a:t> </a:t>
            </a:r>
            <a:r>
              <a:rPr lang="en-ID" sz="2200" b="0" i="1" dirty="0" err="1">
                <a:effectLst/>
              </a:rPr>
              <a:t>acidilactici</a:t>
            </a:r>
            <a:r>
              <a:rPr lang="en-ID" sz="2200" b="0" i="0" dirty="0">
                <a:effectLst/>
              </a:rPr>
              <a:t> &amp; </a:t>
            </a:r>
            <a:r>
              <a:rPr lang="en-ID" sz="2200" b="0" i="1" dirty="0" err="1">
                <a:effectLst/>
              </a:rPr>
              <a:t>Pediococcus</a:t>
            </a:r>
            <a:r>
              <a:rPr lang="en-ID" sz="2200" b="0" i="0" dirty="0">
                <a:effectLst/>
              </a:rPr>
              <a:t> </a:t>
            </a:r>
            <a:r>
              <a:rPr lang="en-ID" sz="2200" b="0" i="1" dirty="0" err="1">
                <a:effectLst/>
              </a:rPr>
              <a:t>pentosaceus</a:t>
            </a:r>
            <a:endParaRPr lang="en-ID" sz="2200" b="0" i="0" dirty="0">
              <a:effectLst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5C54F83-AA40-402F-8C01-8FAA1FA96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EC8A5B0-7277-4A27-942E-03D8EC3F7C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896" b="10212"/>
          <a:stretch/>
        </p:blipFill>
        <p:spPr>
          <a:xfrm>
            <a:off x="10137859" y="5163913"/>
            <a:ext cx="3882941" cy="2558538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0937F9A-51F5-4551-B20B-6515605776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7859" y="1284512"/>
            <a:ext cx="3694146" cy="255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13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">
            <a:extLst>
              <a:ext uri="{FF2B5EF4-FFF2-40B4-BE49-F238E27FC236}">
                <a16:creationId xmlns:a16="http://schemas.microsoft.com/office/drawing/2014/main" id="{5DAC96C2-2D3D-4C85-A887-ED7303B05DB9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  <p:txBody>
          <a:bodyPr/>
          <a:lstStyle/>
          <a:p>
            <a:endParaRPr lang="en-ID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34899-2F96-4261-9AD9-41C32BAD2A37}"/>
              </a:ext>
            </a:extLst>
          </p:cNvPr>
          <p:cNvSpPr txBox="1"/>
          <p:nvPr/>
        </p:nvSpPr>
        <p:spPr>
          <a:xfrm>
            <a:off x="770019" y="1404010"/>
            <a:ext cx="973755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dirty="0" err="1"/>
              <a:t>Fermentasi</a:t>
            </a:r>
            <a:r>
              <a:rPr lang="en-ID" sz="2200" dirty="0"/>
              <a:t> </a:t>
            </a:r>
            <a:r>
              <a:rPr lang="en-ID" sz="2200" dirty="0" err="1"/>
              <a:t>daging</a:t>
            </a:r>
            <a:r>
              <a:rPr lang="en-ID" sz="2200" dirty="0"/>
              <a:t> </a:t>
            </a:r>
            <a:r>
              <a:rPr lang="en-ID" sz="2200" b="0" i="0" dirty="0" err="1">
                <a:effectLst/>
              </a:rPr>
              <a:t>tradisional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  <a:sym typeface="Wingdings" panose="05000000000000000000" pitchFamily="2" charset="2"/>
              </a:rPr>
              <a:t>daging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 </a:t>
            </a:r>
            <a:r>
              <a:rPr lang="en-ID" sz="2200" b="0" i="0" dirty="0" err="1">
                <a:effectLst/>
                <a:sym typeface="Wingdings" panose="05000000000000000000" pitchFamily="2" charset="2"/>
              </a:rPr>
              <a:t>digantung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 di </a:t>
            </a:r>
            <a:r>
              <a:rPr lang="en-ID" sz="2200" dirty="0" err="1">
                <a:sym typeface="Wingdings" panose="05000000000000000000" pitchFamily="2" charset="2"/>
              </a:rPr>
              <a:t>ruang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200" dirty="0" err="1">
                <a:sym typeface="Wingdings" panose="05000000000000000000" pitchFamily="2" charset="2"/>
              </a:rPr>
              <a:t>khusus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</a:rPr>
              <a:t>suhu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 min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</a:rPr>
              <a:t>ruangan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 2 </a:t>
            </a:r>
            <a:r>
              <a:rPr lang="en-ID" sz="2400" b="0" i="0" baseline="30000" dirty="0">
                <a:solidFill>
                  <a:srgbClr val="454545"/>
                </a:solidFill>
                <a:effectLst/>
                <a:latin typeface="-apple-system"/>
              </a:rPr>
              <a:t>0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C &amp;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</a:rPr>
              <a:t>maks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 4 </a:t>
            </a:r>
            <a:r>
              <a:rPr lang="en-ID" sz="2400" b="0" i="0" baseline="30000" dirty="0">
                <a:solidFill>
                  <a:srgbClr val="454545"/>
                </a:solidFill>
                <a:effectLst/>
                <a:latin typeface="-apple-system"/>
              </a:rPr>
              <a:t>0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C,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</a:rPr>
              <a:t>kelembaban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</a:rPr>
              <a:t> 70% 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 28-120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hari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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pembusukan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alami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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bagian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luar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kering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&amp;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dalam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empuk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krn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proses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penghancuran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otot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</a:t>
            </a:r>
            <a:r>
              <a:rPr lang="en-ID" sz="24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alami</a:t>
            </a:r>
            <a:r>
              <a:rPr lang="en-ID" sz="24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 </a:t>
            </a:r>
            <a:r>
              <a:rPr lang="en-ID" sz="2400" b="0" i="0" dirty="0" err="1">
                <a:effectLst/>
              </a:rPr>
              <a:t>daging</a:t>
            </a:r>
            <a:r>
              <a:rPr lang="en-ID" sz="2400" b="0" i="0" dirty="0">
                <a:effectLst/>
              </a:rPr>
              <a:t> </a:t>
            </a:r>
            <a:r>
              <a:rPr lang="en-ID" sz="2400" b="0" i="0" dirty="0" err="1">
                <a:effectLst/>
              </a:rPr>
              <a:t>lebih</a:t>
            </a:r>
            <a:r>
              <a:rPr lang="en-ID" sz="2400" b="0" i="0" dirty="0">
                <a:effectLst/>
              </a:rPr>
              <a:t> </a:t>
            </a:r>
            <a:r>
              <a:rPr lang="en-ID" sz="2400" b="0" i="0" dirty="0" err="1">
                <a:effectLst/>
              </a:rPr>
              <a:t>empuk</a:t>
            </a:r>
            <a:r>
              <a:rPr lang="en-ID" sz="2400" b="0" i="0" dirty="0">
                <a:effectLst/>
              </a:rPr>
              <a:t> &amp; </a:t>
            </a:r>
            <a:r>
              <a:rPr lang="en-ID" sz="2400" b="0" i="0" dirty="0" err="1">
                <a:effectLst/>
              </a:rPr>
              <a:t>cita</a:t>
            </a:r>
            <a:r>
              <a:rPr lang="en-ID" sz="2400" b="0" i="0" dirty="0">
                <a:effectLst/>
              </a:rPr>
              <a:t> rasa </a:t>
            </a:r>
            <a:r>
              <a:rPr lang="en-ID" sz="2400" b="0" i="0" dirty="0" err="1">
                <a:effectLst/>
              </a:rPr>
              <a:t>keluar</a:t>
            </a:r>
            <a:endParaRPr lang="en-ID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1F0C02-D18A-403C-B2D5-C69C2A6EED1C}"/>
              </a:ext>
            </a:extLst>
          </p:cNvPr>
          <p:cNvSpPr txBox="1"/>
          <p:nvPr/>
        </p:nvSpPr>
        <p:spPr>
          <a:xfrm>
            <a:off x="3633538" y="4011097"/>
            <a:ext cx="7820526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D" sz="2200" b="1" i="0" cap="all" dirty="0">
                <a:solidFill>
                  <a:srgbClr val="454545"/>
                </a:solidFill>
                <a:effectLst/>
                <a:latin typeface="-apple-system"/>
              </a:rPr>
              <a:t>1. TEKSTUR DAGING LEBIH EMPUK DAN LEMBUT</a:t>
            </a:r>
            <a:endParaRPr lang="en-ID" sz="2200" b="0" i="0" cap="all" dirty="0">
              <a:solidFill>
                <a:srgbClr val="454545"/>
              </a:solidFill>
              <a:effectLst/>
              <a:latin typeface="-apple-system"/>
            </a:endParaRPr>
          </a:p>
          <a:p>
            <a:pPr algn="l"/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Bagian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dalam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daging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mengalami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pembusukan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&amp;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ototnya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menjadi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hancur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.</a:t>
            </a:r>
          </a:p>
          <a:p>
            <a:pPr algn="l"/>
            <a:endParaRPr lang="en-ID" sz="2200" b="0" i="0" dirty="0">
              <a:solidFill>
                <a:srgbClr val="454545"/>
              </a:solidFill>
              <a:effectLst/>
              <a:latin typeface="-apple-system"/>
            </a:endParaRPr>
          </a:p>
          <a:p>
            <a:pPr algn="l"/>
            <a:r>
              <a:rPr lang="en-ID" sz="2200" b="1" i="0" cap="all" dirty="0">
                <a:solidFill>
                  <a:srgbClr val="454545"/>
                </a:solidFill>
                <a:effectLst/>
                <a:latin typeface="-apple-system"/>
              </a:rPr>
              <a:t>2. BUMBU LEBIH MENYERAP</a:t>
            </a:r>
            <a:endParaRPr lang="en-ID" sz="2200" b="0" i="0" cap="all" dirty="0">
              <a:solidFill>
                <a:srgbClr val="454545"/>
              </a:solidFill>
              <a:effectLst/>
              <a:latin typeface="-apple-system"/>
            </a:endParaRPr>
          </a:p>
          <a:p>
            <a:pPr algn="l"/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Bumbu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akan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lebih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menyerap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&amp;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membuat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rasa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daging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lebih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enak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,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lumer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di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mulut</a:t>
            </a:r>
            <a:endParaRPr lang="en-ID" sz="2200" b="0" i="0" dirty="0">
              <a:solidFill>
                <a:srgbClr val="454545"/>
              </a:solidFill>
              <a:effectLst/>
              <a:latin typeface="-apple-system"/>
            </a:endParaRPr>
          </a:p>
          <a:p>
            <a:pPr algn="l"/>
            <a:endParaRPr lang="en-ID" sz="2200" cap="all" dirty="0">
              <a:solidFill>
                <a:srgbClr val="454545"/>
              </a:solidFill>
              <a:latin typeface="-apple-system"/>
            </a:endParaRPr>
          </a:p>
          <a:p>
            <a:pPr algn="l"/>
            <a:r>
              <a:rPr lang="en-ID" sz="2200" b="1" i="0" cap="all" dirty="0">
                <a:solidFill>
                  <a:srgbClr val="454545"/>
                </a:solidFill>
                <a:effectLst/>
                <a:latin typeface="-apple-system"/>
              </a:rPr>
              <a:t>3. MEMPUNYAI NILAI JUAL YANG TINGGI</a:t>
            </a:r>
            <a:endParaRPr lang="en-ID" sz="2200" b="0" i="0" cap="all" dirty="0">
              <a:solidFill>
                <a:srgbClr val="454545"/>
              </a:solidFill>
              <a:effectLst/>
              <a:latin typeface="-apple-system"/>
            </a:endParaRPr>
          </a:p>
          <a:p>
            <a:pPr algn="l"/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Nilai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jual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yang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lebih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tinggi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. 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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ratusan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bahkan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</a:rPr>
              <a:t>jutaan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</a:rPr>
              <a:t> rupiah 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 rasa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berbeda</a:t>
            </a:r>
            <a:r>
              <a:rPr lang="en-ID" sz="2200" b="0" i="0" dirty="0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 &amp; </a:t>
            </a:r>
            <a:r>
              <a:rPr lang="en-ID" sz="2200" b="0" i="0" dirty="0" err="1">
                <a:solidFill>
                  <a:srgbClr val="454545"/>
                </a:solidFill>
                <a:effectLst/>
                <a:latin typeface="-apple-system"/>
                <a:sym typeface="Wingdings" panose="05000000000000000000" pitchFamily="2" charset="2"/>
              </a:rPr>
              <a:t>berkualitas</a:t>
            </a:r>
            <a:endParaRPr lang="en-ID" sz="2200" b="0" i="0" dirty="0">
              <a:solidFill>
                <a:srgbClr val="454545"/>
              </a:solidFill>
              <a:effectLst/>
              <a:latin typeface="-apple-syste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AB510E-115D-4C12-841E-08EA7D966E31}"/>
              </a:ext>
            </a:extLst>
          </p:cNvPr>
          <p:cNvSpPr txBox="1"/>
          <p:nvPr/>
        </p:nvSpPr>
        <p:spPr>
          <a:xfrm>
            <a:off x="505326" y="445922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i="1" dirty="0"/>
              <a:t>Dry Aged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7D6E09-4305-4627-8494-201BDFF2DE51}"/>
              </a:ext>
            </a:extLst>
          </p:cNvPr>
          <p:cNvSpPr txBox="1"/>
          <p:nvPr/>
        </p:nvSpPr>
        <p:spPr>
          <a:xfrm>
            <a:off x="898358" y="5124581"/>
            <a:ext cx="73152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500" b="1" i="0" dirty="0">
                <a:solidFill>
                  <a:srgbClr val="454545"/>
                </a:solidFill>
                <a:effectLst/>
                <a:latin typeface="-apple-system"/>
              </a:rPr>
              <a:t>KELEBIHAN</a:t>
            </a:r>
            <a:endParaRPr lang="en-ID" sz="2500" b="1" dirty="0"/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E6F1655E-C35F-4226-AA6D-3B8FEE9B6D1F}"/>
              </a:ext>
            </a:extLst>
          </p:cNvPr>
          <p:cNvSpPr/>
          <p:nvPr/>
        </p:nvSpPr>
        <p:spPr>
          <a:xfrm>
            <a:off x="2887579" y="4376233"/>
            <a:ext cx="366561" cy="189623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4D9873B-FBFC-45AF-9FDA-8A92E5337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199" y="1404010"/>
            <a:ext cx="3813702" cy="22882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1177E7B-FAC5-4CA4-8329-C20C23A354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352CDA2-D094-43DD-8F7A-66F8119006E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880"/>
          <a:stretch/>
        </p:blipFill>
        <p:spPr>
          <a:xfrm>
            <a:off x="11442868" y="4373050"/>
            <a:ext cx="2606195" cy="267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1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>
            <a:extLst>
              <a:ext uri="{FF2B5EF4-FFF2-40B4-BE49-F238E27FC236}">
                <a16:creationId xmlns:a16="http://schemas.microsoft.com/office/drawing/2014/main" id="{E9FE3793-687E-44B8-9A51-76A625563924}"/>
              </a:ext>
            </a:extLst>
          </p:cNvPr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D4F65D-3E61-4F16-A5DA-F658406A559E}"/>
              </a:ext>
            </a:extLst>
          </p:cNvPr>
          <p:cNvSpPr txBox="1"/>
          <p:nvPr/>
        </p:nvSpPr>
        <p:spPr>
          <a:xfrm>
            <a:off x="1315451" y="1620577"/>
            <a:ext cx="11919286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200" b="0" i="0" dirty="0" err="1">
                <a:effectLst/>
              </a:rPr>
              <a:t>Telur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fermentasi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dirty="0">
                <a:sym typeface="Wingdings" panose="05000000000000000000" pitchFamily="2" charset="2"/>
              </a:rPr>
              <a:t> </a:t>
            </a:r>
            <a:r>
              <a:rPr lang="en-ID" sz="2200" b="0" i="0" dirty="0" err="1">
                <a:effectLst/>
              </a:rPr>
              <a:t>telur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ayam</a:t>
            </a:r>
            <a:r>
              <a:rPr lang="en-ID" sz="2200" b="0" i="0" dirty="0">
                <a:effectLst/>
              </a:rPr>
              <a:t>, </a:t>
            </a:r>
            <a:r>
              <a:rPr lang="en-ID" sz="2200" b="0" i="0" dirty="0" err="1">
                <a:effectLst/>
              </a:rPr>
              <a:t>telur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bebek</a:t>
            </a:r>
            <a:r>
              <a:rPr lang="en-ID" sz="2200" b="0" i="0" dirty="0">
                <a:effectLst/>
              </a:rPr>
              <a:t>, </a:t>
            </a:r>
            <a:r>
              <a:rPr lang="en-ID" sz="2200" b="0" i="0" dirty="0" err="1">
                <a:effectLst/>
              </a:rPr>
              <a:t>telur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puyuh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diawetkan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dlm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kapur</a:t>
            </a:r>
            <a:r>
              <a:rPr lang="en-ID" sz="2200" b="0" i="0" dirty="0">
                <a:effectLst/>
              </a:rPr>
              <a:t>, garam, &amp; </a:t>
            </a:r>
            <a:r>
              <a:rPr lang="en-ID" sz="2200" b="0" i="0" dirty="0" err="1">
                <a:effectLst/>
              </a:rPr>
              <a:t>abu</a:t>
            </a:r>
            <a:r>
              <a:rPr lang="en-ID" sz="2200" b="0" i="0" dirty="0">
                <a:effectLst/>
              </a:rPr>
              <a:t>, </a:t>
            </a:r>
            <a:r>
              <a:rPr lang="en-ID" sz="2200" b="0" i="0" dirty="0" err="1">
                <a:effectLst/>
              </a:rPr>
              <a:t>dilapisi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sekam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 err="1">
                <a:effectLst/>
                <a:sym typeface="Wingdings" panose="05000000000000000000" pitchFamily="2" charset="2"/>
              </a:rPr>
              <a:t>waktu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 </a:t>
            </a:r>
            <a:r>
              <a:rPr lang="en-ID" sz="2200" b="0" i="0" dirty="0" err="1">
                <a:effectLst/>
              </a:rPr>
              <a:t>tiga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bulan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 err="1">
                <a:effectLst/>
              </a:rPr>
              <a:t>telur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menyerap</a:t>
            </a:r>
            <a:r>
              <a:rPr lang="en-ID" sz="2200" b="0" i="0" dirty="0">
                <a:effectLst/>
              </a:rPr>
              <a:t> natrium </a:t>
            </a:r>
            <a:r>
              <a:rPr lang="en-ID" sz="2200" b="0" i="0" dirty="0" err="1">
                <a:effectLst/>
              </a:rPr>
              <a:t>yg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mendenaturasi</a:t>
            </a:r>
            <a:r>
              <a:rPr lang="en-ID" sz="2200" b="0" i="0" dirty="0">
                <a:effectLst/>
              </a:rPr>
              <a:t> protein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 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bau</a:t>
            </a:r>
            <a:r>
              <a:rPr lang="en-ID" sz="2200" b="0" i="0" dirty="0">
                <a:effectLst/>
              </a:rPr>
              <a:t> yang </a:t>
            </a:r>
            <a:r>
              <a:rPr lang="en-ID" sz="2200" b="0" i="0" dirty="0" err="1">
                <a:effectLst/>
              </a:rPr>
              <a:t>menyengat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seperti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belerang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>
                <a:effectLst/>
                <a:sym typeface="Wingdings" panose="05000000000000000000" pitchFamily="2" charset="2"/>
              </a:rPr>
              <a:t></a:t>
            </a:r>
            <a:r>
              <a:rPr lang="en-ID" sz="2200" b="0" i="0" dirty="0" err="1">
                <a:effectLst/>
              </a:rPr>
              <a:t>berwarna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kuning</a:t>
            </a:r>
            <a:r>
              <a:rPr lang="en-ID" sz="2200" b="0" i="0" dirty="0">
                <a:effectLst/>
              </a:rPr>
              <a:t>, </a:t>
            </a:r>
            <a:r>
              <a:rPr lang="en-ID" sz="2200" b="0" i="0" dirty="0" err="1">
                <a:effectLst/>
              </a:rPr>
              <a:t>abu-abu</a:t>
            </a:r>
            <a:r>
              <a:rPr lang="en-ID" sz="2200" dirty="0"/>
              <a:t>, </a:t>
            </a:r>
            <a:r>
              <a:rPr lang="en-ID" sz="2200" b="0" i="0" dirty="0" err="1">
                <a:effectLst/>
              </a:rPr>
              <a:t>hijau</a:t>
            </a:r>
            <a:r>
              <a:rPr lang="en-ID" sz="2200" b="0" i="0" dirty="0">
                <a:effectLst/>
              </a:rPr>
              <a:t>, </a:t>
            </a:r>
            <a:r>
              <a:rPr lang="en-ID" sz="2200" b="0" i="0" dirty="0" err="1">
                <a:effectLst/>
              </a:rPr>
              <a:t>kuning</a:t>
            </a:r>
            <a:r>
              <a:rPr lang="en-ID" sz="2200" b="0" i="0" dirty="0">
                <a:effectLst/>
              </a:rPr>
              <a:t> </a:t>
            </a:r>
            <a:r>
              <a:rPr lang="en-ID" sz="2200" b="0" i="0" dirty="0" err="1">
                <a:effectLst/>
              </a:rPr>
              <a:t>gelap</a:t>
            </a:r>
            <a:br>
              <a:rPr lang="en-ID" sz="2200" dirty="0"/>
            </a:br>
            <a:br>
              <a:rPr lang="en-ID" sz="2200" dirty="0"/>
            </a:br>
            <a:endParaRPr lang="en-ID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CCC3F2-5E84-4F07-BB80-FC33DD14DB46}"/>
              </a:ext>
            </a:extLst>
          </p:cNvPr>
          <p:cNvSpPr txBox="1"/>
          <p:nvPr/>
        </p:nvSpPr>
        <p:spPr>
          <a:xfrm>
            <a:off x="593558" y="697267"/>
            <a:ext cx="7315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000" b="1" dirty="0" err="1"/>
              <a:t>Telur</a:t>
            </a:r>
            <a:r>
              <a:rPr lang="en-ID" sz="3000" b="1" dirty="0"/>
              <a:t> </a:t>
            </a:r>
            <a:r>
              <a:rPr lang="en-ID" sz="3000" b="1" dirty="0" err="1"/>
              <a:t>Pitan</a:t>
            </a:r>
            <a:endParaRPr lang="en-ID" sz="30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6E1E47-4322-4440-91D2-7AD315F01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685" y="3774993"/>
            <a:ext cx="4411580" cy="294105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A35FF0-0879-491F-9F8F-4CC04EAC14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F16A0C7-FDE9-42A7-BC53-E13C516733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6332" y="3774993"/>
            <a:ext cx="5251882" cy="2941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96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DCFB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4" name="Text 2"/>
          <p:cNvSpPr/>
          <p:nvPr/>
        </p:nvSpPr>
        <p:spPr>
          <a:xfrm>
            <a:off x="389988" y="325040"/>
            <a:ext cx="12411611" cy="208311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5468"/>
              </a:lnSpc>
              <a:buNone/>
            </a:pPr>
            <a:r>
              <a:rPr lang="en-US" sz="30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PELUANG &amp; TANTANGAN PENGEMBANGAN BPHT FERMENTASI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324795" y="1910847"/>
            <a:ext cx="3182422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34"/>
              </a:lnSpc>
              <a:buNone/>
            </a:pPr>
            <a:r>
              <a:rPr lang="en-US" sz="25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Tren Gaya Hidup Sehat</a:t>
            </a:r>
            <a:endParaRPr lang="en-US" sz="2500" dirty="0"/>
          </a:p>
        </p:txBody>
      </p:sp>
      <p:sp>
        <p:nvSpPr>
          <p:cNvPr id="7" name="Text 4"/>
          <p:cNvSpPr/>
          <p:nvPr/>
        </p:nvSpPr>
        <p:spPr>
          <a:xfrm>
            <a:off x="324794" y="2391264"/>
            <a:ext cx="4603439" cy="142160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799"/>
              </a:lnSpc>
              <a:buNone/>
            </a:pPr>
            <a:r>
              <a:rPr lang="en-US" sz="2200" dirty="0">
                <a:solidFill>
                  <a:srgbClr val="746558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Permintaan produk fermentasi yang kaya </a:t>
            </a:r>
            <a:r>
              <a:rPr lang="en-US" sz="2200" dirty="0" err="1">
                <a:solidFill>
                  <a:srgbClr val="746558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probiotik</a:t>
            </a:r>
            <a:r>
              <a:rPr lang="en-US" sz="2200" dirty="0">
                <a:solidFill>
                  <a:srgbClr val="746558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 &amp; nutrisi meningkat seiring dengan tren gaya hidup sehat.</a:t>
            </a:r>
            <a:endParaRPr lang="en-US" sz="2200" dirty="0"/>
          </a:p>
        </p:txBody>
      </p:sp>
      <p:sp>
        <p:nvSpPr>
          <p:cNvPr id="9" name="Text 5"/>
          <p:cNvSpPr/>
          <p:nvPr/>
        </p:nvSpPr>
        <p:spPr>
          <a:xfrm>
            <a:off x="4928233" y="2847004"/>
            <a:ext cx="3592296" cy="34718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 algn="l">
              <a:lnSpc>
                <a:spcPts val="2734"/>
              </a:lnSpc>
              <a:buNone/>
            </a:pPr>
            <a:r>
              <a:rPr lang="en-US" sz="25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Inovasi Produk</a:t>
            </a:r>
            <a:endParaRPr lang="en-US" sz="2500" dirty="0"/>
          </a:p>
        </p:txBody>
      </p:sp>
      <p:sp>
        <p:nvSpPr>
          <p:cNvPr id="10" name="Text 6"/>
          <p:cNvSpPr/>
          <p:nvPr/>
        </p:nvSpPr>
        <p:spPr>
          <a:xfrm>
            <a:off x="4928233" y="3234511"/>
            <a:ext cx="4262926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799"/>
              </a:lnSpc>
              <a:buNone/>
            </a:pPr>
            <a:r>
              <a:rPr lang="en-US" sz="2200" dirty="0">
                <a:solidFill>
                  <a:srgbClr val="746558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Pengembangan varian rasa dan tekstur baru dapat meningkatkan daya tarik produk fermentasi.</a:t>
            </a:r>
            <a:endParaRPr lang="en-US" sz="2200" dirty="0"/>
          </a:p>
        </p:txBody>
      </p:sp>
      <p:sp>
        <p:nvSpPr>
          <p:cNvPr id="12" name="Text 7"/>
          <p:cNvSpPr/>
          <p:nvPr/>
        </p:nvSpPr>
        <p:spPr>
          <a:xfrm>
            <a:off x="9204800" y="3563913"/>
            <a:ext cx="4262926" cy="69437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734"/>
              </a:lnSpc>
              <a:buNone/>
            </a:pPr>
            <a:r>
              <a:rPr lang="en-US" sz="2500" b="1" dirty="0">
                <a:solidFill>
                  <a:srgbClr val="484237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Regulasi Keamanan Pangan</a:t>
            </a:r>
            <a:endParaRPr lang="en-US" sz="2500" dirty="0"/>
          </a:p>
        </p:txBody>
      </p:sp>
      <p:sp>
        <p:nvSpPr>
          <p:cNvPr id="13" name="Text 8"/>
          <p:cNvSpPr/>
          <p:nvPr/>
        </p:nvSpPr>
        <p:spPr>
          <a:xfrm>
            <a:off x="9191159" y="4149937"/>
            <a:ext cx="4262926" cy="106620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ts val="2799"/>
              </a:lnSpc>
              <a:buNone/>
            </a:pPr>
            <a:r>
              <a:rPr lang="en-US" sz="2200" dirty="0">
                <a:solidFill>
                  <a:srgbClr val="746558"/>
                </a:solidFill>
                <a:latin typeface="Gelasio" pitchFamily="34" charset="0"/>
                <a:ea typeface="Gelasio" pitchFamily="34" charset="-122"/>
                <a:cs typeface="Gelasio" pitchFamily="34" charset="-120"/>
              </a:rPr>
              <a:t>Pemenuhan standar keamanan dan higienitas produk fermentasi menjadi tantangan utama.</a:t>
            </a:r>
            <a:endParaRPr lang="en-US" sz="22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3D9187C-576D-429F-B9A9-7EE61465A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67726" y="1"/>
            <a:ext cx="1162674" cy="114724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8846B13-EB70-4C9D-A537-372B741A08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794" y="3740543"/>
            <a:ext cx="3874359" cy="25782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F17F4CC-3EC6-4DF3-AC80-F1E47068C0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2517" y="4581708"/>
            <a:ext cx="3874359" cy="257821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ACC6A55-CC5A-4503-824A-599EB0887A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50772" y="5531075"/>
            <a:ext cx="4216954" cy="245271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DDCFB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9F6F0"/>
          </a:solidFill>
          <a:ln/>
        </p:spPr>
      </p:sp>
      <p:sp>
        <p:nvSpPr>
          <p:cNvPr id="15" name="Text 2">
            <a:extLst>
              <a:ext uri="{FF2B5EF4-FFF2-40B4-BE49-F238E27FC236}">
                <a16:creationId xmlns:a16="http://schemas.microsoft.com/office/drawing/2014/main" id="{421B7AD7-4A1E-4FFB-866F-96387C67C939}"/>
              </a:ext>
            </a:extLst>
          </p:cNvPr>
          <p:cNvSpPr/>
          <p:nvPr/>
        </p:nvSpPr>
        <p:spPr>
          <a:xfrm>
            <a:off x="3881199" y="3917006"/>
            <a:ext cx="7477601" cy="138874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5468"/>
              </a:lnSpc>
              <a:buNone/>
            </a:pPr>
            <a:r>
              <a:rPr lang="en-US" sz="8000" b="1" dirty="0">
                <a:solidFill>
                  <a:srgbClr val="1F1E1E"/>
                </a:solidFill>
                <a:latin typeface="Alexandria" pitchFamily="34" charset="0"/>
                <a:ea typeface="Alexandria" pitchFamily="34" charset="-122"/>
              </a:rPr>
              <a:t>TERIMA KASIH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80658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490</Words>
  <Application>Microsoft Office PowerPoint</Application>
  <PresentationFormat>Custom</PresentationFormat>
  <Paragraphs>46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Alexandria</vt:lpstr>
      <vt:lpstr>-apple-system</vt:lpstr>
      <vt:lpstr>Arial</vt:lpstr>
      <vt:lpstr>Calibri</vt:lpstr>
      <vt:lpstr>Gelasio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E203NAH</cp:lastModifiedBy>
  <cp:revision>41</cp:revision>
  <dcterms:created xsi:type="dcterms:W3CDTF">2024-05-29T04:45:57Z</dcterms:created>
  <dcterms:modified xsi:type="dcterms:W3CDTF">2024-06-30T09:18:44Z</dcterms:modified>
</cp:coreProperties>
</file>