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83" r:id="rId3"/>
    <p:sldId id="284" r:id="rId4"/>
    <p:sldId id="285" r:id="rId5"/>
    <p:sldId id="286" r:id="rId6"/>
    <p:sldId id="290" r:id="rId7"/>
    <p:sldId id="287" r:id="rId8"/>
    <p:sldId id="257" r:id="rId9"/>
    <p:sldId id="258" r:id="rId10"/>
    <p:sldId id="282" r:id="rId11"/>
    <p:sldId id="259" r:id="rId12"/>
    <p:sldId id="260" r:id="rId13"/>
    <p:sldId id="288" r:id="rId14"/>
    <p:sldId id="261" r:id="rId15"/>
    <p:sldId id="289" r:id="rId16"/>
    <p:sldId id="28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7" d="100"/>
          <a:sy n="47" d="100"/>
        </p:scale>
        <p:origin x="1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75DB25-B280-43EB-B1C6-5FFA537D3A9B}" type="datetimeFigureOut">
              <a:rPr lang="en-US" smtClean="0"/>
              <a:t>13-Oct-19</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CE14E3A-F368-4C1B-BB76-A05BF5DEAE57}"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148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75DB25-B280-43EB-B1C6-5FFA537D3A9B}" type="datetimeFigureOut">
              <a:rPr lang="en-US" smtClean="0"/>
              <a:t>13-Oct-19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14E3A-F368-4C1B-BB76-A05BF5DEAE57}"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6304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75DB25-B280-43EB-B1C6-5FFA537D3A9B}" type="datetimeFigureOut">
              <a:rPr lang="en-US" smtClean="0"/>
              <a:t>13-Oct-19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14E3A-F368-4C1B-BB76-A05BF5DEAE57}"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3378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75DB25-B280-43EB-B1C6-5FFA537D3A9B}" type="datetimeFigureOut">
              <a:rPr lang="en-US" smtClean="0"/>
              <a:t>13-Oct-19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14E3A-F368-4C1B-BB76-A05BF5DEAE57}"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8419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75DB25-B280-43EB-B1C6-5FFA537D3A9B}" type="datetimeFigureOut">
              <a:rPr lang="en-US" smtClean="0"/>
              <a:t>13-Oct-19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14E3A-F368-4C1B-BB76-A05BF5DEAE57}"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2081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75DB25-B280-43EB-B1C6-5FFA537D3A9B}" type="datetimeFigureOut">
              <a:rPr lang="en-US" smtClean="0"/>
              <a:t>13-Oct-19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14E3A-F368-4C1B-BB76-A05BF5DEAE57}"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617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75DB25-B280-43EB-B1C6-5FFA537D3A9B}" type="datetimeFigureOut">
              <a:rPr lang="en-US" smtClean="0"/>
              <a:t>13-Oct-19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E14E3A-F368-4C1B-BB76-A05BF5DEAE57}"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47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75DB25-B280-43EB-B1C6-5FFA537D3A9B}" type="datetimeFigureOut">
              <a:rPr lang="en-US" smtClean="0"/>
              <a:t>13-Oct-19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E14E3A-F368-4C1B-BB76-A05BF5DEAE57}"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3356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5DB25-B280-43EB-B1C6-5FFA537D3A9B}" type="datetimeFigureOut">
              <a:rPr lang="en-US" smtClean="0"/>
              <a:t>13-Oct-19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E14E3A-F368-4C1B-BB76-A05BF5DEAE57}" type="slidenum">
              <a:rPr lang="en-US" smtClean="0"/>
              <a:t>‹#›</a:t>
            </a:fld>
            <a:endParaRPr lang="en-US"/>
          </a:p>
        </p:txBody>
      </p:sp>
    </p:spTree>
    <p:extLst>
      <p:ext uri="{BB962C8B-B14F-4D97-AF65-F5344CB8AC3E}">
        <p14:creationId xmlns:p14="http://schemas.microsoft.com/office/powerpoint/2010/main" val="2280266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75DB25-B280-43EB-B1C6-5FFA537D3A9B}" type="datetimeFigureOut">
              <a:rPr lang="en-US" smtClean="0"/>
              <a:t>13-Oct-19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14E3A-F368-4C1B-BB76-A05BF5DEAE57}"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6722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A75DB25-B280-43EB-B1C6-5FFA537D3A9B}" type="datetimeFigureOut">
              <a:rPr lang="en-US" smtClean="0"/>
              <a:t>13-Oct-19</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CE14E3A-F368-4C1B-BB76-A05BF5DEAE57}"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7504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A75DB25-B280-43EB-B1C6-5FFA537D3A9B}" type="datetimeFigureOut">
              <a:rPr lang="en-US" smtClean="0"/>
              <a:t>13-Oct-19</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CE14E3A-F368-4C1B-BB76-A05BF5DEAE57}"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66937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08852-1304-486A-88DA-625306643EFB}"/>
              </a:ext>
            </a:extLst>
          </p:cNvPr>
          <p:cNvSpPr>
            <a:spLocks noGrp="1"/>
          </p:cNvSpPr>
          <p:nvPr>
            <p:ph type="ctrTitle"/>
          </p:nvPr>
        </p:nvSpPr>
        <p:spPr/>
        <p:txBody>
          <a:bodyPr/>
          <a:lstStyle/>
          <a:p>
            <a:r>
              <a:rPr lang="en-US" dirty="0"/>
              <a:t>Reading</a:t>
            </a:r>
          </a:p>
        </p:txBody>
      </p:sp>
      <p:sp>
        <p:nvSpPr>
          <p:cNvPr id="3" name="Subtitle 2">
            <a:extLst>
              <a:ext uri="{FF2B5EF4-FFF2-40B4-BE49-F238E27FC236}">
                <a16:creationId xmlns:a16="http://schemas.microsoft.com/office/drawing/2014/main" id="{5EC72918-D6D8-4B7D-90C6-1994D86E300D}"/>
              </a:ext>
            </a:extLst>
          </p:cNvPr>
          <p:cNvSpPr>
            <a:spLocks noGrp="1"/>
          </p:cNvSpPr>
          <p:nvPr>
            <p:ph type="subTitle" idx="1"/>
          </p:nvPr>
        </p:nvSpPr>
        <p:spPr/>
        <p:txBody>
          <a:bodyPr/>
          <a:lstStyle/>
          <a:p>
            <a:r>
              <a:rPr lang="en-US" dirty="0"/>
              <a:t>General Guide to Reading Section</a:t>
            </a:r>
          </a:p>
        </p:txBody>
      </p:sp>
    </p:spTree>
    <p:extLst>
      <p:ext uri="{BB962C8B-B14F-4D97-AF65-F5344CB8AC3E}">
        <p14:creationId xmlns:p14="http://schemas.microsoft.com/office/powerpoint/2010/main" val="493131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33827-767A-464E-9D27-E2FF262CDD1C}"/>
              </a:ext>
            </a:extLst>
          </p:cNvPr>
          <p:cNvSpPr>
            <a:spLocks noGrp="1"/>
          </p:cNvSpPr>
          <p:nvPr>
            <p:ph type="title"/>
          </p:nvPr>
        </p:nvSpPr>
        <p:spPr/>
        <p:txBody>
          <a:bodyPr/>
          <a:lstStyle/>
          <a:p>
            <a:r>
              <a:rPr lang="en-US" dirty="0"/>
              <a:t>EXPLANATION</a:t>
            </a:r>
          </a:p>
        </p:txBody>
      </p:sp>
      <p:sp>
        <p:nvSpPr>
          <p:cNvPr id="3" name="Content Placeholder 2">
            <a:extLst>
              <a:ext uri="{FF2B5EF4-FFF2-40B4-BE49-F238E27FC236}">
                <a16:creationId xmlns:a16="http://schemas.microsoft.com/office/drawing/2014/main" id="{96C30210-CA3E-41D4-AA11-8571ECC9C145}"/>
              </a:ext>
            </a:extLst>
          </p:cNvPr>
          <p:cNvSpPr>
            <a:spLocks noGrp="1"/>
          </p:cNvSpPr>
          <p:nvPr>
            <p:ph idx="1"/>
          </p:nvPr>
        </p:nvSpPr>
        <p:spPr/>
        <p:txBody>
          <a:bodyPr>
            <a:normAutofit fontScale="92500" lnSpcReduction="20000"/>
          </a:bodyPr>
          <a:lstStyle/>
          <a:p>
            <a:pPr marL="0" indent="0" algn="just">
              <a:buNone/>
            </a:pPr>
            <a:r>
              <a:rPr lang="en-US" sz="2800" dirty="0"/>
              <a:t>Choice (A) deals with particular types of birds-gulls, penguins, and others-but the passage concerns all birds. Choice (B) deals only with the concept of defending a territory. This is the topic of the second paragraph, but not of the passage as a whole. Choice (C) is too general; there are many types of bird behavior that this passage does not examine. Choice (D) is best, because all the aspects of the passage deal with some factors of birds’ territories. Therefore, the answer is </a:t>
            </a:r>
            <a:r>
              <a:rPr lang="en-US" sz="2800" b="1" dirty="0"/>
              <a:t>(B). </a:t>
            </a:r>
          </a:p>
          <a:p>
            <a:endParaRPr lang="en-US" dirty="0"/>
          </a:p>
        </p:txBody>
      </p:sp>
    </p:spTree>
    <p:extLst>
      <p:ext uri="{BB962C8B-B14F-4D97-AF65-F5344CB8AC3E}">
        <p14:creationId xmlns:p14="http://schemas.microsoft.com/office/powerpoint/2010/main" val="765119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819E6-DF41-436A-908F-192ADE58D76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49E8CC-9041-47B0-9F8B-0D20E70B2880}"/>
              </a:ext>
            </a:extLst>
          </p:cNvPr>
          <p:cNvSpPr>
            <a:spLocks noGrp="1"/>
          </p:cNvSpPr>
          <p:nvPr>
            <p:ph idx="1"/>
          </p:nvPr>
        </p:nvSpPr>
        <p:spPr/>
        <p:txBody>
          <a:bodyPr>
            <a:noAutofit/>
          </a:bodyPr>
          <a:lstStyle/>
          <a:p>
            <a:pPr marL="0" indent="0">
              <a:buNone/>
            </a:pPr>
            <a:r>
              <a:rPr lang="en-US" sz="1800" dirty="0"/>
              <a:t>2. According to the passage, male birds defend their territories primarily against</a:t>
            </a:r>
          </a:p>
          <a:p>
            <a:pPr marL="0" indent="0">
              <a:buNone/>
            </a:pPr>
            <a:r>
              <a:rPr lang="en-US" sz="1800" dirty="0"/>
              <a:t>(A) female birds</a:t>
            </a:r>
          </a:p>
          <a:p>
            <a:pPr marL="0" indent="0">
              <a:buNone/>
            </a:pPr>
            <a:r>
              <a:rPr lang="en-US" sz="1800" dirty="0"/>
              <a:t>(B) birds of other species</a:t>
            </a:r>
          </a:p>
          <a:p>
            <a:pPr marL="0" indent="0">
              <a:buNone/>
            </a:pPr>
            <a:r>
              <a:rPr lang="en-US" sz="1800" dirty="0"/>
              <a:t>(C) males of their own species</a:t>
            </a:r>
          </a:p>
          <a:p>
            <a:pPr marL="0" indent="0">
              <a:buNone/>
            </a:pPr>
            <a:r>
              <a:rPr lang="en-US" sz="1800" dirty="0"/>
              <a:t>(D) carnivorous mammals</a:t>
            </a:r>
          </a:p>
          <a:p>
            <a:pPr marL="0" indent="0">
              <a:buNone/>
            </a:pPr>
            <a:endParaRPr lang="en-US" sz="1800" dirty="0"/>
          </a:p>
          <a:p>
            <a:pPr marL="0" indent="0">
              <a:buNone/>
            </a:pPr>
            <a:r>
              <a:rPr lang="en-US" sz="1800" dirty="0"/>
              <a:t>Lines 9-10 state that male birds" defend their territories chiefly against other males of the same species." There is no mention in the passage of any of the other options. Therefore, the correct answer is </a:t>
            </a:r>
            <a:r>
              <a:rPr lang="en-US" sz="1800" b="1" dirty="0"/>
              <a:t>(C)</a:t>
            </a:r>
          </a:p>
          <a:p>
            <a:pPr marL="0" indent="0">
              <a:buNone/>
            </a:pPr>
            <a:r>
              <a:rPr lang="en-US" sz="1200" dirty="0"/>
              <a:t>.</a:t>
            </a:r>
          </a:p>
        </p:txBody>
      </p:sp>
    </p:spTree>
    <p:extLst>
      <p:ext uri="{BB962C8B-B14F-4D97-AF65-F5344CB8AC3E}">
        <p14:creationId xmlns:p14="http://schemas.microsoft.com/office/powerpoint/2010/main" val="129201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759C-D8F9-49F0-BE5F-0A0311FCAF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7C277F5-742D-4135-8A0E-B3138BDCF3A7}"/>
              </a:ext>
            </a:extLst>
          </p:cNvPr>
          <p:cNvSpPr>
            <a:spLocks noGrp="1"/>
          </p:cNvSpPr>
          <p:nvPr>
            <p:ph idx="1"/>
          </p:nvPr>
        </p:nvSpPr>
        <p:spPr/>
        <p:txBody>
          <a:bodyPr>
            <a:noAutofit/>
          </a:bodyPr>
          <a:lstStyle/>
          <a:p>
            <a:pPr marL="0" indent="0">
              <a:buNone/>
            </a:pPr>
            <a:r>
              <a:rPr lang="en-US" sz="1400" dirty="0"/>
              <a:t>3. It can be inferred from the passage that gulls and penguins</a:t>
            </a:r>
          </a:p>
          <a:p>
            <a:pPr marL="0" indent="0">
              <a:buNone/>
            </a:pPr>
            <a:r>
              <a:rPr lang="en-US" sz="1400" dirty="0"/>
              <a:t>(A) do not claim a feeding area as part of their territories</a:t>
            </a:r>
          </a:p>
          <a:p>
            <a:pPr marL="0" indent="0">
              <a:buNone/>
            </a:pPr>
            <a:r>
              <a:rPr lang="en-US" sz="1400" dirty="0"/>
              <a:t>(B) share their territories with many other birds</a:t>
            </a:r>
          </a:p>
          <a:p>
            <a:pPr marL="0" indent="0">
              <a:buNone/>
            </a:pPr>
            <a:r>
              <a:rPr lang="en-US" sz="1400" dirty="0"/>
              <a:t>(C) leave their colonies during their nesting season</a:t>
            </a:r>
          </a:p>
          <a:p>
            <a:pPr marL="0" indent="0">
              <a:buNone/>
            </a:pPr>
            <a:r>
              <a:rPr lang="en-US" sz="1400" dirty="0"/>
              <a:t>(D) do not build nests</a:t>
            </a:r>
          </a:p>
          <a:p>
            <a:pPr marL="0" indent="0">
              <a:buNone/>
            </a:pPr>
            <a:endParaRPr lang="en-US" sz="1400" dirty="0"/>
          </a:p>
          <a:p>
            <a:pPr marL="0" indent="0">
              <a:buNone/>
            </a:pPr>
            <a:r>
              <a:rPr lang="en-US" sz="1400" dirty="0"/>
              <a:t>The passage says that birds which claim their feeding areas have large territories compared to those which do not. Birds living in colonies have "small territories ... immediately around their nests," indicating that their feeding areas would not be part of their territories.</a:t>
            </a:r>
          </a:p>
          <a:p>
            <a:pPr marL="0" indent="0">
              <a:buNone/>
            </a:pPr>
            <a:endParaRPr lang="en-US" sz="1400" dirty="0"/>
          </a:p>
        </p:txBody>
      </p:sp>
    </p:spTree>
    <p:extLst>
      <p:ext uri="{BB962C8B-B14F-4D97-AF65-F5344CB8AC3E}">
        <p14:creationId xmlns:p14="http://schemas.microsoft.com/office/powerpoint/2010/main" val="1237005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CC95B7-9F25-4975-B975-F8D49971A3D4}"/>
              </a:ext>
            </a:extLst>
          </p:cNvPr>
          <p:cNvSpPr>
            <a:spLocks noGrp="1"/>
          </p:cNvSpPr>
          <p:nvPr>
            <p:ph idx="1"/>
          </p:nvPr>
        </p:nvSpPr>
        <p:spPr>
          <a:xfrm>
            <a:off x="1597353" y="1987826"/>
            <a:ext cx="9603275" cy="5280815"/>
          </a:xfrm>
        </p:spPr>
        <p:txBody>
          <a:bodyPr/>
          <a:lstStyle/>
          <a:p>
            <a:pPr marL="0" indent="0">
              <a:buNone/>
            </a:pPr>
            <a:r>
              <a:rPr lang="en-US" dirty="0"/>
              <a:t>Choice (B) contradicts lines 7-8,</a:t>
            </a:r>
          </a:p>
          <a:p>
            <a:pPr marL="0" indent="0">
              <a:buNone/>
            </a:pPr>
            <a:r>
              <a:rPr lang="en-US" dirty="0"/>
              <a:t>which state that "each male and his mate ... have small territories of their</a:t>
            </a:r>
          </a:p>
          <a:p>
            <a:pPr marL="0" indent="0">
              <a:buNone/>
            </a:pPr>
            <a:r>
              <a:rPr lang="en-US" dirty="0"/>
              <a:t>own." Choice (C) is unlikely because the passage indicates that these birds'</a:t>
            </a:r>
          </a:p>
          <a:p>
            <a:pPr marL="0" indent="0">
              <a:buNone/>
            </a:pPr>
            <a:r>
              <a:rPr lang="en-US" dirty="0"/>
              <a:t>nests are part of large colonies; they would not leave during nesting season.</a:t>
            </a:r>
          </a:p>
          <a:p>
            <a:pPr marL="0" indent="0">
              <a:buNone/>
            </a:pPr>
            <a:r>
              <a:rPr lang="en-US" dirty="0"/>
              <a:t>Choice (D) is incorrect because these birds' nests are part of their territories</a:t>
            </a:r>
          </a:p>
          <a:p>
            <a:pPr marL="0" indent="0">
              <a:buNone/>
            </a:pPr>
            <a:endParaRPr lang="en-US" dirty="0"/>
          </a:p>
          <a:p>
            <a:pPr marL="0" indent="0">
              <a:buNone/>
            </a:pPr>
            <a:r>
              <a:rPr lang="en-US" dirty="0"/>
              <a:t>Therefore, the correct answer is </a:t>
            </a:r>
            <a:r>
              <a:rPr lang="en-US" b="1" dirty="0"/>
              <a:t>(A)</a:t>
            </a:r>
          </a:p>
        </p:txBody>
      </p:sp>
    </p:spTree>
    <p:extLst>
      <p:ext uri="{BB962C8B-B14F-4D97-AF65-F5344CB8AC3E}">
        <p14:creationId xmlns:p14="http://schemas.microsoft.com/office/powerpoint/2010/main" val="2437302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539CA4-C8BA-47BA-8745-583AF506BDB0}"/>
              </a:ext>
            </a:extLst>
          </p:cNvPr>
          <p:cNvSpPr>
            <a:spLocks noGrp="1"/>
          </p:cNvSpPr>
          <p:nvPr>
            <p:ph idx="1"/>
          </p:nvPr>
        </p:nvSpPr>
        <p:spPr>
          <a:xfrm>
            <a:off x="347870" y="198782"/>
            <a:ext cx="10515600" cy="5858911"/>
          </a:xfrm>
        </p:spPr>
        <p:txBody>
          <a:bodyPr>
            <a:normAutofit/>
          </a:bodyPr>
          <a:lstStyle/>
          <a:p>
            <a:pPr marL="0" indent="0">
              <a:buNone/>
            </a:pPr>
            <a:r>
              <a:rPr lang="en-US" dirty="0"/>
              <a:t>4. In line 5, the word "it" refers to</a:t>
            </a:r>
          </a:p>
          <a:p>
            <a:pPr marL="0" indent="0">
              <a:buNone/>
            </a:pPr>
            <a:r>
              <a:rPr lang="en-US" dirty="0"/>
              <a:t>(A) a nest</a:t>
            </a:r>
          </a:p>
          <a:p>
            <a:pPr marL="0" indent="0">
              <a:buNone/>
            </a:pPr>
            <a:r>
              <a:rPr lang="en-US" dirty="0"/>
              <a:t>(B) an area</a:t>
            </a:r>
          </a:p>
          <a:p>
            <a:pPr marL="0" indent="0">
              <a:buNone/>
            </a:pPr>
            <a:r>
              <a:rPr lang="en-US" dirty="0"/>
              <a:t>(C) a bird</a:t>
            </a:r>
          </a:p>
          <a:p>
            <a:pPr marL="0" indent="0">
              <a:buNone/>
            </a:pPr>
            <a:r>
              <a:rPr lang="en-US" dirty="0"/>
              <a:t>(D) a territory</a:t>
            </a:r>
          </a:p>
          <a:p>
            <a:pPr marL="0" indent="0">
              <a:buNone/>
            </a:pPr>
            <a:endParaRPr lang="en-US" dirty="0"/>
          </a:p>
          <a:p>
            <a:pPr marL="0" indent="0">
              <a:buNone/>
            </a:pPr>
            <a:r>
              <a:rPr lang="en-US" dirty="0"/>
              <a:t>Substitute all four answer choices for the word </a:t>
            </a:r>
            <a:r>
              <a:rPr lang="en-US" i="1" dirty="0"/>
              <a:t>it </a:t>
            </a:r>
            <a:r>
              <a:rPr lang="en-US" dirty="0"/>
              <a:t>in line 3; as you'll see, only</a:t>
            </a:r>
          </a:p>
          <a:p>
            <a:pPr marL="0" indent="0">
              <a:buNone/>
            </a:pPr>
            <a:r>
              <a:rPr lang="en-US" b="1" dirty="0"/>
              <a:t>(A)</a:t>
            </a:r>
            <a:r>
              <a:rPr lang="en-US" dirty="0"/>
              <a:t> is a logical choice.</a:t>
            </a:r>
          </a:p>
          <a:p>
            <a:pPr marL="0" indent="0">
              <a:buNone/>
            </a:pPr>
            <a:endParaRPr lang="en-US" dirty="0"/>
          </a:p>
        </p:txBody>
      </p:sp>
    </p:spTree>
    <p:extLst>
      <p:ext uri="{BB962C8B-B14F-4D97-AF65-F5344CB8AC3E}">
        <p14:creationId xmlns:p14="http://schemas.microsoft.com/office/powerpoint/2010/main" val="289441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1000"/>
                                        <p:tgtEl>
                                          <p:spTgt spid="3">
                                            <p:txEl>
                                              <p:pRg st="7" end="7"/>
                                            </p:txEl>
                                          </p:spTgt>
                                        </p:tgtEl>
                                      </p:cBhvr>
                                    </p:animEffect>
                                    <p:anim calcmode="lin" valueType="num">
                                      <p:cBhvr>
                                        <p:cTn id="1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55FA76-B5A7-4AF5-B6AE-713FA6CDFA0D}"/>
              </a:ext>
            </a:extLst>
          </p:cNvPr>
          <p:cNvSpPr>
            <a:spLocks noGrp="1"/>
          </p:cNvSpPr>
          <p:nvPr>
            <p:ph idx="1"/>
          </p:nvPr>
        </p:nvSpPr>
        <p:spPr>
          <a:xfrm>
            <a:off x="1451579" y="291548"/>
            <a:ext cx="9603275" cy="5174797"/>
          </a:xfrm>
        </p:spPr>
        <p:txBody>
          <a:bodyPr>
            <a:normAutofit lnSpcReduction="10000"/>
          </a:bodyPr>
          <a:lstStyle/>
          <a:p>
            <a:pPr marL="0" indent="0">
              <a:buNone/>
            </a:pPr>
            <a:r>
              <a:rPr lang="en-US" dirty="0"/>
              <a:t>5. The word "intruders" in line 12 is closest in meaning to</a:t>
            </a:r>
          </a:p>
          <a:p>
            <a:pPr marL="0" indent="0">
              <a:buNone/>
            </a:pPr>
            <a:r>
              <a:rPr lang="en-US" dirty="0"/>
              <a:t>(A) invaders</a:t>
            </a:r>
          </a:p>
          <a:p>
            <a:pPr marL="0" indent="0">
              <a:buNone/>
            </a:pPr>
            <a:r>
              <a:rPr lang="en-US" dirty="0"/>
              <a:t>(B) youngsters</a:t>
            </a:r>
          </a:p>
          <a:p>
            <a:pPr marL="0" indent="0">
              <a:buNone/>
            </a:pPr>
            <a:r>
              <a:rPr lang="en-US" dirty="0"/>
              <a:t>(C) defenders</a:t>
            </a:r>
          </a:p>
          <a:p>
            <a:pPr marL="0" indent="0">
              <a:buNone/>
            </a:pPr>
            <a:r>
              <a:rPr lang="en-US" dirty="0"/>
              <a:t>(D) Guests</a:t>
            </a:r>
          </a:p>
          <a:p>
            <a:pPr marL="0" indent="0">
              <a:buNone/>
            </a:pPr>
            <a:endParaRPr lang="en-US" dirty="0"/>
          </a:p>
          <a:p>
            <a:pPr marL="0" indent="0">
              <a:buNone/>
            </a:pPr>
            <a:r>
              <a:rPr lang="en-US" dirty="0"/>
              <a:t>It is clear from the passage that the "intruders" mentioned in this line are</a:t>
            </a:r>
          </a:p>
          <a:p>
            <a:pPr marL="0" indent="0">
              <a:buNone/>
            </a:pPr>
            <a:r>
              <a:rPr lang="en-US" dirty="0"/>
              <a:t>male birds that "refuse to leave peacefully." Of the four answer choices, only</a:t>
            </a:r>
          </a:p>
          <a:p>
            <a:pPr marL="0" indent="0">
              <a:buNone/>
            </a:pPr>
            <a:r>
              <a:rPr lang="en-US" dirty="0"/>
              <a:t>"invaders" (persons or creatures that attack from the outside) could be</a:t>
            </a:r>
          </a:p>
          <a:p>
            <a:pPr marL="0" indent="0">
              <a:buNone/>
            </a:pPr>
            <a:r>
              <a:rPr lang="en-US" dirty="0"/>
              <a:t>substituted for the word "intruders" with no major change in meaning. Therefore, choice </a:t>
            </a:r>
            <a:r>
              <a:rPr lang="en-US" b="1" dirty="0"/>
              <a:t>(A) </a:t>
            </a:r>
            <a:r>
              <a:rPr lang="en-US" dirty="0"/>
              <a:t>is the answer.</a:t>
            </a:r>
          </a:p>
          <a:p>
            <a:pPr marL="0" indent="0">
              <a:buNone/>
            </a:pPr>
            <a:endParaRPr lang="en-US" dirty="0"/>
          </a:p>
        </p:txBody>
      </p:sp>
    </p:spTree>
    <p:extLst>
      <p:ext uri="{BB962C8B-B14F-4D97-AF65-F5344CB8AC3E}">
        <p14:creationId xmlns:p14="http://schemas.microsoft.com/office/powerpoint/2010/main" val="134077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97A0F-B97A-4F73-A980-E7E3C067CB6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6BA181F6-8448-495B-A700-6728AC5D5007}"/>
              </a:ext>
            </a:extLst>
          </p:cNvPr>
          <p:cNvSpPr>
            <a:spLocks noGrp="1"/>
          </p:cNvSpPr>
          <p:nvPr>
            <p:ph idx="1"/>
          </p:nvPr>
        </p:nvSpPr>
        <p:spPr/>
        <p:txBody>
          <a:bodyPr/>
          <a:lstStyle/>
          <a:p>
            <a:pPr marL="0" indent="0">
              <a:buNone/>
            </a:pPr>
            <a:r>
              <a:rPr lang="en-US" dirty="0"/>
              <a:t>Rogers, B. (2011). </a:t>
            </a:r>
            <a:r>
              <a:rPr lang="en-US" i="1" dirty="0"/>
              <a:t>The Complete Guide to the TOEFL Test. </a:t>
            </a:r>
            <a:r>
              <a:rPr lang="en-US" dirty="0"/>
              <a:t>Boston, USA: </a:t>
            </a:r>
            <a:r>
              <a:rPr lang="en-US" dirty="0" err="1"/>
              <a:t>Sherrise</a:t>
            </a:r>
            <a:r>
              <a:rPr lang="en-US" dirty="0"/>
              <a:t> </a:t>
            </a:r>
            <a:r>
              <a:rPr lang="en-US" dirty="0" err="1"/>
              <a:t>Roehr</a:t>
            </a:r>
            <a:r>
              <a:rPr lang="en-US" dirty="0"/>
              <a:t>.</a:t>
            </a:r>
          </a:p>
        </p:txBody>
      </p:sp>
    </p:spTree>
    <p:extLst>
      <p:ext uri="{BB962C8B-B14F-4D97-AF65-F5344CB8AC3E}">
        <p14:creationId xmlns:p14="http://schemas.microsoft.com/office/powerpoint/2010/main" val="1702754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D80FF-60EA-4394-B259-DC16A4E5CA58}"/>
              </a:ext>
            </a:extLst>
          </p:cNvPr>
          <p:cNvSpPr>
            <a:spLocks noGrp="1"/>
          </p:cNvSpPr>
          <p:nvPr>
            <p:ph type="title"/>
          </p:nvPr>
        </p:nvSpPr>
        <p:spPr/>
        <p:txBody>
          <a:bodyPr/>
          <a:lstStyle/>
          <a:p>
            <a:r>
              <a:rPr lang="en-US" dirty="0"/>
              <a:t>Question Types</a:t>
            </a:r>
          </a:p>
        </p:txBody>
      </p:sp>
      <p:graphicFrame>
        <p:nvGraphicFramePr>
          <p:cNvPr id="4" name="Table 4">
            <a:extLst>
              <a:ext uri="{FF2B5EF4-FFF2-40B4-BE49-F238E27FC236}">
                <a16:creationId xmlns:a16="http://schemas.microsoft.com/office/drawing/2014/main" id="{DE93735D-C15B-4040-8704-6214E40A5AE7}"/>
              </a:ext>
            </a:extLst>
          </p:cNvPr>
          <p:cNvGraphicFramePr>
            <a:graphicFrameLocks noGrp="1"/>
          </p:cNvGraphicFramePr>
          <p:nvPr>
            <p:ph idx="1"/>
            <p:extLst>
              <p:ext uri="{D42A27DB-BD31-4B8C-83A1-F6EECF244321}">
                <p14:modId xmlns:p14="http://schemas.microsoft.com/office/powerpoint/2010/main" val="2100021179"/>
              </p:ext>
            </p:extLst>
          </p:nvPr>
        </p:nvGraphicFramePr>
        <p:xfrm>
          <a:off x="1450975" y="2016125"/>
          <a:ext cx="9604374" cy="2931160"/>
        </p:xfrm>
        <a:graphic>
          <a:graphicData uri="http://schemas.openxmlformats.org/drawingml/2006/table">
            <a:tbl>
              <a:tblPr firstRow="1" bandRow="1">
                <a:tableStyleId>{5C22544A-7EE6-4342-B048-85BDC9FD1C3A}</a:tableStyleId>
              </a:tblPr>
              <a:tblGrid>
                <a:gridCol w="3201458">
                  <a:extLst>
                    <a:ext uri="{9D8B030D-6E8A-4147-A177-3AD203B41FA5}">
                      <a16:colId xmlns:a16="http://schemas.microsoft.com/office/drawing/2014/main" val="975179870"/>
                    </a:ext>
                  </a:extLst>
                </a:gridCol>
                <a:gridCol w="3201458">
                  <a:extLst>
                    <a:ext uri="{9D8B030D-6E8A-4147-A177-3AD203B41FA5}">
                      <a16:colId xmlns:a16="http://schemas.microsoft.com/office/drawing/2014/main" val="4009710489"/>
                    </a:ext>
                  </a:extLst>
                </a:gridCol>
                <a:gridCol w="3201458">
                  <a:extLst>
                    <a:ext uri="{9D8B030D-6E8A-4147-A177-3AD203B41FA5}">
                      <a16:colId xmlns:a16="http://schemas.microsoft.com/office/drawing/2014/main" val="2113969402"/>
                    </a:ext>
                  </a:extLst>
                </a:gridCol>
              </a:tblGrid>
              <a:tr h="370840">
                <a:tc>
                  <a:txBody>
                    <a:bodyPr/>
                    <a:lstStyle/>
                    <a:p>
                      <a:r>
                        <a:rPr lang="en-US" dirty="0"/>
                        <a:t>Types of question</a:t>
                      </a:r>
                    </a:p>
                  </a:txBody>
                  <a:tcPr/>
                </a:tc>
                <a:tc>
                  <a:txBody>
                    <a:bodyPr/>
                    <a:lstStyle/>
                    <a:p>
                      <a:r>
                        <a:rPr lang="en-US" dirty="0"/>
                        <a:t>Explanation</a:t>
                      </a:r>
                    </a:p>
                  </a:txBody>
                  <a:tcPr/>
                </a:tc>
                <a:tc>
                  <a:txBody>
                    <a:bodyPr/>
                    <a:lstStyle/>
                    <a:p>
                      <a:r>
                        <a:rPr lang="en-US" dirty="0"/>
                        <a:t>Example</a:t>
                      </a:r>
                    </a:p>
                  </a:txBody>
                  <a:tcPr/>
                </a:tc>
                <a:extLst>
                  <a:ext uri="{0D108BD9-81ED-4DB2-BD59-A6C34878D82A}">
                    <a16:rowId xmlns:a16="http://schemas.microsoft.com/office/drawing/2014/main" val="337409429"/>
                  </a:ext>
                </a:extLst>
              </a:tr>
              <a:tr h="370840">
                <a:tc>
                  <a:txBody>
                    <a:bodyPr/>
                    <a:lstStyle/>
                    <a:p>
                      <a:r>
                        <a:rPr lang="en-US" dirty="0"/>
                        <a:t>Main Idea/Main Topic/Main Purpose</a:t>
                      </a:r>
                    </a:p>
                    <a:p>
                      <a:endParaRPr lang="en-US" dirty="0"/>
                    </a:p>
                    <a:p>
                      <a:endParaRPr lang="en-US" dirty="0"/>
                    </a:p>
                    <a:p>
                      <a:endParaRPr lang="en-US" dirty="0"/>
                    </a:p>
                    <a:p>
                      <a:endParaRPr lang="en-US" dirty="0"/>
                    </a:p>
                    <a:p>
                      <a:endParaRPr lang="en-US" dirty="0"/>
                    </a:p>
                    <a:p>
                      <a:endParaRPr lang="en-US" dirty="0"/>
                    </a:p>
                    <a:p>
                      <a:endParaRPr lang="en-US" dirty="0"/>
                    </a:p>
                  </a:txBody>
                  <a:tcPr/>
                </a:tc>
                <a:tc>
                  <a:txBody>
                    <a:bodyPr/>
                    <a:lstStyle/>
                    <a:p>
                      <a:r>
                        <a:rPr lang="en-US" dirty="0"/>
                        <a:t>Identifying an answer choice that correctly summarizes the author’s main idea, the subject of the whole passage, or the author’s reason for writing the passage</a:t>
                      </a:r>
                    </a:p>
                  </a:txBody>
                  <a:tcPr/>
                </a:tc>
                <a:tc>
                  <a:txBody>
                    <a:bodyPr/>
                    <a:lstStyle/>
                    <a:p>
                      <a:r>
                        <a:rPr lang="en-US" dirty="0"/>
                        <a:t>What is the main idea of the passage?</a:t>
                      </a:r>
                    </a:p>
                    <a:p>
                      <a:endParaRPr lang="en-US" dirty="0"/>
                    </a:p>
                    <a:p>
                      <a:r>
                        <a:rPr lang="en-US" dirty="0"/>
                        <a:t>What is the passage primarily about?</a:t>
                      </a:r>
                    </a:p>
                    <a:p>
                      <a:endParaRPr lang="en-US" dirty="0"/>
                    </a:p>
                    <a:p>
                      <a:r>
                        <a:rPr lang="en-US" dirty="0"/>
                        <a:t>Why did the author write the passage?</a:t>
                      </a:r>
                    </a:p>
                  </a:txBody>
                  <a:tcPr/>
                </a:tc>
                <a:extLst>
                  <a:ext uri="{0D108BD9-81ED-4DB2-BD59-A6C34878D82A}">
                    <a16:rowId xmlns:a16="http://schemas.microsoft.com/office/drawing/2014/main" val="3659024888"/>
                  </a:ext>
                </a:extLst>
              </a:tr>
            </a:tbl>
          </a:graphicData>
        </a:graphic>
      </p:graphicFrame>
    </p:spTree>
    <p:extLst>
      <p:ext uri="{BB962C8B-B14F-4D97-AF65-F5344CB8AC3E}">
        <p14:creationId xmlns:p14="http://schemas.microsoft.com/office/powerpoint/2010/main" val="396159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1920B84F-A4EE-47BD-9BEC-5FE170AA9C04}"/>
              </a:ext>
            </a:extLst>
          </p:cNvPr>
          <p:cNvGraphicFramePr>
            <a:graphicFrameLocks noGrp="1"/>
          </p:cNvGraphicFramePr>
          <p:nvPr>
            <p:ph idx="1"/>
            <p:extLst>
              <p:ext uri="{D42A27DB-BD31-4B8C-83A1-F6EECF244321}">
                <p14:modId xmlns:p14="http://schemas.microsoft.com/office/powerpoint/2010/main" val="1766061482"/>
              </p:ext>
            </p:extLst>
          </p:nvPr>
        </p:nvGraphicFramePr>
        <p:xfrm>
          <a:off x="1450975" y="2016125"/>
          <a:ext cx="9604374" cy="2656840"/>
        </p:xfrm>
        <a:graphic>
          <a:graphicData uri="http://schemas.openxmlformats.org/drawingml/2006/table">
            <a:tbl>
              <a:tblPr firstRow="1" bandRow="1">
                <a:tableStyleId>{5C22544A-7EE6-4342-B048-85BDC9FD1C3A}</a:tableStyleId>
              </a:tblPr>
              <a:tblGrid>
                <a:gridCol w="3201458">
                  <a:extLst>
                    <a:ext uri="{9D8B030D-6E8A-4147-A177-3AD203B41FA5}">
                      <a16:colId xmlns:a16="http://schemas.microsoft.com/office/drawing/2014/main" val="32611393"/>
                    </a:ext>
                  </a:extLst>
                </a:gridCol>
                <a:gridCol w="3201458">
                  <a:extLst>
                    <a:ext uri="{9D8B030D-6E8A-4147-A177-3AD203B41FA5}">
                      <a16:colId xmlns:a16="http://schemas.microsoft.com/office/drawing/2014/main" val="4287514853"/>
                    </a:ext>
                  </a:extLst>
                </a:gridCol>
                <a:gridCol w="3201458">
                  <a:extLst>
                    <a:ext uri="{9D8B030D-6E8A-4147-A177-3AD203B41FA5}">
                      <a16:colId xmlns:a16="http://schemas.microsoft.com/office/drawing/2014/main" val="720928942"/>
                    </a:ext>
                  </a:extLst>
                </a:gridCol>
              </a:tblGrid>
              <a:tr h="370840">
                <a:tc>
                  <a:txBody>
                    <a:bodyPr/>
                    <a:lstStyle/>
                    <a:p>
                      <a:r>
                        <a:rPr lang="en-US" dirty="0"/>
                        <a:t>Types of Question</a:t>
                      </a:r>
                    </a:p>
                  </a:txBody>
                  <a:tcPr/>
                </a:tc>
                <a:tc>
                  <a:txBody>
                    <a:bodyPr/>
                    <a:lstStyle/>
                    <a:p>
                      <a:r>
                        <a:rPr lang="en-US" dirty="0"/>
                        <a:t>Explanation</a:t>
                      </a:r>
                    </a:p>
                  </a:txBody>
                  <a:tcPr/>
                </a:tc>
                <a:tc>
                  <a:txBody>
                    <a:bodyPr/>
                    <a:lstStyle/>
                    <a:p>
                      <a:r>
                        <a:rPr lang="en-US" dirty="0"/>
                        <a:t>Example</a:t>
                      </a:r>
                    </a:p>
                  </a:txBody>
                  <a:tcPr/>
                </a:tc>
                <a:extLst>
                  <a:ext uri="{0D108BD9-81ED-4DB2-BD59-A6C34878D82A}">
                    <a16:rowId xmlns:a16="http://schemas.microsoft.com/office/drawing/2014/main" val="2116453321"/>
                  </a:ext>
                </a:extLst>
              </a:tr>
              <a:tr h="370840">
                <a:tc>
                  <a:txBody>
                    <a:bodyPr/>
                    <a:lstStyle/>
                    <a:p>
                      <a:r>
                        <a:rPr lang="en-US" dirty="0"/>
                        <a:t>Factual Questions</a:t>
                      </a:r>
                    </a:p>
                  </a:txBody>
                  <a:tcPr/>
                </a:tc>
                <a:tc>
                  <a:txBody>
                    <a:bodyPr/>
                    <a:lstStyle/>
                    <a:p>
                      <a:r>
                        <a:rPr lang="en-US" dirty="0"/>
                        <a:t>Locating and identifying questions about specific information and details in the passage</a:t>
                      </a:r>
                    </a:p>
                  </a:txBody>
                  <a:tcPr/>
                </a:tc>
                <a:tc>
                  <a:txBody>
                    <a:bodyPr/>
                    <a:lstStyle/>
                    <a:p>
                      <a:r>
                        <a:rPr lang="en-US" dirty="0"/>
                        <a:t>According to the passage, where did….?</a:t>
                      </a:r>
                    </a:p>
                    <a:p>
                      <a:endParaRPr lang="en-US" dirty="0"/>
                    </a:p>
                    <a:p>
                      <a:r>
                        <a:rPr lang="en-US" dirty="0"/>
                        <a:t>According to the author, why did…?</a:t>
                      </a:r>
                    </a:p>
                    <a:p>
                      <a:endParaRPr lang="en-US" dirty="0"/>
                    </a:p>
                    <a:p>
                      <a:r>
                        <a:rPr lang="en-US" dirty="0"/>
                        <a:t>Which of the following is true, according to the passage??</a:t>
                      </a:r>
                    </a:p>
                  </a:txBody>
                  <a:tcPr/>
                </a:tc>
                <a:extLst>
                  <a:ext uri="{0D108BD9-81ED-4DB2-BD59-A6C34878D82A}">
                    <a16:rowId xmlns:a16="http://schemas.microsoft.com/office/drawing/2014/main" val="3446883810"/>
                  </a:ext>
                </a:extLst>
              </a:tr>
            </a:tbl>
          </a:graphicData>
        </a:graphic>
      </p:graphicFrame>
    </p:spTree>
    <p:extLst>
      <p:ext uri="{BB962C8B-B14F-4D97-AF65-F5344CB8AC3E}">
        <p14:creationId xmlns:p14="http://schemas.microsoft.com/office/powerpoint/2010/main" val="696141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E559EBB-34E6-42E3-8324-E7EED56DEECF}"/>
              </a:ext>
            </a:extLst>
          </p:cNvPr>
          <p:cNvGraphicFramePr>
            <a:graphicFrameLocks noGrp="1"/>
          </p:cNvGraphicFramePr>
          <p:nvPr>
            <p:ph idx="1"/>
            <p:extLst>
              <p:ext uri="{D42A27DB-BD31-4B8C-83A1-F6EECF244321}">
                <p14:modId xmlns:p14="http://schemas.microsoft.com/office/powerpoint/2010/main" val="171208158"/>
              </p:ext>
            </p:extLst>
          </p:nvPr>
        </p:nvGraphicFramePr>
        <p:xfrm>
          <a:off x="1397966" y="147569"/>
          <a:ext cx="9604374" cy="5125720"/>
        </p:xfrm>
        <a:graphic>
          <a:graphicData uri="http://schemas.openxmlformats.org/drawingml/2006/table">
            <a:tbl>
              <a:tblPr firstRow="1" bandRow="1">
                <a:tableStyleId>{5C22544A-7EE6-4342-B048-85BDC9FD1C3A}</a:tableStyleId>
              </a:tblPr>
              <a:tblGrid>
                <a:gridCol w="3201458">
                  <a:extLst>
                    <a:ext uri="{9D8B030D-6E8A-4147-A177-3AD203B41FA5}">
                      <a16:colId xmlns:a16="http://schemas.microsoft.com/office/drawing/2014/main" val="2484235994"/>
                    </a:ext>
                  </a:extLst>
                </a:gridCol>
                <a:gridCol w="3201458">
                  <a:extLst>
                    <a:ext uri="{9D8B030D-6E8A-4147-A177-3AD203B41FA5}">
                      <a16:colId xmlns:a16="http://schemas.microsoft.com/office/drawing/2014/main" val="2052089100"/>
                    </a:ext>
                  </a:extLst>
                </a:gridCol>
                <a:gridCol w="3201458">
                  <a:extLst>
                    <a:ext uri="{9D8B030D-6E8A-4147-A177-3AD203B41FA5}">
                      <a16:colId xmlns:a16="http://schemas.microsoft.com/office/drawing/2014/main" val="1045718838"/>
                    </a:ext>
                  </a:extLst>
                </a:gridCol>
              </a:tblGrid>
              <a:tr h="370840">
                <a:tc>
                  <a:txBody>
                    <a:bodyPr/>
                    <a:lstStyle/>
                    <a:p>
                      <a:r>
                        <a:rPr lang="en-US" dirty="0"/>
                        <a:t>Types of Question</a:t>
                      </a:r>
                    </a:p>
                  </a:txBody>
                  <a:tcPr/>
                </a:tc>
                <a:tc>
                  <a:txBody>
                    <a:bodyPr/>
                    <a:lstStyle/>
                    <a:p>
                      <a:r>
                        <a:rPr lang="en-US" dirty="0"/>
                        <a:t>Explanation</a:t>
                      </a:r>
                    </a:p>
                  </a:txBody>
                  <a:tcPr/>
                </a:tc>
                <a:tc>
                  <a:txBody>
                    <a:bodyPr/>
                    <a:lstStyle/>
                    <a:p>
                      <a:r>
                        <a:rPr lang="en-US" dirty="0"/>
                        <a:t>Example</a:t>
                      </a:r>
                    </a:p>
                  </a:txBody>
                  <a:tcPr/>
                </a:tc>
                <a:extLst>
                  <a:ext uri="{0D108BD9-81ED-4DB2-BD59-A6C34878D82A}">
                    <a16:rowId xmlns:a16="http://schemas.microsoft.com/office/drawing/2014/main" val="2637131928"/>
                  </a:ext>
                </a:extLst>
              </a:tr>
              <a:tr h="370840">
                <a:tc>
                  <a:txBody>
                    <a:bodyPr/>
                    <a:lstStyle/>
                    <a:p>
                      <a:r>
                        <a:rPr lang="en-US" dirty="0"/>
                        <a:t>Negative questions</a:t>
                      </a:r>
                    </a:p>
                    <a:p>
                      <a:endParaRPr lang="en-US" dirty="0"/>
                    </a:p>
                    <a:p>
                      <a:endParaRPr lang="en-US" dirty="0"/>
                    </a:p>
                    <a:p>
                      <a:endParaRPr lang="en-US" dirty="0"/>
                    </a:p>
                    <a:p>
                      <a:endParaRPr lang="en-US" dirty="0"/>
                    </a:p>
                    <a:p>
                      <a:endParaRPr lang="en-US" dirty="0"/>
                    </a:p>
                    <a:p>
                      <a:r>
                        <a:rPr lang="en-US" dirty="0"/>
                        <a:t>Scanning questions</a:t>
                      </a:r>
                    </a:p>
                    <a:p>
                      <a:endParaRPr lang="en-US" dirty="0"/>
                    </a:p>
                    <a:p>
                      <a:endParaRPr lang="en-US" dirty="0"/>
                    </a:p>
                    <a:p>
                      <a:endParaRPr lang="en-US" dirty="0"/>
                    </a:p>
                    <a:p>
                      <a:endParaRPr lang="en-US" dirty="0"/>
                    </a:p>
                    <a:p>
                      <a:r>
                        <a:rPr lang="en-US" dirty="0"/>
                        <a:t>Inference questions</a:t>
                      </a:r>
                    </a:p>
                  </a:txBody>
                  <a:tcPr/>
                </a:tc>
                <a:tc>
                  <a:txBody>
                    <a:bodyPr/>
                    <a:lstStyle/>
                    <a:p>
                      <a:r>
                        <a:rPr lang="en-US" dirty="0"/>
                        <a:t>Asking which of the answer choices is NOT discussed in the passage</a:t>
                      </a:r>
                    </a:p>
                    <a:p>
                      <a:endParaRPr lang="en-US" dirty="0"/>
                    </a:p>
                    <a:p>
                      <a:endParaRPr lang="en-US" dirty="0"/>
                    </a:p>
                    <a:p>
                      <a:endParaRPr lang="en-US" dirty="0"/>
                    </a:p>
                    <a:p>
                      <a:r>
                        <a:rPr lang="en-US" dirty="0"/>
                        <a:t>Asking you to find the place in the passage that some topic is mentioned</a:t>
                      </a:r>
                    </a:p>
                    <a:p>
                      <a:endParaRPr lang="en-US" dirty="0"/>
                    </a:p>
                    <a:p>
                      <a:endParaRPr lang="en-US" dirty="0"/>
                    </a:p>
                    <a:p>
                      <a:r>
                        <a:rPr lang="en-US" dirty="0"/>
                        <a:t>Asking you to draw conclusions based on information in the passage</a:t>
                      </a:r>
                    </a:p>
                  </a:txBody>
                  <a:tcPr/>
                </a:tc>
                <a:tc>
                  <a:txBody>
                    <a:bodyPr/>
                    <a:lstStyle/>
                    <a:p>
                      <a:r>
                        <a:rPr lang="en-US" dirty="0"/>
                        <a:t>Which of the following is NOT true about…</a:t>
                      </a:r>
                    </a:p>
                    <a:p>
                      <a:endParaRPr lang="en-US" dirty="0"/>
                    </a:p>
                    <a:p>
                      <a:r>
                        <a:rPr lang="en-US" dirty="0"/>
                        <a:t>All of the following are true except…</a:t>
                      </a:r>
                    </a:p>
                    <a:p>
                      <a:endParaRPr lang="en-US" dirty="0"/>
                    </a:p>
                    <a:p>
                      <a:r>
                        <a:rPr lang="en-US" dirty="0"/>
                        <a:t>Where in the passage does the author first discuss..</a:t>
                      </a:r>
                    </a:p>
                    <a:p>
                      <a:endParaRPr lang="en-US" dirty="0"/>
                    </a:p>
                    <a:p>
                      <a:endParaRPr lang="en-US" dirty="0"/>
                    </a:p>
                    <a:p>
                      <a:endParaRPr lang="en-US" dirty="0"/>
                    </a:p>
                    <a:p>
                      <a:r>
                        <a:rPr lang="en-US" dirty="0"/>
                        <a:t>The author implies that which of the following is true?</a:t>
                      </a:r>
                    </a:p>
                    <a:p>
                      <a:endParaRPr lang="en-US" dirty="0"/>
                    </a:p>
                    <a:p>
                      <a:r>
                        <a:rPr lang="en-US" dirty="0"/>
                        <a:t>Which of the following can be inferred from the passage?</a:t>
                      </a:r>
                    </a:p>
                    <a:p>
                      <a:endParaRPr lang="en-US" dirty="0"/>
                    </a:p>
                  </a:txBody>
                  <a:tcPr/>
                </a:tc>
                <a:extLst>
                  <a:ext uri="{0D108BD9-81ED-4DB2-BD59-A6C34878D82A}">
                    <a16:rowId xmlns:a16="http://schemas.microsoft.com/office/drawing/2014/main" val="2937761778"/>
                  </a:ext>
                </a:extLst>
              </a:tr>
            </a:tbl>
          </a:graphicData>
        </a:graphic>
      </p:graphicFrame>
    </p:spTree>
    <p:extLst>
      <p:ext uri="{BB962C8B-B14F-4D97-AF65-F5344CB8AC3E}">
        <p14:creationId xmlns:p14="http://schemas.microsoft.com/office/powerpoint/2010/main" val="3444050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194229D6-4255-417F-92EE-A4EFCAAB9969}"/>
              </a:ext>
            </a:extLst>
          </p:cNvPr>
          <p:cNvGraphicFramePr>
            <a:graphicFrameLocks noGrp="1"/>
          </p:cNvGraphicFramePr>
          <p:nvPr>
            <p:ph idx="1"/>
            <p:extLst>
              <p:ext uri="{D42A27DB-BD31-4B8C-83A1-F6EECF244321}">
                <p14:modId xmlns:p14="http://schemas.microsoft.com/office/powerpoint/2010/main" val="770615479"/>
              </p:ext>
            </p:extLst>
          </p:nvPr>
        </p:nvGraphicFramePr>
        <p:xfrm>
          <a:off x="1464227" y="280090"/>
          <a:ext cx="9604374" cy="3205480"/>
        </p:xfrm>
        <a:graphic>
          <a:graphicData uri="http://schemas.openxmlformats.org/drawingml/2006/table">
            <a:tbl>
              <a:tblPr firstRow="1" bandRow="1">
                <a:tableStyleId>{5C22544A-7EE6-4342-B048-85BDC9FD1C3A}</a:tableStyleId>
              </a:tblPr>
              <a:tblGrid>
                <a:gridCol w="3201458">
                  <a:extLst>
                    <a:ext uri="{9D8B030D-6E8A-4147-A177-3AD203B41FA5}">
                      <a16:colId xmlns:a16="http://schemas.microsoft.com/office/drawing/2014/main" val="4124799013"/>
                    </a:ext>
                  </a:extLst>
                </a:gridCol>
                <a:gridCol w="3201458">
                  <a:extLst>
                    <a:ext uri="{9D8B030D-6E8A-4147-A177-3AD203B41FA5}">
                      <a16:colId xmlns:a16="http://schemas.microsoft.com/office/drawing/2014/main" val="997249262"/>
                    </a:ext>
                  </a:extLst>
                </a:gridCol>
                <a:gridCol w="3201458">
                  <a:extLst>
                    <a:ext uri="{9D8B030D-6E8A-4147-A177-3AD203B41FA5}">
                      <a16:colId xmlns:a16="http://schemas.microsoft.com/office/drawing/2014/main" val="2233912770"/>
                    </a:ext>
                  </a:extLst>
                </a:gridCol>
              </a:tblGrid>
              <a:tr h="370840">
                <a:tc>
                  <a:txBody>
                    <a:bodyPr/>
                    <a:lstStyle/>
                    <a:p>
                      <a:r>
                        <a:rPr lang="en-US" dirty="0"/>
                        <a:t>Types of Question</a:t>
                      </a:r>
                    </a:p>
                  </a:txBody>
                  <a:tcPr/>
                </a:tc>
                <a:tc>
                  <a:txBody>
                    <a:bodyPr/>
                    <a:lstStyle/>
                    <a:p>
                      <a:r>
                        <a:rPr lang="en-US" dirty="0"/>
                        <a:t>Explanation</a:t>
                      </a:r>
                    </a:p>
                  </a:txBody>
                  <a:tcPr/>
                </a:tc>
                <a:tc>
                  <a:txBody>
                    <a:bodyPr/>
                    <a:lstStyle/>
                    <a:p>
                      <a:r>
                        <a:rPr lang="en-US" dirty="0"/>
                        <a:t>Example</a:t>
                      </a:r>
                    </a:p>
                  </a:txBody>
                  <a:tcPr/>
                </a:tc>
                <a:extLst>
                  <a:ext uri="{0D108BD9-81ED-4DB2-BD59-A6C34878D82A}">
                    <a16:rowId xmlns:a16="http://schemas.microsoft.com/office/drawing/2014/main" val="2193149897"/>
                  </a:ext>
                </a:extLst>
              </a:tr>
              <a:tr h="370840">
                <a:tc>
                  <a:txBody>
                    <a:bodyPr/>
                    <a:lstStyle/>
                    <a:p>
                      <a:r>
                        <a:rPr lang="en-US" dirty="0"/>
                        <a:t>Vocabulary-in-Context questions</a:t>
                      </a:r>
                    </a:p>
                    <a:p>
                      <a:endParaRPr lang="en-US" dirty="0"/>
                    </a:p>
                    <a:p>
                      <a:endParaRPr lang="en-US" dirty="0"/>
                    </a:p>
                    <a:p>
                      <a:endParaRPr lang="en-US" dirty="0"/>
                    </a:p>
                    <a:p>
                      <a:r>
                        <a:rPr lang="en-US" dirty="0"/>
                        <a:t>Reference questions</a:t>
                      </a:r>
                    </a:p>
                  </a:txBody>
                  <a:tcPr/>
                </a:tc>
                <a:tc>
                  <a:txBody>
                    <a:bodyPr/>
                    <a:lstStyle/>
                    <a:p>
                      <a:r>
                        <a:rPr lang="en-US" dirty="0"/>
                        <a:t>Asking you identify the meaning of a word or phrase as use in the passage</a:t>
                      </a:r>
                    </a:p>
                    <a:p>
                      <a:endParaRPr lang="en-US" dirty="0"/>
                    </a:p>
                    <a:p>
                      <a:endParaRPr lang="en-US" dirty="0"/>
                    </a:p>
                    <a:p>
                      <a:r>
                        <a:rPr lang="en-US" dirty="0"/>
                        <a:t>Asking you to identify the noun to which a pronoun or other expression refers</a:t>
                      </a:r>
                    </a:p>
                  </a:txBody>
                  <a:tcPr/>
                </a:tc>
                <a:tc>
                  <a:txBody>
                    <a:bodyPr/>
                    <a:lstStyle/>
                    <a:p>
                      <a:r>
                        <a:rPr lang="en-US" dirty="0"/>
                        <a:t>The word ‘_ _’ in line 5 is closest in meaning to …</a:t>
                      </a:r>
                    </a:p>
                    <a:p>
                      <a:endParaRPr lang="en-US" dirty="0"/>
                    </a:p>
                    <a:p>
                      <a:endParaRPr lang="en-US" dirty="0"/>
                    </a:p>
                    <a:p>
                      <a:endParaRPr lang="en-US" dirty="0"/>
                    </a:p>
                    <a:p>
                      <a:r>
                        <a:rPr lang="en-US" dirty="0"/>
                        <a:t>The word “it” in line 15 refers to…</a:t>
                      </a:r>
                    </a:p>
                    <a:p>
                      <a:endParaRPr lang="en-US" dirty="0"/>
                    </a:p>
                    <a:p>
                      <a:r>
                        <a:rPr lang="en-US" dirty="0"/>
                        <a:t>In line 20, the word “there” refers to which of the following?</a:t>
                      </a:r>
                    </a:p>
                  </a:txBody>
                  <a:tcPr/>
                </a:tc>
                <a:extLst>
                  <a:ext uri="{0D108BD9-81ED-4DB2-BD59-A6C34878D82A}">
                    <a16:rowId xmlns:a16="http://schemas.microsoft.com/office/drawing/2014/main" val="4165556551"/>
                  </a:ext>
                </a:extLst>
              </a:tr>
            </a:tbl>
          </a:graphicData>
        </a:graphic>
      </p:graphicFrame>
    </p:spTree>
    <p:extLst>
      <p:ext uri="{BB962C8B-B14F-4D97-AF65-F5344CB8AC3E}">
        <p14:creationId xmlns:p14="http://schemas.microsoft.com/office/powerpoint/2010/main" val="142669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B032-1A85-4BD0-8CA9-D92DAC58FA16}"/>
              </a:ext>
            </a:extLst>
          </p:cNvPr>
          <p:cNvSpPr>
            <a:spLocks noGrp="1"/>
          </p:cNvSpPr>
          <p:nvPr>
            <p:ph type="title"/>
          </p:nvPr>
        </p:nvSpPr>
        <p:spPr/>
        <p:txBody>
          <a:bodyPr/>
          <a:lstStyle/>
          <a:p>
            <a:r>
              <a:rPr lang="en-US" dirty="0"/>
              <a:t>THE PASSAGES</a:t>
            </a:r>
          </a:p>
        </p:txBody>
      </p:sp>
      <p:graphicFrame>
        <p:nvGraphicFramePr>
          <p:cNvPr id="4" name="Table 4">
            <a:extLst>
              <a:ext uri="{FF2B5EF4-FFF2-40B4-BE49-F238E27FC236}">
                <a16:creationId xmlns:a16="http://schemas.microsoft.com/office/drawing/2014/main" id="{EC4F2F54-3D55-4181-A8D0-0BE4FE3EF6E2}"/>
              </a:ext>
            </a:extLst>
          </p:cNvPr>
          <p:cNvGraphicFramePr>
            <a:graphicFrameLocks noGrp="1"/>
          </p:cNvGraphicFramePr>
          <p:nvPr>
            <p:ph idx="1"/>
            <p:extLst>
              <p:ext uri="{D42A27DB-BD31-4B8C-83A1-F6EECF244321}">
                <p14:modId xmlns:p14="http://schemas.microsoft.com/office/powerpoint/2010/main" val="2813710421"/>
              </p:ext>
            </p:extLst>
          </p:nvPr>
        </p:nvGraphicFramePr>
        <p:xfrm>
          <a:off x="1450975" y="2016125"/>
          <a:ext cx="9604374" cy="3576320"/>
        </p:xfrm>
        <a:graphic>
          <a:graphicData uri="http://schemas.openxmlformats.org/drawingml/2006/table">
            <a:tbl>
              <a:tblPr firstRow="1" bandRow="1">
                <a:tableStyleId>{5C22544A-7EE6-4342-B048-85BDC9FD1C3A}</a:tableStyleId>
              </a:tblPr>
              <a:tblGrid>
                <a:gridCol w="4588878">
                  <a:extLst>
                    <a:ext uri="{9D8B030D-6E8A-4147-A177-3AD203B41FA5}">
                      <a16:colId xmlns:a16="http://schemas.microsoft.com/office/drawing/2014/main" val="1568157376"/>
                    </a:ext>
                  </a:extLst>
                </a:gridCol>
                <a:gridCol w="866273">
                  <a:extLst>
                    <a:ext uri="{9D8B030D-6E8A-4147-A177-3AD203B41FA5}">
                      <a16:colId xmlns:a16="http://schemas.microsoft.com/office/drawing/2014/main" val="3968058899"/>
                    </a:ext>
                  </a:extLst>
                </a:gridCol>
                <a:gridCol w="4149223">
                  <a:extLst>
                    <a:ext uri="{9D8B030D-6E8A-4147-A177-3AD203B41FA5}">
                      <a16:colId xmlns:a16="http://schemas.microsoft.com/office/drawing/2014/main" val="2121532983"/>
                    </a:ext>
                  </a:extLst>
                </a:gridCol>
              </a:tblGrid>
              <a:tr h="370840">
                <a:tc>
                  <a:txBody>
                    <a:bodyPr/>
                    <a:lstStyle/>
                    <a:p>
                      <a:r>
                        <a:rPr lang="en-US" dirty="0"/>
                        <a:t>TYPES OF THE PASSAGES</a:t>
                      </a:r>
                    </a:p>
                  </a:txBody>
                  <a:tcPr/>
                </a:tc>
                <a:tc>
                  <a:txBody>
                    <a:bodyPr/>
                    <a:lstStyle/>
                    <a:p>
                      <a:r>
                        <a:rPr lang="en-US" dirty="0"/>
                        <a:t>%</a:t>
                      </a:r>
                    </a:p>
                  </a:txBody>
                  <a:tcPr/>
                </a:tc>
                <a:tc>
                  <a:txBody>
                    <a:bodyPr/>
                    <a:lstStyle/>
                    <a:p>
                      <a:r>
                        <a:rPr lang="en-US" dirty="0"/>
                        <a:t>Topic coverage</a:t>
                      </a:r>
                    </a:p>
                  </a:txBody>
                  <a:tcPr/>
                </a:tc>
                <a:extLst>
                  <a:ext uri="{0D108BD9-81ED-4DB2-BD59-A6C34878D82A}">
                    <a16:rowId xmlns:a16="http://schemas.microsoft.com/office/drawing/2014/main" val="3252456417"/>
                  </a:ext>
                </a:extLst>
              </a:tr>
              <a:tr h="370840">
                <a:tc>
                  <a:txBody>
                    <a:bodyPr/>
                    <a:lstStyle/>
                    <a:p>
                      <a:r>
                        <a:rPr lang="en-US" dirty="0"/>
                        <a:t>Science and Technology</a:t>
                      </a:r>
                    </a:p>
                  </a:txBody>
                  <a:tcPr/>
                </a:tc>
                <a:tc>
                  <a:txBody>
                    <a:bodyPr/>
                    <a:lstStyle/>
                    <a:p>
                      <a:r>
                        <a:rPr lang="en-US" dirty="0"/>
                        <a:t>40%</a:t>
                      </a:r>
                    </a:p>
                  </a:txBody>
                  <a:tcPr/>
                </a:tc>
                <a:tc>
                  <a:txBody>
                    <a:bodyPr/>
                    <a:lstStyle/>
                    <a:p>
                      <a:r>
                        <a:rPr lang="en-US" dirty="0"/>
                        <a:t>Astronomy, geology, chemistry, physics, mathematics, zoology, botany, medicine, engineering, mechanics, etc.</a:t>
                      </a:r>
                    </a:p>
                  </a:txBody>
                  <a:tcPr/>
                </a:tc>
                <a:extLst>
                  <a:ext uri="{0D108BD9-81ED-4DB2-BD59-A6C34878D82A}">
                    <a16:rowId xmlns:a16="http://schemas.microsoft.com/office/drawing/2014/main" val="521572392"/>
                  </a:ext>
                </a:extLst>
              </a:tr>
              <a:tr h="370840">
                <a:tc>
                  <a:txBody>
                    <a:bodyPr/>
                    <a:lstStyle/>
                    <a:p>
                      <a:r>
                        <a:rPr lang="en-US" dirty="0"/>
                        <a:t>North American</a:t>
                      </a:r>
                    </a:p>
                  </a:txBody>
                  <a:tcPr/>
                </a:tc>
                <a:tc>
                  <a:txBody>
                    <a:bodyPr/>
                    <a:lstStyle/>
                    <a:p>
                      <a:r>
                        <a:rPr lang="en-US" dirty="0"/>
                        <a:t>20%</a:t>
                      </a:r>
                    </a:p>
                  </a:txBody>
                  <a:tcPr/>
                </a:tc>
                <a:tc>
                  <a:txBody>
                    <a:bodyPr/>
                    <a:lstStyle/>
                    <a:p>
                      <a:r>
                        <a:rPr lang="en-US" dirty="0"/>
                        <a:t>history, government, geography, and culture</a:t>
                      </a:r>
                    </a:p>
                  </a:txBody>
                  <a:tcPr/>
                </a:tc>
                <a:extLst>
                  <a:ext uri="{0D108BD9-81ED-4DB2-BD59-A6C34878D82A}">
                    <a16:rowId xmlns:a16="http://schemas.microsoft.com/office/drawing/2014/main" val="2138124832"/>
                  </a:ext>
                </a:extLst>
              </a:tr>
              <a:tr h="370840">
                <a:tc>
                  <a:txBody>
                    <a:bodyPr/>
                    <a:lstStyle/>
                    <a:p>
                      <a:r>
                        <a:rPr lang="en-US" dirty="0"/>
                        <a:t>Art</a:t>
                      </a:r>
                    </a:p>
                  </a:txBody>
                  <a:tcPr/>
                </a:tc>
                <a:tc>
                  <a:txBody>
                    <a:bodyPr/>
                    <a:lstStyle/>
                    <a:p>
                      <a:r>
                        <a:rPr lang="en-US" dirty="0"/>
                        <a:t>15%</a:t>
                      </a:r>
                    </a:p>
                  </a:txBody>
                  <a:tcPr/>
                </a:tc>
                <a:tc>
                  <a:txBody>
                    <a:bodyPr/>
                    <a:lstStyle/>
                    <a:p>
                      <a:r>
                        <a:rPr lang="en-US" dirty="0"/>
                        <a:t>Literature, painting, architecture, dance, drama, etc.</a:t>
                      </a:r>
                    </a:p>
                  </a:txBody>
                  <a:tcPr/>
                </a:tc>
                <a:extLst>
                  <a:ext uri="{0D108BD9-81ED-4DB2-BD59-A6C34878D82A}">
                    <a16:rowId xmlns:a16="http://schemas.microsoft.com/office/drawing/2014/main" val="4262006354"/>
                  </a:ext>
                </a:extLst>
              </a:tr>
              <a:tr h="370840">
                <a:tc>
                  <a:txBody>
                    <a:bodyPr/>
                    <a:lstStyle/>
                    <a:p>
                      <a:r>
                        <a:rPr lang="en-US" dirty="0"/>
                        <a:t>Social Science (10%)</a:t>
                      </a:r>
                    </a:p>
                  </a:txBody>
                  <a:tcPr/>
                </a:tc>
                <a:tc>
                  <a:txBody>
                    <a:bodyPr/>
                    <a:lstStyle/>
                    <a:p>
                      <a:r>
                        <a:rPr lang="en-US" dirty="0"/>
                        <a:t>10%</a:t>
                      </a:r>
                    </a:p>
                  </a:txBody>
                  <a:tcPr/>
                </a:tc>
                <a:tc>
                  <a:txBody>
                    <a:bodyPr/>
                    <a:lstStyle/>
                    <a:p>
                      <a:r>
                        <a:rPr lang="en-US" dirty="0"/>
                        <a:t>Anthropology, economics, psychology, urban studies, sociology, etc.</a:t>
                      </a:r>
                    </a:p>
                  </a:txBody>
                  <a:tcPr/>
                </a:tc>
                <a:extLst>
                  <a:ext uri="{0D108BD9-81ED-4DB2-BD59-A6C34878D82A}">
                    <a16:rowId xmlns:a16="http://schemas.microsoft.com/office/drawing/2014/main" val="3210463093"/>
                  </a:ext>
                </a:extLst>
              </a:tr>
              <a:tr h="370840">
                <a:tc>
                  <a:txBody>
                    <a:bodyPr/>
                    <a:lstStyle/>
                    <a:p>
                      <a:r>
                        <a:rPr lang="en-US" dirty="0"/>
                        <a:t>Biography </a:t>
                      </a:r>
                    </a:p>
                  </a:txBody>
                  <a:tcPr/>
                </a:tc>
                <a:tc>
                  <a:txBody>
                    <a:bodyPr/>
                    <a:lstStyle/>
                    <a:p>
                      <a:r>
                        <a:rPr lang="en-US" dirty="0"/>
                        <a:t>(15%</a:t>
                      </a:r>
                    </a:p>
                  </a:txBody>
                  <a:tcPr/>
                </a:tc>
                <a:tc>
                  <a:txBody>
                    <a:bodyPr/>
                    <a:lstStyle/>
                    <a:p>
                      <a:endParaRPr lang="en-US" dirty="0"/>
                    </a:p>
                  </a:txBody>
                  <a:tcPr/>
                </a:tc>
                <a:extLst>
                  <a:ext uri="{0D108BD9-81ED-4DB2-BD59-A6C34878D82A}">
                    <a16:rowId xmlns:a16="http://schemas.microsoft.com/office/drawing/2014/main" val="3140174696"/>
                  </a:ext>
                </a:extLst>
              </a:tr>
            </a:tbl>
          </a:graphicData>
        </a:graphic>
      </p:graphicFrame>
    </p:spTree>
    <p:extLst>
      <p:ext uri="{BB962C8B-B14F-4D97-AF65-F5344CB8AC3E}">
        <p14:creationId xmlns:p14="http://schemas.microsoft.com/office/powerpoint/2010/main" val="1029616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0238BD-EE9F-482C-933C-82858EC4DB78}"/>
              </a:ext>
            </a:extLst>
          </p:cNvPr>
          <p:cNvSpPr>
            <a:spLocks noGrp="1"/>
          </p:cNvSpPr>
          <p:nvPr>
            <p:ph idx="1"/>
          </p:nvPr>
        </p:nvSpPr>
        <p:spPr/>
        <p:txBody>
          <a:bodyPr/>
          <a:lstStyle/>
          <a:p>
            <a:pPr marL="0" indent="0">
              <a:buNone/>
            </a:pPr>
            <a:r>
              <a:rPr lang="en-US" dirty="0"/>
              <a:t>Example Text and Questions</a:t>
            </a:r>
          </a:p>
        </p:txBody>
      </p:sp>
    </p:spTree>
    <p:extLst>
      <p:ext uri="{BB962C8B-B14F-4D97-AF65-F5344CB8AC3E}">
        <p14:creationId xmlns:p14="http://schemas.microsoft.com/office/powerpoint/2010/main" val="2059826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8BEE7A-EE45-4AA9-AA47-3F0D24D445C1}"/>
              </a:ext>
            </a:extLst>
          </p:cNvPr>
          <p:cNvSpPr>
            <a:spLocks noGrp="1"/>
          </p:cNvSpPr>
          <p:nvPr>
            <p:ph idx="1"/>
          </p:nvPr>
        </p:nvSpPr>
        <p:spPr>
          <a:xfrm>
            <a:off x="838199" y="291548"/>
            <a:ext cx="10823713" cy="5885415"/>
          </a:xfrm>
        </p:spPr>
        <p:txBody>
          <a:bodyPr>
            <a:normAutofit/>
          </a:bodyPr>
          <a:lstStyle/>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r>
              <a:rPr lang="en-US" dirty="0"/>
              <a:t>Like mammals, birds claim their own territories. A bird's territory may be small or large. Some birds claim only their nest and the area right around it, while others claim far larger territories that include their feeding areas. Gulls, penguins, and other waterfowl nest in huge colonies, but even in the biggest colonies, each male and his mate have small territories of their own immediately around their nests. Male birds defend their territory chiefly against other males of the same species. In some cases, a warning call or threatening pose may be all the defense needed, but in other cases, intruders may refuse to leave peacefully.</a:t>
            </a:r>
          </a:p>
        </p:txBody>
      </p:sp>
    </p:spTree>
    <p:extLst>
      <p:ext uri="{BB962C8B-B14F-4D97-AF65-F5344CB8AC3E}">
        <p14:creationId xmlns:p14="http://schemas.microsoft.com/office/powerpoint/2010/main" val="541313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2CC1C3-E1DB-43A7-9E66-7E417984D2CC}"/>
              </a:ext>
            </a:extLst>
          </p:cNvPr>
          <p:cNvSpPr>
            <a:spLocks noGrp="1"/>
          </p:cNvSpPr>
          <p:nvPr>
            <p:ph idx="1"/>
          </p:nvPr>
        </p:nvSpPr>
        <p:spPr>
          <a:xfrm>
            <a:off x="838200" y="278296"/>
            <a:ext cx="10515600" cy="5898667"/>
          </a:xfrm>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1. What is the main topic of this passage?</a:t>
            </a:r>
          </a:p>
          <a:p>
            <a:pPr marL="0" indent="0">
              <a:buNone/>
            </a:pPr>
            <a:r>
              <a:rPr lang="en-US" dirty="0"/>
              <a:t>(A) Birds that live in colonies</a:t>
            </a:r>
          </a:p>
          <a:p>
            <a:pPr marL="0" indent="0">
              <a:buNone/>
            </a:pPr>
            <a:r>
              <a:rPr lang="en-US" dirty="0"/>
              <a:t>(B) How birds defend their territory</a:t>
            </a:r>
          </a:p>
          <a:p>
            <a:pPr marL="0" indent="0">
              <a:buNone/>
            </a:pPr>
            <a:r>
              <a:rPr lang="en-US" dirty="0"/>
              <a:t>(C) The behavior of birds</a:t>
            </a:r>
          </a:p>
          <a:p>
            <a:pPr marL="0" indent="0">
              <a:buNone/>
            </a:pPr>
            <a:r>
              <a:rPr lang="en-US" dirty="0"/>
              <a:t>(D) Territoriality in birds</a:t>
            </a:r>
          </a:p>
          <a:p>
            <a:pPr marL="0" indent="0">
              <a:buNone/>
            </a:pPr>
            <a:endParaRPr lang="en-US" dirty="0"/>
          </a:p>
        </p:txBody>
      </p:sp>
    </p:spTree>
    <p:extLst>
      <p:ext uri="{BB962C8B-B14F-4D97-AF65-F5344CB8AC3E}">
        <p14:creationId xmlns:p14="http://schemas.microsoft.com/office/powerpoint/2010/main" val="10703715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365</TotalTime>
  <Words>1099</Words>
  <Application>Microsoft Office PowerPoint</Application>
  <PresentationFormat>Widescreen</PresentationFormat>
  <Paragraphs>158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Gill Sans MT</vt:lpstr>
      <vt:lpstr>Gallery</vt:lpstr>
      <vt:lpstr>Reading</vt:lpstr>
      <vt:lpstr>Question Types</vt:lpstr>
      <vt:lpstr>PowerPoint Presentation</vt:lpstr>
      <vt:lpstr>PowerPoint Presentation</vt:lpstr>
      <vt:lpstr>PowerPoint Presentation</vt:lpstr>
      <vt:lpstr>THE PASSAGES</vt:lpstr>
      <vt:lpstr>PowerPoint Presentation</vt:lpstr>
      <vt:lpstr>PowerPoint Presentation</vt:lpstr>
      <vt:lpstr>PowerPoint Presentation</vt:lpstr>
      <vt:lpstr>EXPLANATION</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dc:title>
  <dc:creator>user</dc:creator>
  <cp:lastModifiedBy>Ultimate Education</cp:lastModifiedBy>
  <cp:revision>22</cp:revision>
  <dcterms:created xsi:type="dcterms:W3CDTF">2019-09-05T11:12:43Z</dcterms:created>
  <dcterms:modified xsi:type="dcterms:W3CDTF">2019-10-13T06:42:27Z</dcterms:modified>
</cp:coreProperties>
</file>